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1" r:id="rId22"/>
    <p:sldId id="276" r:id="rId23"/>
    <p:sldId id="277" r:id="rId24"/>
    <p:sldId id="278" r:id="rId25"/>
    <p:sldId id="279" r:id="rId26"/>
    <p:sldId id="280" r:id="rId27"/>
    <p:sldId id="295" r:id="rId28"/>
    <p:sldId id="281" r:id="rId29"/>
    <p:sldId id="282" r:id="rId30"/>
    <p:sldId id="283" r:id="rId31"/>
    <p:sldId id="284" r:id="rId32"/>
    <p:sldId id="285" r:id="rId33"/>
    <p:sldId id="286" r:id="rId34"/>
    <p:sldId id="287" r:id="rId35"/>
    <p:sldId id="288" r:id="rId36"/>
    <p:sldId id="289" r:id="rId37"/>
    <p:sldId id="290" r:id="rId38"/>
    <p:sldId id="296" r:id="rId39"/>
    <p:sldId id="291" r:id="rId40"/>
    <p:sldId id="292" r:id="rId41"/>
    <p:sldId id="293" r:id="rId42"/>
    <p:sldId id="299" r:id="rId43"/>
    <p:sldId id="300" r:id="rId44"/>
  </p:sldIdLst>
  <p:sldSz cx="9144000" cy="6858000" type="screen4x3"/>
  <p:notesSz cx="6805613" cy="9944100"/>
  <p:defaultTextStyle>
    <a:lvl1pPr>
      <a:defRPr sz="2400">
        <a:latin typeface="+mj-lt"/>
        <a:ea typeface="+mj-ea"/>
        <a:cs typeface="+mj-cs"/>
        <a:sym typeface="Helvetica Neue"/>
      </a:defRPr>
    </a:lvl1pPr>
    <a:lvl2pPr>
      <a:defRPr sz="2400">
        <a:latin typeface="+mj-lt"/>
        <a:ea typeface="+mj-ea"/>
        <a:cs typeface="+mj-cs"/>
        <a:sym typeface="Helvetica Neue"/>
      </a:defRPr>
    </a:lvl2pPr>
    <a:lvl3pPr>
      <a:defRPr sz="2400">
        <a:latin typeface="+mj-lt"/>
        <a:ea typeface="+mj-ea"/>
        <a:cs typeface="+mj-cs"/>
        <a:sym typeface="Helvetica Neue"/>
      </a:defRPr>
    </a:lvl3pPr>
    <a:lvl4pPr>
      <a:defRPr sz="2400">
        <a:latin typeface="+mj-lt"/>
        <a:ea typeface="+mj-ea"/>
        <a:cs typeface="+mj-cs"/>
        <a:sym typeface="Helvetica Neue"/>
      </a:defRPr>
    </a:lvl4pPr>
    <a:lvl5pPr>
      <a:defRPr sz="2400">
        <a:latin typeface="+mj-lt"/>
        <a:ea typeface="+mj-ea"/>
        <a:cs typeface="+mj-cs"/>
        <a:sym typeface="Helvetica Neue"/>
      </a:defRPr>
    </a:lvl5pPr>
    <a:lvl6pPr>
      <a:defRPr sz="2400">
        <a:latin typeface="+mj-lt"/>
        <a:ea typeface="+mj-ea"/>
        <a:cs typeface="+mj-cs"/>
        <a:sym typeface="Helvetica Neue"/>
      </a:defRPr>
    </a:lvl6pPr>
    <a:lvl7pPr>
      <a:defRPr sz="2400">
        <a:latin typeface="+mj-lt"/>
        <a:ea typeface="+mj-ea"/>
        <a:cs typeface="+mj-cs"/>
        <a:sym typeface="Helvetica Neue"/>
      </a:defRPr>
    </a:lvl7pPr>
    <a:lvl8pPr>
      <a:defRPr sz="2400">
        <a:latin typeface="+mj-lt"/>
        <a:ea typeface="+mj-ea"/>
        <a:cs typeface="+mj-cs"/>
        <a:sym typeface="Helvetica Neue"/>
      </a:defRPr>
    </a:lvl8pPr>
    <a:lvl9pPr>
      <a:defRPr sz="2400">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Noon" initials="I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0D9"/>
          </a:solidFill>
        </a:fill>
      </a:tcStyle>
    </a:wholeTbl>
    <a:band2H>
      <a:tcTxStyle/>
      <a:tcStyle>
        <a:tcBdr/>
        <a:fill>
          <a:solidFill>
            <a:srgbClr val="E9E9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5888"/>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5888"/>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95888"/>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F0D1"/>
          </a:solidFill>
        </a:fill>
      </a:tcStyle>
    </a:wholeTbl>
    <a:band2H>
      <a:tcTxStyle/>
      <a:tcStyle>
        <a:tcBdr/>
        <a:fill>
          <a:solidFill>
            <a:srgbClr val="FEF7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65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65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65C"/>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EBE0"/>
          </a:solidFill>
        </a:fill>
      </a:tcStyle>
    </a:wholeTbl>
    <a:band2H>
      <a:tcTxStyle/>
      <a:tcStyle>
        <a:tcBdr/>
        <a:fill>
          <a:solidFill>
            <a:srgbClr val="EDF5F0"/>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AC8A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AC8A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AC8A3"/>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95888"/>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95888"/>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56" autoAdjust="0"/>
  </p:normalViewPr>
  <p:slideViewPr>
    <p:cSldViewPr>
      <p:cViewPr varScale="1">
        <p:scale>
          <a:sx n="75" d="100"/>
          <a:sy n="75" d="100"/>
        </p:scale>
        <p:origin x="-20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917575" y="746125"/>
            <a:ext cx="4972050" cy="3729038"/>
          </a:xfrm>
          <a:prstGeom prst="rect">
            <a:avLst/>
          </a:prstGeom>
        </p:spPr>
        <p:txBody>
          <a:bodyPr/>
          <a:lstStyle/>
          <a:p>
            <a:pPr lvl="0"/>
            <a:endParaRPr/>
          </a:p>
        </p:txBody>
      </p:sp>
      <p:sp>
        <p:nvSpPr>
          <p:cNvPr id="25" name="Shape 25"/>
          <p:cNvSpPr>
            <a:spLocks noGrp="1"/>
          </p:cNvSpPr>
          <p:nvPr>
            <p:ph type="body" sz="quarter" idx="1"/>
          </p:nvPr>
        </p:nvSpPr>
        <p:spPr>
          <a:xfrm>
            <a:off x="907415" y="4723448"/>
            <a:ext cx="4990783" cy="4474845"/>
          </a:xfrm>
          <a:prstGeom prst="rect">
            <a:avLst/>
          </a:prstGeom>
        </p:spPr>
        <p:txBody>
          <a:bodyPr/>
          <a:lstStyle/>
          <a:p>
            <a:pPr lvl="0"/>
            <a:endParaRPr/>
          </a:p>
        </p:txBody>
      </p:sp>
    </p:spTree>
    <p:extLst>
      <p:ext uri="{BB962C8B-B14F-4D97-AF65-F5344CB8AC3E}">
        <p14:creationId xmlns:p14="http://schemas.microsoft.com/office/powerpoint/2010/main" val="410939779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atod.org.uk/index.php?id=/resources/exams/exam-access/access/NDCSTALK.h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prstGeom prst="rect">
            <a:avLst/>
          </a:prstGeom>
        </p:spPr>
        <p:txBody>
          <a:bodyPr/>
          <a:lstStyle/>
          <a:p>
            <a:pPr lvl="0"/>
            <a:endParaRPr/>
          </a:p>
        </p:txBody>
      </p:sp>
      <p:sp>
        <p:nvSpPr>
          <p:cNvPr id="31" name="Shape 31"/>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is a presentation which can be shared with any education professional who works with deaf children to promote best practice in meeting the needs of deaf children. The presentation does this by setting out the implications of the ‘assess-plan-do-review’ cycle’ for deaf children.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This presentation </a:t>
            </a:r>
            <a:r>
              <a:rPr sz="1200" dirty="0" smtClean="0">
                <a:latin typeface="Arial" panose="020B0604020202020204" pitchFamily="34" charset="0"/>
                <a:cs typeface="Arial" panose="020B0604020202020204" pitchFamily="34" charset="0"/>
              </a:rPr>
              <a:t>has </a:t>
            </a:r>
            <a:r>
              <a:rPr sz="1200" dirty="0">
                <a:latin typeface="Arial" panose="020B0604020202020204" pitchFamily="34" charset="0"/>
                <a:cs typeface="Arial" panose="020B0604020202020204" pitchFamily="34" charset="0"/>
              </a:rPr>
              <a:t>been designed </a:t>
            </a:r>
            <a:r>
              <a:rPr lang="en-GB" sz="1200" dirty="0" smtClean="0">
                <a:latin typeface="Arial" panose="020B0604020202020204" pitchFamily="34" charset="0"/>
                <a:cs typeface="Arial" panose="020B0604020202020204" pitchFamily="34" charset="0"/>
              </a:rPr>
              <a:t>by the National Deaf Children’s Society and the National Sensory Impairment Partnership (NatSIP). NatSIP is funded by the Department for Education as a VCS grant holder. </a:t>
            </a: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This</a:t>
            </a:r>
            <a:r>
              <a:rPr lang="en-GB" sz="1200" baseline="0" dirty="0" smtClean="0">
                <a:latin typeface="Arial" panose="020B0604020202020204" pitchFamily="34" charset="0"/>
                <a:cs typeface="Arial" panose="020B0604020202020204" pitchFamily="34" charset="0"/>
              </a:rPr>
              <a:t> presentation has been designed so that </a:t>
            </a:r>
            <a:r>
              <a:rPr sz="1200" dirty="0" smtClean="0">
                <a:latin typeface="Arial" panose="020B0604020202020204" pitchFamily="34" charset="0"/>
                <a:cs typeface="Arial" panose="020B0604020202020204" pitchFamily="34" charset="0"/>
              </a:rPr>
              <a:t>you </a:t>
            </a:r>
            <a:r>
              <a:rPr sz="1200" dirty="0">
                <a:latin typeface="Arial" panose="020B0604020202020204" pitchFamily="34" charset="0"/>
                <a:cs typeface="Arial" panose="020B0604020202020204" pitchFamily="34" charset="0"/>
              </a:rPr>
              <a:t>can easily edit or add additional slides to make it relevant to the staff that you’re delivering to.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The presentation is aimed at professionals who work in school settings </a:t>
            </a:r>
            <a:r>
              <a:rPr sz="1200" dirty="0" smtClean="0">
                <a:latin typeface="Arial" panose="020B0604020202020204" pitchFamily="34" charset="0"/>
                <a:cs typeface="Arial" panose="020B0604020202020204" pitchFamily="34" charset="0"/>
              </a:rPr>
              <a:t>but </a:t>
            </a:r>
            <a:r>
              <a:rPr sz="1200" dirty="0">
                <a:latin typeface="Arial" panose="020B0604020202020204" pitchFamily="34" charset="0"/>
                <a:cs typeface="Arial" panose="020B0604020202020204" pitchFamily="34" charset="0"/>
              </a:rPr>
              <a:t>can be easily adapted to apply to early year settings and colleges.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A good assessment will consider each of these things. </a:t>
            </a:r>
            <a:endParaRPr lang="en-GB" sz="1200" dirty="0" smtClean="0">
              <a:latin typeface="Arial" panose="020B0604020202020204" pitchFamily="34" charset="0"/>
              <a:cs typeface="Arial" panose="020B0604020202020204" pitchFamily="34" charset="0"/>
            </a:endParaRPr>
          </a:p>
          <a:p>
            <a:pPr lvl="0">
              <a:defRPr sz="1800"/>
            </a:pPr>
            <a:endParaRPr lang="en-GB" sz="1200" dirty="0" smtClean="0">
              <a:latin typeface="Arial" panose="020B0604020202020204" pitchFamily="34" charset="0"/>
              <a:cs typeface="Arial" panose="020B0604020202020204" pitchFamily="34" charset="0"/>
            </a:endParaRPr>
          </a:p>
          <a:p>
            <a:pPr lvl="0">
              <a:defRPr sz="1800"/>
            </a:pPr>
            <a:r>
              <a:rPr lang="en-GB" sz="1200" dirty="0" smtClean="0">
                <a:latin typeface="Arial" panose="020B0604020202020204" pitchFamily="34" charset="0"/>
                <a:cs typeface="Arial" panose="020B0604020202020204" pitchFamily="34" charset="0"/>
              </a:rPr>
              <a:t>There are a range of tools available to help</a:t>
            </a:r>
            <a:r>
              <a:rPr lang="en-GB" sz="1200" baseline="0" dirty="0" smtClean="0">
                <a:latin typeface="Arial" panose="020B0604020202020204" pitchFamily="34" charset="0"/>
                <a:cs typeface="Arial" panose="020B0604020202020204" pitchFamily="34" charset="0"/>
              </a:rPr>
              <a:t> you capture the pupil’s views – some of which are included in the NDCS Supporting Achievement resources (which we’ll talk about later)</a:t>
            </a:r>
          </a:p>
          <a:p>
            <a:pPr lvl="0">
              <a:defRPr sz="1800"/>
            </a:pPr>
            <a:endParaRPr lang="en-GB" sz="1200" baseline="0" dirty="0" smtClean="0">
              <a:latin typeface="Arial" panose="020B0604020202020204" pitchFamily="34" charset="0"/>
              <a:cs typeface="Arial" panose="020B0604020202020204" pitchFamily="34" charset="0"/>
            </a:endParaRPr>
          </a:p>
          <a:p>
            <a:pPr lvl="0">
              <a:defRPr sz="1800"/>
            </a:pPr>
            <a:r>
              <a:rPr lang="en-GB" sz="1200" baseline="0" dirty="0" smtClean="0">
                <a:latin typeface="Arial" panose="020B0604020202020204" pitchFamily="34" charset="0"/>
                <a:cs typeface="Arial" panose="020B0604020202020204" pitchFamily="34" charset="0"/>
              </a:rPr>
              <a:t>Continued on next slide</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5633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More information about specialist assessments can be found in the NDCS / NatSIP resource Assessing and monitoring the progress of deaf children and young people. This is available to download from www.ndcs.org.uk/assessments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If the pupil you are working with is being assessed for an education, health and care needs assessment, the National Sensory Impairment Partnership have produced a resource which sets out the key questions to ask as part of this </a:t>
            </a:r>
            <a:r>
              <a:rPr sz="1200" dirty="0" smtClean="0">
                <a:latin typeface="Arial" panose="020B0604020202020204" pitchFamily="34" charset="0"/>
                <a:cs typeface="Arial" panose="020B0604020202020204" pitchFamily="34" charset="0"/>
              </a:rPr>
              <a:t>assessment</a:t>
            </a:r>
            <a:r>
              <a:rPr lang="en-GB" sz="1200" baseline="0" dirty="0" smtClean="0">
                <a:latin typeface="Arial" panose="020B0604020202020204" pitchFamily="34" charset="0"/>
                <a:cs typeface="Arial" panose="020B0604020202020204" pitchFamily="34" charset="0"/>
              </a:rPr>
              <a:t> – called Better Assessments, Better Plans, Better Outcomes. </a:t>
            </a:r>
            <a:endParaRPr sz="1200" dirty="0">
              <a:latin typeface="Arial" panose="020B0604020202020204" pitchFamily="34" charset="0"/>
              <a:cs typeface="Arial" panose="020B0604020202020204" pitchFamily="34" charset="0"/>
            </a:endParaRP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These</a:t>
            </a:r>
            <a:r>
              <a:rPr sz="1200" dirty="0" smtClean="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can be downloaded from the NDCS website at www.ndcs.org.uk/senprofessionals or from the NatSIP website at www.natsip.org.uk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pPr lvl="0"/>
            <a:endParaRPr/>
          </a:p>
        </p:txBody>
      </p:sp>
      <p:sp>
        <p:nvSpPr>
          <p:cNvPr id="82" name="Shape 8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section is on what to do next - planning.</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Note – in this context we are NOT just talking about an Education, Health, Care plan. We are talking about plans for all children.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Plans should be developed with the pupil, parents and the Teacher of the Deaf and should include information on each of the above</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The next few slides will examine what is meant by outcomes in more detail as this has proved to be a challenging </a:t>
            </a:r>
            <a:r>
              <a:rPr sz="1200" dirty="0" smtClean="0">
                <a:latin typeface="Arial" panose="020B0604020202020204" pitchFamily="34" charset="0"/>
                <a:cs typeface="Arial" panose="020B0604020202020204" pitchFamily="34" charset="0"/>
              </a:rPr>
              <a:t>area</a:t>
            </a:r>
            <a:r>
              <a:rPr lang="en-GB" sz="1200" dirty="0" smtClean="0">
                <a:latin typeface="Arial" panose="020B0604020202020204" pitchFamily="34" charset="0"/>
                <a:cs typeface="Arial" panose="020B0604020202020204" pitchFamily="34" charset="0"/>
              </a:rPr>
              <a:t> for many</a:t>
            </a:r>
            <a:r>
              <a:rPr sz="1200" dirty="0" smtClean="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has been taken from the Code of Practice 2015, paragraph 9.66.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has </a:t>
            </a:r>
            <a:r>
              <a:rPr lang="en-GB" sz="1200" dirty="0" smtClean="0">
                <a:latin typeface="Arial" panose="020B0604020202020204" pitchFamily="34" charset="0"/>
                <a:cs typeface="Arial" panose="020B0604020202020204" pitchFamily="34" charset="0"/>
              </a:rPr>
              <a:t>(also)</a:t>
            </a:r>
            <a:r>
              <a:rPr lang="en-GB" sz="1200" baseline="0" dirty="0" smtClean="0">
                <a:latin typeface="Arial" panose="020B0604020202020204" pitchFamily="34" charset="0"/>
                <a:cs typeface="Arial" panose="020B0604020202020204" pitchFamily="34" charset="0"/>
              </a:rPr>
              <a:t> </a:t>
            </a:r>
            <a:r>
              <a:rPr sz="1200" dirty="0" smtClean="0">
                <a:latin typeface="Arial" panose="020B0604020202020204" pitchFamily="34" charset="0"/>
                <a:cs typeface="Arial" panose="020B0604020202020204" pitchFamily="34" charset="0"/>
              </a:rPr>
              <a:t>been </a:t>
            </a:r>
            <a:r>
              <a:rPr sz="1200" dirty="0">
                <a:latin typeface="Arial" panose="020B0604020202020204" pitchFamily="34" charset="0"/>
                <a:cs typeface="Arial" panose="020B0604020202020204" pitchFamily="34" charset="0"/>
              </a:rPr>
              <a:t>taken from the Code of Practice 2015, paragraph 9.66.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For example, the provision of weekly support from a Teacher of the Deaf is not an outcome. In this case the outcome is what it is intended that the Teacher of the Deaf will help the pupil to do that they cannot do now.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r>
              <a:rPr lang="en-GB" sz="1200" i="0" dirty="0" smtClean="0">
                <a:effectLst/>
                <a:latin typeface="Arial" panose="020B0604020202020204" pitchFamily="34" charset="0"/>
                <a:ea typeface="+mj-ea"/>
                <a:cs typeface="Arial" panose="020B0604020202020204" pitchFamily="34" charset="0"/>
                <a:sym typeface="Helvetica Neue"/>
              </a:rPr>
              <a:t>To identify the outcomes, it is necessary  to consider together the aspirations generated by the child and his/her parents and the challenges generated from the assessments carried out by the school and specialist staff such as the Teacher of the Deaf and speech and language therapists.  </a:t>
            </a:r>
          </a:p>
          <a:p>
            <a:r>
              <a:rPr lang="en-GB" sz="1200" i="0" dirty="0" smtClean="0">
                <a:effectLst/>
                <a:latin typeface="Arial" panose="020B0604020202020204" pitchFamily="34" charset="0"/>
                <a:ea typeface="+mj-ea"/>
                <a:cs typeface="Arial" panose="020B0604020202020204" pitchFamily="34" charset="0"/>
                <a:sym typeface="Helvetica Neue"/>
              </a:rPr>
              <a:t> </a:t>
            </a:r>
          </a:p>
          <a:p>
            <a:r>
              <a:rPr lang="en-GB" sz="1200" i="0" dirty="0" smtClean="0">
                <a:effectLst/>
                <a:latin typeface="Arial" panose="020B0604020202020204" pitchFamily="34" charset="0"/>
                <a:ea typeface="+mj-ea"/>
                <a:cs typeface="Arial" panose="020B0604020202020204" pitchFamily="34" charset="0"/>
                <a:sym typeface="Helvetica Neue"/>
              </a:rPr>
              <a:t>The assessment results will then be required to identify the steps for the plan and ultimately the school based targets for each step. </a:t>
            </a:r>
          </a:p>
          <a:p>
            <a:pPr lvl="0">
              <a:defRPr sz="1800"/>
            </a:pPr>
            <a:endParaRPr lang="en-GB" sz="1200" dirty="0" smtClean="0">
              <a:latin typeface="Arial" panose="020B0604020202020204" pitchFamily="34" charset="0"/>
              <a:cs typeface="Arial" panose="020B0604020202020204" pitchFamily="34" charset="0"/>
            </a:endParaRPr>
          </a:p>
          <a:p>
            <a:pPr lvl="0">
              <a:defRPr sz="1800"/>
            </a:pPr>
            <a:r>
              <a:rPr lang="en-GB" sz="1200" dirty="0" smtClean="0">
                <a:latin typeface="Arial" panose="020B0604020202020204" pitchFamily="34" charset="0"/>
                <a:cs typeface="Arial" panose="020B0604020202020204" pitchFamily="34" charset="0"/>
              </a:rPr>
              <a:t>Where</a:t>
            </a:r>
            <a:r>
              <a:rPr lang="en-GB" sz="1200" baseline="0" dirty="0" smtClean="0">
                <a:latin typeface="Arial" panose="020B0604020202020204" pitchFamily="34" charset="0"/>
                <a:cs typeface="Arial" panose="020B0604020202020204" pitchFamily="34" charset="0"/>
              </a:rPr>
              <a:t> a child has an EHC plan, the targets could be included in the plan as an appendix. </a:t>
            </a:r>
            <a:endParaRPr lang="en-GB" sz="120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is an illustration of how identifying outcomes would work in real terms. There will be several aspirations and subsequent outcomes generated for any one pupil but just taking one as an example at present.</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Continued </a:t>
            </a:r>
            <a:r>
              <a:rPr lang="en-GB" sz="1200" dirty="0" smtClean="0">
                <a:latin typeface="Arial" panose="020B0604020202020204" pitchFamily="34" charset="0"/>
                <a:cs typeface="Arial" panose="020B0604020202020204" pitchFamily="34" charset="0"/>
              </a:rPr>
              <a:t>on next slide</a:t>
            </a:r>
            <a:endParaRPr sz="1200" dirty="0">
              <a:latin typeface="Arial" panose="020B0604020202020204" pitchFamily="34" charset="0"/>
              <a:cs typeface="Arial" panose="020B0604020202020204" pitchFamily="34" charset="0"/>
            </a:endParaRPr>
          </a:p>
          <a:p>
            <a:pPr lvl="0">
              <a:lnSpc>
                <a:spcPct val="117999"/>
              </a:lnSpc>
              <a:defRPr sz="1800"/>
            </a:pP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prstGeom prst="rect">
            <a:avLst/>
          </a:prstGeom>
        </p:spPr>
        <p:txBody>
          <a:bodyPr/>
          <a:lstStyle/>
          <a:p>
            <a:pPr lvl="0"/>
            <a:endParaRPr/>
          </a:p>
        </p:txBody>
      </p:sp>
      <p:sp>
        <p:nvSpPr>
          <p:cNvPr id="37" name="Shape 37"/>
          <p:cNvSpPr>
            <a:spLocks noGrp="1"/>
          </p:cNvSpPr>
          <p:nvPr>
            <p:ph type="body" sz="quarter" idx="1"/>
          </p:nvPr>
        </p:nvSpPr>
        <p:spPr>
          <a:prstGeom prst="rect">
            <a:avLst/>
          </a:prstGeom>
        </p:spPr>
        <p:txBody>
          <a:bodyPr/>
          <a:lstStyle/>
          <a:p>
            <a:pPr lvl="0">
              <a:defRPr sz="1800"/>
            </a:pP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lvl1pPr>
              <a:lnSpc>
                <a:spcPct val="117999"/>
              </a:lnSpc>
            </a:lvl1pPr>
          </a:lstStyle>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another suggestion for how outcomes can</a:t>
            </a:r>
            <a:r>
              <a:rPr lang="en-GB" baseline="0" dirty="0" smtClean="0"/>
              <a:t> be written, by breaking it up into 3 parts as in the table above, showing time period, what is to be achieved and description of the benefit. </a:t>
            </a:r>
          </a:p>
          <a:p>
            <a:endParaRPr lang="en-GB" baseline="0" dirty="0" smtClean="0"/>
          </a:p>
          <a:p>
            <a:r>
              <a:rPr lang="en-GB" baseline="0" dirty="0" smtClean="0"/>
              <a:t>This approach was kindly suggested by Kent local authority. </a:t>
            </a:r>
            <a:endParaRPr lang="en-GB" dirty="0"/>
          </a:p>
        </p:txBody>
      </p:sp>
    </p:spTree>
    <p:extLst>
      <p:ext uri="{BB962C8B-B14F-4D97-AF65-F5344CB8AC3E}">
        <p14:creationId xmlns:p14="http://schemas.microsoft.com/office/powerpoint/2010/main" val="207074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lnSpc>
                <a:spcPct val="117999"/>
              </a:lnSpc>
              <a:defRPr sz="1800"/>
            </a:pPr>
            <a:r>
              <a:rPr lang="en-GB" sz="1200" dirty="0" smtClean="0">
                <a:latin typeface="Arial" panose="020B0604020202020204" pitchFamily="34" charset="0"/>
                <a:cs typeface="Arial" panose="020B0604020202020204" pitchFamily="34" charset="0"/>
              </a:rPr>
              <a:t>Need</a:t>
            </a:r>
            <a:r>
              <a:rPr lang="en-GB" sz="1200" baseline="0" dirty="0" smtClean="0">
                <a:latin typeface="Arial" panose="020B0604020202020204" pitchFamily="34" charset="0"/>
                <a:cs typeface="Arial" panose="020B0604020202020204" pitchFamily="34" charset="0"/>
              </a:rPr>
              <a:t> to also show steps towards achieving outcomes. </a:t>
            </a:r>
            <a:endParaRPr lang="en-GB" sz="1200" dirty="0" smtClean="0">
              <a:latin typeface="Arial" panose="020B0604020202020204" pitchFamily="34" charset="0"/>
              <a:cs typeface="Arial" panose="020B0604020202020204" pitchFamily="34" charset="0"/>
            </a:endParaRP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sz="1200" dirty="0" smtClean="0">
                <a:latin typeface="Arial" panose="020B0604020202020204" pitchFamily="34" charset="0"/>
                <a:cs typeface="Arial" panose="020B0604020202020204" pitchFamily="34" charset="0"/>
              </a:rPr>
              <a:t>Detailed </a:t>
            </a:r>
            <a:r>
              <a:rPr sz="1200" dirty="0">
                <a:latin typeface="Arial" panose="020B0604020202020204" pitchFamily="34" charset="0"/>
                <a:cs typeface="Arial" panose="020B0604020202020204" pitchFamily="34" charset="0"/>
              </a:rPr>
              <a:t>short term teaching targets (e.g. work on parts of speech in English or percentages in </a:t>
            </a:r>
            <a:r>
              <a:rPr sz="1200" dirty="0" err="1">
                <a:latin typeface="Arial" panose="020B0604020202020204" pitchFamily="34" charset="0"/>
                <a:cs typeface="Arial" panose="020B0604020202020204" pitchFamily="34" charset="0"/>
              </a:rPr>
              <a:t>Maths</a:t>
            </a:r>
            <a:r>
              <a:rPr sz="1200" dirty="0">
                <a:latin typeface="Arial" panose="020B0604020202020204" pitchFamily="34" charset="0"/>
                <a:cs typeface="Arial" panose="020B0604020202020204" pitchFamily="34" charset="0"/>
              </a:rPr>
              <a:t>) would be set by the relevant teachers at a later date, but based on the assessment information from this plan.</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pPr lvl="0"/>
            <a:endParaRPr/>
          </a:p>
        </p:txBody>
      </p:sp>
      <p:sp>
        <p:nvSpPr>
          <p:cNvPr id="127" name="Shape 127"/>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There are a range of challenges that deaf children face. For many deaf children, their plan is likely to include these things.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Provision of communication support – where deaf children rely on sign language to access the curriculum, it will be important to ensure any communication support worker has advanced sign language skills. NDCS and NatSIP expect a communication support worker to hold </a:t>
            </a:r>
            <a:r>
              <a:rPr sz="1200" b="1" dirty="0">
                <a:latin typeface="Arial" panose="020B0604020202020204" pitchFamily="34" charset="0"/>
                <a:cs typeface="Arial" panose="020B0604020202020204" pitchFamily="34" charset="0"/>
              </a:rPr>
              <a:t>at least </a:t>
            </a:r>
            <a:r>
              <a:rPr sz="1200" dirty="0">
                <a:latin typeface="Arial" panose="020B0604020202020204" pitchFamily="34" charset="0"/>
                <a:cs typeface="Arial" panose="020B0604020202020204" pitchFamily="34" charset="0"/>
              </a:rPr>
              <a:t>a level 3 qualification in British Sign Language.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These are hearing technologies available for deaf children. </a:t>
            </a:r>
            <a:r>
              <a:rPr lang="en-GB" sz="1200" dirty="0" smtClean="0">
                <a:latin typeface="Arial" panose="020B0604020202020204" pitchFamily="34" charset="0"/>
                <a:cs typeface="Arial" panose="020B0604020202020204" pitchFamily="34" charset="0"/>
              </a:rPr>
              <a:t>For example, many deaf</a:t>
            </a:r>
            <a:r>
              <a:rPr lang="en-GB" sz="1200" baseline="0" dirty="0" smtClean="0">
                <a:latin typeface="Arial" panose="020B0604020202020204" pitchFamily="34" charset="0"/>
                <a:cs typeface="Arial" panose="020B0604020202020204" pitchFamily="34" charset="0"/>
              </a:rPr>
              <a:t> children will benefit from radio aids in the classroom. Radio aids carry a teacher’s voice directly via a microphone to a receiver attached to the pupil’s hearing aid or implant. </a:t>
            </a:r>
          </a:p>
          <a:p>
            <a:pPr lvl="0">
              <a:lnSpc>
                <a:spcPct val="117999"/>
              </a:lnSpc>
              <a:defRPr sz="1800"/>
            </a:pPr>
            <a:endParaRPr lang="en-GB" sz="1200" baseline="0" dirty="0" smtClean="0">
              <a:latin typeface="Arial" panose="020B0604020202020204" pitchFamily="34" charset="0"/>
              <a:cs typeface="Arial" panose="020B0604020202020204" pitchFamily="34" charset="0"/>
            </a:endParaRPr>
          </a:p>
          <a:p>
            <a:pPr lvl="0">
              <a:lnSpc>
                <a:spcPct val="117999"/>
              </a:lnSpc>
              <a:defRPr sz="1800"/>
            </a:pPr>
            <a:r>
              <a:rPr sz="1200" dirty="0" smtClean="0">
                <a:latin typeface="Arial" panose="020B0604020202020204" pitchFamily="34" charset="0"/>
                <a:cs typeface="Arial" panose="020B0604020202020204" pitchFamily="34" charset="0"/>
              </a:rPr>
              <a:t>There </a:t>
            </a:r>
            <a:r>
              <a:rPr sz="1200" dirty="0">
                <a:latin typeface="Arial" panose="020B0604020202020204" pitchFamily="34" charset="0"/>
                <a:cs typeface="Arial" panose="020B0604020202020204" pitchFamily="34" charset="0"/>
              </a:rPr>
              <a:t>is more information available on the different types of technology in the Supporting Achievement books which we will be looking at later.</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Exam arrangements could include extra </a:t>
            </a:r>
            <a:r>
              <a:rPr sz="1200" dirty="0" smtClean="0">
                <a:latin typeface="Arial" panose="020B0604020202020204" pitchFamily="34" charset="0"/>
                <a:cs typeface="Arial" panose="020B0604020202020204" pitchFamily="34" charset="0"/>
              </a:rPr>
              <a:t>time</a:t>
            </a:r>
            <a:r>
              <a:rPr lang="en-GB" sz="1200" baseline="0" dirty="0" smtClean="0">
                <a:latin typeface="Arial" panose="020B0604020202020204" pitchFamily="34" charset="0"/>
                <a:cs typeface="Arial" panose="020B0604020202020204" pitchFamily="34" charset="0"/>
              </a:rPr>
              <a:t> or </a:t>
            </a:r>
            <a:r>
              <a:rPr sz="1200" dirty="0" smtClean="0">
                <a:latin typeface="Arial" panose="020B0604020202020204" pitchFamily="34" charset="0"/>
                <a:cs typeface="Arial" panose="020B0604020202020204" pitchFamily="34" charset="0"/>
              </a:rPr>
              <a:t>a </a:t>
            </a:r>
            <a:r>
              <a:rPr sz="1200" dirty="0">
                <a:latin typeface="Arial" panose="020B0604020202020204" pitchFamily="34" charset="0"/>
                <a:cs typeface="Arial" panose="020B0604020202020204" pitchFamily="34" charset="0"/>
              </a:rPr>
              <a:t>live speaker for modern foreign language oral </a:t>
            </a:r>
            <a:r>
              <a:rPr sz="1200" dirty="0" smtClean="0">
                <a:latin typeface="Arial" panose="020B0604020202020204" pitchFamily="34" charset="0"/>
                <a:cs typeface="Arial" panose="020B0604020202020204" pitchFamily="34" charset="0"/>
              </a:rPr>
              <a:t>exams</a:t>
            </a:r>
            <a:endParaRPr lang="en-GB" sz="1200" dirty="0" smtClean="0">
              <a:latin typeface="Arial" panose="020B0604020202020204" pitchFamily="34" charset="0"/>
              <a:cs typeface="Arial" panose="020B0604020202020204" pitchFamily="34" charset="0"/>
            </a:endParaRPr>
          </a:p>
          <a:p>
            <a:pPr lvl="0">
              <a:lnSpc>
                <a:spcPct val="117999"/>
              </a:lnSpc>
              <a:defRPr sz="1800"/>
            </a:pPr>
            <a:endParaRPr sz="1200" u="sng" dirty="0">
              <a:solidFill>
                <a:srgbClr val="0000FF"/>
              </a:solidFill>
              <a:uFill>
                <a:solidFill>
                  <a:srgbClr val="0000FF"/>
                </a:solidFill>
              </a:uFill>
              <a:latin typeface="Arial" panose="020B0604020202020204" pitchFamily="34" charset="0"/>
              <a:cs typeface="Arial" panose="020B0604020202020204" pitchFamily="34" charset="0"/>
              <a:hlinkClick r:id="rId3"/>
            </a:endParaRPr>
          </a:p>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pPr lvl="0"/>
            <a:endParaRPr/>
          </a:p>
        </p:txBody>
      </p:sp>
      <p:sp>
        <p:nvSpPr>
          <p:cNvPr id="142" name="Shape 142"/>
          <p:cNvSpPr>
            <a:spLocks noGrp="1"/>
          </p:cNvSpPr>
          <p:nvPr>
            <p:ph type="body" sz="quarter" idx="1"/>
          </p:nvPr>
        </p:nvSpPr>
        <p:spPr>
          <a:prstGeom prst="rect">
            <a:avLst/>
          </a:prstGeom>
        </p:spPr>
        <p:txBody>
          <a:bodyPr/>
          <a:lstStyle/>
          <a:p>
            <a:pPr lvl="0">
              <a:lnSpc>
                <a:spcPct val="117999"/>
              </a:lnSpc>
              <a:defRPr sz="1800"/>
            </a:pPr>
            <a:r>
              <a:rPr lang="en-GB" sz="1200" dirty="0" smtClean="0">
                <a:latin typeface="Arial" panose="020B0604020202020204" pitchFamily="34" charset="0"/>
                <a:cs typeface="Arial" panose="020B0604020202020204" pitchFamily="34" charset="0"/>
              </a:rPr>
              <a:t>For example, a good listening</a:t>
            </a:r>
            <a:r>
              <a:rPr lang="en-GB" sz="1200" baseline="0" dirty="0" smtClean="0">
                <a:latin typeface="Arial" panose="020B0604020202020204" pitchFamily="34" charset="0"/>
                <a:cs typeface="Arial" panose="020B0604020202020204" pitchFamily="34" charset="0"/>
              </a:rPr>
              <a:t> environment is crucial for many deaf children. There are simple things that can be done to reduce reverberation and background noise, such as fitting curtains and carpets and turning off any noisy IT equipment. </a:t>
            </a:r>
            <a:endParaRPr lang="en-GB" sz="1200" dirty="0" smtClean="0">
              <a:latin typeface="Arial" panose="020B0604020202020204" pitchFamily="34" charset="0"/>
              <a:cs typeface="Arial" panose="020B0604020202020204" pitchFamily="34" charset="0"/>
            </a:endParaRP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SENCOs will usually be responsible for ensuring overall co-ordination</a:t>
            </a:r>
            <a:r>
              <a:rPr lang="en-GB" sz="1200" baseline="0" dirty="0" smtClean="0">
                <a:latin typeface="Arial" panose="020B0604020202020204" pitchFamily="34" charset="0"/>
                <a:cs typeface="Arial" panose="020B0604020202020204" pitchFamily="34" charset="0"/>
              </a:rPr>
              <a:t> of a plan, with support from a Teacher of the Deaf. </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lnSpc>
                <a:spcPct val="117999"/>
              </a:lnSpc>
              <a:defRPr sz="1800"/>
            </a:pPr>
            <a:r>
              <a:rPr lang="en-GB" sz="1200" dirty="0" smtClean="0">
                <a:latin typeface="Arial" panose="020B0604020202020204" pitchFamily="34" charset="0"/>
                <a:cs typeface="Arial" panose="020B0604020202020204" pitchFamily="34" charset="0"/>
              </a:rPr>
              <a:t>For</a:t>
            </a:r>
            <a:r>
              <a:rPr lang="en-GB" sz="1200" baseline="0" dirty="0" smtClean="0">
                <a:latin typeface="Arial" panose="020B0604020202020204" pitchFamily="34" charset="0"/>
                <a:cs typeface="Arial" panose="020B0604020202020204" pitchFamily="34" charset="0"/>
              </a:rPr>
              <a:t> more examples of EHC plans, NatSIP have developed a number of model exemplar plans, of which 3 feature deaf children. These children are: </a:t>
            </a:r>
          </a:p>
          <a:p>
            <a:pPr lvl="0">
              <a:lnSpc>
                <a:spcPct val="117999"/>
              </a:lnSpc>
              <a:defRPr sz="1800"/>
            </a:pPr>
            <a:endParaRPr lang="en-GB" sz="1200" baseline="0" dirty="0" smtClean="0">
              <a:latin typeface="Arial" panose="020B0604020202020204" pitchFamily="34" charset="0"/>
              <a:cs typeface="Arial" panose="020B0604020202020204" pitchFamily="34" charset="0"/>
            </a:endParaRPr>
          </a:p>
          <a:p>
            <a:pPr lvl="0">
              <a:lnSpc>
                <a:spcPct val="117999"/>
              </a:lnSpc>
              <a:defRPr sz="1800"/>
            </a:pPr>
            <a:r>
              <a:rPr lang="en-GB" sz="1200" baseline="0" dirty="0" smtClean="0">
                <a:latin typeface="Arial" panose="020B0604020202020204" pitchFamily="34" charset="0"/>
                <a:cs typeface="Arial" panose="020B0604020202020204" pitchFamily="34" charset="0"/>
              </a:rPr>
              <a:t>Kirsty – aged 4, transitioning to primary school </a:t>
            </a:r>
          </a:p>
          <a:p>
            <a:pPr lvl="0">
              <a:lnSpc>
                <a:spcPct val="117999"/>
              </a:lnSpc>
              <a:defRPr sz="1800"/>
            </a:pPr>
            <a:r>
              <a:rPr lang="en-GB" sz="1200" baseline="0" dirty="0" smtClean="0">
                <a:latin typeface="Arial" panose="020B0604020202020204" pitchFamily="34" charset="0"/>
                <a:cs typeface="Arial" panose="020B0604020202020204" pitchFamily="34" charset="0"/>
              </a:rPr>
              <a:t>Robert – aged 11, transitioning to secondary school </a:t>
            </a:r>
          </a:p>
          <a:p>
            <a:pPr lvl="0">
              <a:lnSpc>
                <a:spcPct val="117999"/>
              </a:lnSpc>
              <a:defRPr sz="1800"/>
            </a:pPr>
            <a:r>
              <a:rPr lang="en-GB" sz="1200" baseline="0" dirty="0" smtClean="0">
                <a:latin typeface="Arial" panose="020B0604020202020204" pitchFamily="34" charset="0"/>
                <a:cs typeface="Arial" panose="020B0604020202020204" pitchFamily="34" charset="0"/>
              </a:rPr>
              <a:t>Ruby – aged 3, BSL user</a:t>
            </a:r>
          </a:p>
          <a:p>
            <a:pPr lvl="0">
              <a:lnSpc>
                <a:spcPct val="117999"/>
              </a:lnSpc>
              <a:defRPr sz="1800"/>
            </a:pPr>
            <a:endParaRPr lang="en-GB" sz="1200" baseline="0" dirty="0" smtClean="0">
              <a:latin typeface="Arial" panose="020B0604020202020204" pitchFamily="34" charset="0"/>
              <a:cs typeface="Arial" panose="020B0604020202020204" pitchFamily="34" charset="0"/>
            </a:endParaRPr>
          </a:p>
          <a:p>
            <a:pPr lvl="0">
              <a:lnSpc>
                <a:spcPct val="117999"/>
              </a:lnSpc>
              <a:defRPr sz="1800"/>
            </a:pPr>
            <a:r>
              <a:rPr lang="en-GB" sz="1200" baseline="0" dirty="0" smtClean="0">
                <a:latin typeface="Arial" panose="020B0604020202020204" pitchFamily="34" charset="0"/>
                <a:cs typeface="Arial" panose="020B0604020202020204" pitchFamily="34" charset="0"/>
              </a:rPr>
              <a:t>These are based on real children but names have been changed. They give examples of outcomes and support strategies / provision needed to help meet those outcomes. </a:t>
            </a:r>
            <a:endParaRPr sz="1200" dirty="0">
              <a:latin typeface="Arial" panose="020B0604020202020204" pitchFamily="34" charset="0"/>
              <a:cs typeface="Arial" panose="020B0604020202020204" pitchFamily="34" charset="0"/>
            </a:endParaRP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These</a:t>
            </a:r>
            <a:r>
              <a:rPr sz="1200" dirty="0" smtClean="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can be downloaded from the NDCS website at www.ndcs.org.uk/senprofessionals or from the NatSIP website at www.natsip.org.uk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This section is about putting the plan into action.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pPr lvl="0"/>
            <a:endParaRPr/>
          </a:p>
        </p:txBody>
      </p:sp>
      <p:sp>
        <p:nvSpPr>
          <p:cNvPr id="151" name="Shape 151"/>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Reminder that a Teacher </a:t>
            </a:r>
            <a:r>
              <a:rPr sz="1200" dirty="0" smtClean="0">
                <a:latin typeface="Arial" panose="020B0604020202020204" pitchFamily="34" charset="0"/>
                <a:cs typeface="Arial" panose="020B0604020202020204" pitchFamily="34" charset="0"/>
              </a:rPr>
              <a:t>of </a:t>
            </a:r>
            <a:r>
              <a:rPr sz="1200" dirty="0">
                <a:latin typeface="Arial" panose="020B0604020202020204" pitchFamily="34" charset="0"/>
                <a:cs typeface="Arial" panose="020B0604020202020204" pitchFamily="34" charset="0"/>
              </a:rPr>
              <a:t>the Deaf can provide information, advice, guidance and training </a:t>
            </a:r>
            <a:endParaRPr lang="en-GB" sz="1200" dirty="0" smtClean="0">
              <a:latin typeface="Arial" panose="020B0604020202020204" pitchFamily="34" charset="0"/>
              <a:cs typeface="Arial" panose="020B0604020202020204" pitchFamily="34" charset="0"/>
            </a:endParaRPr>
          </a:p>
          <a:p>
            <a:pPr lvl="0">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On mild</a:t>
            </a:r>
            <a:r>
              <a:rPr lang="en-GB" sz="1200" baseline="0" dirty="0" smtClean="0">
                <a:latin typeface="Arial" panose="020B0604020202020204" pitchFamily="34" charset="0"/>
                <a:cs typeface="Arial" panose="020B0604020202020204" pitchFamily="34" charset="0"/>
              </a:rPr>
              <a:t> hearing loss, </a:t>
            </a:r>
            <a:r>
              <a:rPr lang="en-US" sz="1200" dirty="0" smtClean="0">
                <a:effectLst/>
                <a:latin typeface="Arial" panose="020B0604020202020204" pitchFamily="34" charset="0"/>
                <a:ea typeface="+mj-ea"/>
                <a:cs typeface="Arial" panose="020B0604020202020204" pitchFamily="34" charset="0"/>
                <a:sym typeface="Helvetica Neue"/>
              </a:rPr>
              <a:t>there can be a tendency to underestimate the impact of their deafness. In many cases these children have normal speech and language development in the early years and they do well. However, for a significant number mild, unilateral or temporary deafness can have an adverse impact on their development if their hearing needs are not supported.</a:t>
            </a:r>
            <a:endParaRPr lang="en-GB" sz="1200" dirty="0" smtClean="0">
              <a:effectLst/>
              <a:latin typeface="Arial" panose="020B0604020202020204" pitchFamily="34" charset="0"/>
              <a:ea typeface="+mj-ea"/>
              <a:cs typeface="Arial" panose="020B0604020202020204" pitchFamily="34" charset="0"/>
              <a:sym typeface="Helvetica Neue"/>
            </a:endParaRPr>
          </a:p>
          <a:p>
            <a:endParaRPr lang="en-GB" sz="1200" dirty="0" smtClean="0">
              <a:latin typeface="Arial" panose="020B0604020202020204" pitchFamily="34" charset="0"/>
              <a:cs typeface="Arial" panose="020B0604020202020204" pitchFamily="34" charset="0"/>
            </a:endParaRPr>
          </a:p>
          <a:p>
            <a:r>
              <a:rPr lang="en-US" sz="1200" dirty="0" smtClean="0">
                <a:effectLst/>
                <a:latin typeface="Arial" panose="020B0604020202020204" pitchFamily="34" charset="0"/>
                <a:ea typeface="+mj-ea"/>
                <a:cs typeface="Arial" panose="020B0604020202020204" pitchFamily="34" charset="0"/>
                <a:sym typeface="Helvetica Neue"/>
              </a:rPr>
              <a:t>Adults can sometimes find it difficult to understand the impact of mild hearing loss on children. This is because the adult brain is much better at filtering out background noise in a noisy classroom, for example, than a child’s. In addition, the adult brain is very good at filling in the gaps of missed information – speech sounds or parts of words – that weren’t heard. Children with mild deafness, especially younger</a:t>
            </a:r>
            <a:r>
              <a:rPr lang="en-US" sz="1200" baseline="0" dirty="0" smtClean="0">
                <a:effectLst/>
                <a:latin typeface="Arial" panose="020B0604020202020204" pitchFamily="34" charset="0"/>
                <a:ea typeface="+mj-ea"/>
                <a:cs typeface="Arial" panose="020B0604020202020204" pitchFamily="34" charset="0"/>
                <a:sym typeface="Helvetica Neue"/>
              </a:rPr>
              <a:t> children,</a:t>
            </a:r>
            <a:r>
              <a:rPr lang="en-US" sz="1200" dirty="0" smtClean="0">
                <a:effectLst/>
                <a:latin typeface="Arial" panose="020B0604020202020204" pitchFamily="34" charset="0"/>
                <a:ea typeface="+mj-ea"/>
                <a:cs typeface="Arial" panose="020B0604020202020204" pitchFamily="34" charset="0"/>
                <a:sym typeface="Helvetica Neue"/>
              </a:rPr>
              <a:t> are not able to do this – they lack the knowledge, vocabulary and context to be able to fill in the gaps. This means they miss out on a lot of the new vocabulary and concepts being taught. </a:t>
            </a:r>
            <a:endParaRPr lang="en-GB" sz="1200" dirty="0" smtClean="0">
              <a:effectLst/>
              <a:latin typeface="Arial" panose="020B0604020202020204" pitchFamily="34" charset="0"/>
              <a:ea typeface="+mj-ea"/>
              <a:cs typeface="Arial" panose="020B0604020202020204" pitchFamily="34" charset="0"/>
              <a:sym typeface="Helvetica Neue"/>
            </a:endParaRPr>
          </a:p>
          <a:p>
            <a:endParaRPr lang="en-GB" sz="1200" dirty="0" smtClean="0">
              <a:effectLst/>
              <a:latin typeface="Arial" panose="020B0604020202020204" pitchFamily="34" charset="0"/>
              <a:ea typeface="+mj-ea"/>
              <a:cs typeface="Arial" panose="020B0604020202020204" pitchFamily="34" charset="0"/>
              <a:sym typeface="Helvetica Neue"/>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982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6355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pPr lvl="0"/>
            <a:endParaRPr/>
          </a:p>
        </p:txBody>
      </p:sp>
      <p:sp>
        <p:nvSpPr>
          <p:cNvPr id="164" name="Shape 164"/>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The NDCS Supporting Achievement resources provide advice on the reasonable adjustments that you can make when putting provision into place.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Some of the resources have </a:t>
            </a:r>
            <a:r>
              <a:rPr sz="1200" dirty="0" err="1">
                <a:latin typeface="Arial" panose="020B0604020202020204" pitchFamily="34" charset="0"/>
                <a:cs typeface="Arial" panose="020B0604020202020204" pitchFamily="34" charset="0"/>
              </a:rPr>
              <a:t>proformas</a:t>
            </a:r>
            <a:r>
              <a:rPr sz="1200" dirty="0">
                <a:latin typeface="Arial" panose="020B0604020202020204" pitchFamily="34" charset="0"/>
                <a:cs typeface="Arial" panose="020B0604020202020204" pitchFamily="34" charset="0"/>
              </a:rPr>
              <a:t> that you can download and print out and use in your own practice.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[if in secondary school]</a:t>
            </a:r>
          </a:p>
          <a:p>
            <a:pPr lvl="0">
              <a:lnSpc>
                <a:spcPct val="117999"/>
              </a:lnSpc>
              <a:defRPr sz="1800"/>
            </a:pPr>
            <a:r>
              <a:rPr sz="1200" dirty="0">
                <a:latin typeface="Arial" panose="020B0604020202020204" pitchFamily="34" charset="0"/>
                <a:cs typeface="Arial" panose="020B0604020202020204" pitchFamily="34" charset="0"/>
              </a:rPr>
              <a:t>There are also a range of subject specific video clips that you can share with relevant teachers in secondary schools.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The final section is about reviewing </a:t>
            </a:r>
            <a:r>
              <a:rPr lang="en-GB" sz="1200" dirty="0" smtClean="0">
                <a:latin typeface="Arial" panose="020B0604020202020204" pitchFamily="34" charset="0"/>
                <a:cs typeface="Arial" panose="020B0604020202020204" pitchFamily="34" charset="0"/>
              </a:rPr>
              <a:t>what</a:t>
            </a:r>
            <a:r>
              <a:rPr lang="en-GB" sz="1200" baseline="0" dirty="0" smtClean="0">
                <a:latin typeface="Arial" panose="020B0604020202020204" pitchFamily="34" charset="0"/>
                <a:cs typeface="Arial" panose="020B0604020202020204" pitchFamily="34" charset="0"/>
              </a:rPr>
              <a:t> progress has been made and the effectiveness of the planned support strategies </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The effectiveness of the support and its impact on the pupil progress and breaking down any barriers should be regularly reviewed and evaluated. Key areas that may require consideration are listed </a:t>
            </a:r>
            <a:r>
              <a:rPr sz="1200" dirty="0" smtClean="0">
                <a:latin typeface="Arial" panose="020B0604020202020204" pitchFamily="34" charset="0"/>
                <a:cs typeface="Arial" panose="020B0604020202020204" pitchFamily="34" charset="0"/>
              </a:rPr>
              <a:t>here.</a:t>
            </a:r>
            <a:endParaRPr sz="1200" dirty="0">
              <a:latin typeface="Arial" panose="020B0604020202020204" pitchFamily="34" charset="0"/>
              <a:cs typeface="Arial" panose="020B0604020202020204" pitchFamily="34" charset="0"/>
            </a:endParaRP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For example (relating to 3</a:t>
            </a:r>
            <a:r>
              <a:rPr sz="1200" baseline="30000" dirty="0">
                <a:latin typeface="Arial" panose="020B0604020202020204" pitchFamily="34" charset="0"/>
                <a:cs typeface="Arial" panose="020B0604020202020204" pitchFamily="34" charset="0"/>
              </a:rPr>
              <a:t>rd</a:t>
            </a:r>
            <a:r>
              <a:rPr sz="1200" dirty="0">
                <a:latin typeface="Arial" panose="020B0604020202020204" pitchFamily="34" charset="0"/>
                <a:cs typeface="Arial" panose="020B0604020202020204" pitchFamily="34" charset="0"/>
              </a:rPr>
              <a:t> bullet point) is the communication support worker able to interpret accurately and fluently what the teacher is saying?</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Should be noted that many children may have temporary or fluctuating hearing loss. Others may have progressive hearing loss. </a:t>
            </a:r>
            <a:r>
              <a:rPr lang="en-GB" sz="1200" dirty="0" smtClean="0">
                <a:latin typeface="Arial" panose="020B0604020202020204" pitchFamily="34" charset="0"/>
                <a:cs typeface="Arial" panose="020B0604020202020204" pitchFamily="34" charset="0"/>
              </a:rPr>
              <a:t>The</a:t>
            </a:r>
            <a:r>
              <a:rPr lang="en-GB" sz="1200" baseline="0" dirty="0" smtClean="0">
                <a:latin typeface="Arial" panose="020B0604020202020204" pitchFamily="34" charset="0"/>
                <a:cs typeface="Arial" panose="020B0604020202020204" pitchFamily="34" charset="0"/>
              </a:rPr>
              <a:t> impact of this may need to be reviewed at this stage. </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is a reminder that this is an ongoing process. If a review indicates that more support is needed or that a child is still not making expected progress, you should re-assess and repeat the cycle.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pPr lvl="0"/>
            <a:endParaRPr/>
          </a:p>
        </p:txBody>
      </p:sp>
      <p:sp>
        <p:nvSpPr>
          <p:cNvPr id="191" name="Shape 191"/>
          <p:cNvSpPr>
            <a:spLocks noGrp="1"/>
          </p:cNvSpPr>
          <p:nvPr>
            <p:ph type="body" sz="quarter" idx="1"/>
          </p:nvPr>
        </p:nvSpPr>
        <p:spPr>
          <a:prstGeom prst="rect">
            <a:avLst/>
          </a:prstGeom>
        </p:spPr>
        <p:txBody>
          <a:bodyPr/>
          <a:lstStyle/>
          <a:p>
            <a:pPr lvl="0">
              <a:lnSpc>
                <a:spcPct val="117999"/>
              </a:lnSpc>
              <a:defRPr sz="1800"/>
            </a:pPr>
            <a:r>
              <a:rPr sz="1200" dirty="0" smtClean="0">
                <a:latin typeface="Arial" panose="020B0604020202020204" pitchFamily="34" charset="0"/>
                <a:cs typeface="Arial" panose="020B0604020202020204" pitchFamily="34" charset="0"/>
              </a:rPr>
              <a:t>Support </a:t>
            </a:r>
            <a:r>
              <a:rPr sz="1200" dirty="0">
                <a:latin typeface="Arial" panose="020B0604020202020204" pitchFamily="34" charset="0"/>
                <a:cs typeface="Arial" panose="020B0604020202020204" pitchFamily="34" charset="0"/>
              </a:rPr>
              <a:t>strategies might include (for example):</a:t>
            </a:r>
          </a:p>
          <a:p>
            <a:pPr lvl="0">
              <a:lnSpc>
                <a:spcPct val="117999"/>
              </a:lnSpc>
              <a:defRPr sz="1800"/>
            </a:pPr>
            <a:endParaRPr sz="1200" dirty="0">
              <a:latin typeface="Arial" panose="020B0604020202020204" pitchFamily="34" charset="0"/>
              <a:cs typeface="Arial" panose="020B0604020202020204" pitchFamily="34" charset="0"/>
            </a:endParaRP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Deaf awareness training </a:t>
            </a: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Support to families </a:t>
            </a: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Provision of communication support from specialist teaching assistants and communication support workers </a:t>
            </a: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Checking the listening environments of a school and advising on whether further improvements needed</a:t>
            </a: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Arranging access arrangements for examinations </a:t>
            </a:r>
          </a:p>
          <a:p>
            <a:pPr marL="419100" lvl="0" indent="-419100">
              <a:lnSpc>
                <a:spcPct val="117999"/>
              </a:lnSpc>
              <a:buSzPct val="100000"/>
              <a:buFont typeface="Arial"/>
              <a:buChar char="•"/>
              <a:defRPr sz="1800"/>
            </a:pPr>
            <a:r>
              <a:rPr sz="1200" dirty="0">
                <a:latin typeface="Arial" panose="020B0604020202020204" pitchFamily="34" charset="0"/>
                <a:cs typeface="Arial" panose="020B0604020202020204" pitchFamily="34" charset="0"/>
              </a:rPr>
              <a:t>Supporting the social and emotional development of the child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lvl1pPr>
              <a:lnSpc>
                <a:spcPct val="117999"/>
              </a:lnSpc>
            </a:lvl1pPr>
          </a:lstStyle>
          <a:p>
            <a:pPr lvl="0">
              <a:defRPr sz="1800"/>
            </a:pPr>
            <a:r>
              <a:rPr sz="1200" dirty="0">
                <a:latin typeface="Arial" panose="020B0604020202020204" pitchFamily="34" charset="0"/>
                <a:cs typeface="Arial" panose="020B0604020202020204" pitchFamily="34" charset="0"/>
              </a:rPr>
              <a:t>All NDCS resources are free to download. </a:t>
            </a:r>
            <a:endParaRPr lang="en-GB" sz="1200" dirty="0" smtClean="0">
              <a:latin typeface="Arial" panose="020B0604020202020204" pitchFamily="34" charset="0"/>
              <a:cs typeface="Arial" panose="020B0604020202020204" pitchFamily="34" charset="0"/>
            </a:endParaRPr>
          </a:p>
          <a:p>
            <a:pPr lvl="0">
              <a:defRPr sz="1800"/>
            </a:pPr>
            <a:endParaRPr lang="en-GB" sz="1200" dirty="0" smtClean="0">
              <a:latin typeface="Arial" panose="020B0604020202020204" pitchFamily="34" charset="0"/>
              <a:cs typeface="Arial" panose="020B0604020202020204" pitchFamily="34" charset="0"/>
            </a:endParaRPr>
          </a:p>
          <a:p>
            <a:pPr lvl="0">
              <a:defRPr sz="1800"/>
            </a:pPr>
            <a:r>
              <a:rPr lang="en-GB" sz="1200" dirty="0" smtClean="0">
                <a:latin typeface="Arial" panose="020B0604020202020204" pitchFamily="34" charset="0"/>
                <a:cs typeface="Arial" panose="020B0604020202020204" pitchFamily="34" charset="0"/>
              </a:rPr>
              <a:t>By joining</a:t>
            </a:r>
            <a:r>
              <a:rPr lang="en-GB" sz="1200" baseline="0" dirty="0" smtClean="0">
                <a:latin typeface="Arial" panose="020B0604020202020204" pitchFamily="34" charset="0"/>
                <a:cs typeface="Arial" panose="020B0604020202020204" pitchFamily="34" charset="0"/>
              </a:rPr>
              <a:t> NDCS as a member, you’ll receive regular emails about new and updated resources</a:t>
            </a: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lvl1pPr>
              <a:lnSpc>
                <a:spcPct val="117999"/>
              </a:lnSpc>
            </a:lvl1pPr>
          </a:lstStyle>
          <a:p>
            <a:pPr lvl="0">
              <a:defRPr sz="1800"/>
            </a:pPr>
            <a:r>
              <a:rPr lang="en-GB" sz="1200" dirty="0" smtClean="0">
                <a:latin typeface="Arial" panose="020B0604020202020204" pitchFamily="34" charset="0"/>
                <a:cs typeface="Arial" panose="020B0604020202020204" pitchFamily="34" charset="0"/>
              </a:rPr>
              <a:t>All NatSIP resources are also free to download</a:t>
            </a:r>
            <a:r>
              <a:rPr lang="en-GB" sz="1200" baseline="0" dirty="0" smtClean="0">
                <a:latin typeface="Arial" panose="020B0604020202020204" pitchFamily="34" charset="0"/>
                <a:cs typeface="Arial" panose="020B0604020202020204" pitchFamily="34" charset="0"/>
              </a:rPr>
              <a:t> but you will need to join and login as a member to access. Membership is free. </a:t>
            </a:r>
            <a:endParaRPr lang="en-GB" sz="1200" dirty="0" smtClean="0">
              <a:latin typeface="Arial" panose="020B0604020202020204" pitchFamily="34" charset="0"/>
              <a:cs typeface="Arial" panose="020B0604020202020204" pitchFamily="34" charset="0"/>
            </a:endParaRPr>
          </a:p>
          <a:p>
            <a:pPr lvl="0">
              <a:defRPr sz="1800"/>
            </a:pPr>
            <a:endParaRPr lang="en-GB" sz="120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pPr lvl="0"/>
            <a:endParaRPr/>
          </a:p>
        </p:txBody>
      </p:sp>
      <p:sp>
        <p:nvSpPr>
          <p:cNvPr id="202" name="Shape 202"/>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Conclude by talking about what an effective school can do to support deaf pupils and how you can support the school in achieving these.</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Each of the NDCS Supporting Achievement resources contain a section on quality improvement – providing school managers with a checklist to assess if the school is meeting best practice </a:t>
            </a:r>
            <a:endParaRPr lang="en-GB" sz="1200" dirty="0" smtClean="0">
              <a:latin typeface="Arial" panose="020B0604020202020204" pitchFamily="34" charset="0"/>
              <a:cs typeface="Arial" panose="020B0604020202020204" pitchFamily="34" charset="0"/>
            </a:endParaRP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Continued on next slide</a:t>
            </a:r>
            <a:endParaRPr lang="en-GB"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pPr lvl="0"/>
            <a:endParaRPr/>
          </a:p>
        </p:txBody>
      </p:sp>
      <p:sp>
        <p:nvSpPr>
          <p:cNvPr id="45" name="Shape 45"/>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Ensuring effective provision for deaf children (and all children with SEN or disabilities) will require each of these four steps to be taken.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In England, this assess, plan, do, review cycle has been incorporated into statutory guidance – the Special Educational Needs and Disability Code of Practice (2015). This can be downloaded from: </a:t>
            </a:r>
            <a:br>
              <a:rPr sz="1200" dirty="0">
                <a:latin typeface="Arial" panose="020B0604020202020204" pitchFamily="34" charset="0"/>
                <a:cs typeface="Arial" panose="020B0604020202020204" pitchFamily="34" charset="0"/>
              </a:rPr>
            </a:br>
            <a:r>
              <a:rPr sz="1200" dirty="0">
                <a:latin typeface="Arial" panose="020B0604020202020204" pitchFamily="34" charset="0"/>
                <a:cs typeface="Arial" panose="020B0604020202020204" pitchFamily="34" charset="0"/>
              </a:rPr>
              <a:t>www.gov.uk/government/publications/send-code-of-practice-0-to-25</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This cycle should be followed with all deaf children, including those who do not have a formal statutory Education, Health and Care plan.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[if not in England]</a:t>
            </a:r>
          </a:p>
          <a:p>
            <a:pPr lvl="0">
              <a:lnSpc>
                <a:spcPct val="117999"/>
              </a:lnSpc>
              <a:defRPr sz="1800"/>
            </a:pPr>
            <a:r>
              <a:rPr sz="1200" dirty="0">
                <a:latin typeface="Arial" panose="020B0604020202020204" pitchFamily="34" charset="0"/>
                <a:cs typeface="Arial" panose="020B0604020202020204" pitchFamily="34" charset="0"/>
              </a:rPr>
              <a:t>Though the Code of Practice does not apply in Scotland, Wales or Northern Ireland, it reflects best practice that many teachers across the UK will be following already.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lvl1pPr>
              <a:lnSpc>
                <a:spcPct val="117999"/>
              </a:lnSpc>
            </a:lvl1pPr>
          </a:lstStyle>
          <a:p>
            <a:pPr lvl="0">
              <a:defRPr sz="1800"/>
            </a:pPr>
            <a:endParaRPr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552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prstGeom prst="rect">
            <a:avLst/>
          </a:prstGeom>
        </p:spPr>
        <p:txBody>
          <a:bodyPr/>
          <a:lstStyle/>
          <a:p>
            <a:pPr lvl="0"/>
            <a:endParaRPr/>
          </a:p>
        </p:txBody>
      </p:sp>
      <p:sp>
        <p:nvSpPr>
          <p:cNvPr id="49" name="Shape 49"/>
          <p:cNvSpPr>
            <a:spLocks noGrp="1"/>
          </p:cNvSpPr>
          <p:nvPr>
            <p:ph type="body" sz="quarter" idx="1"/>
          </p:nvPr>
        </p:nvSpPr>
        <p:spPr>
          <a:prstGeom prst="rect">
            <a:avLst/>
          </a:prstGeom>
        </p:spPr>
        <p:txBody>
          <a:bodyPr/>
          <a:lstStyle/>
          <a:p>
            <a:pPr lvl="0">
              <a:lnSpc>
                <a:spcPct val="117999"/>
              </a:lnSpc>
              <a:defRPr sz="1800"/>
            </a:pPr>
            <a:r>
              <a:rPr sz="1200" dirty="0">
                <a:latin typeface="Arial" panose="020B0604020202020204" pitchFamily="34" charset="0"/>
                <a:cs typeface="Arial" panose="020B0604020202020204" pitchFamily="34" charset="0"/>
              </a:rPr>
              <a:t>This presentation will look at what the assess, plan, do, review cycle means in practice for deaf children. </a:t>
            </a:r>
          </a:p>
          <a:p>
            <a:pPr lvl="0">
              <a:lnSpc>
                <a:spcPct val="117999"/>
              </a:lnSpc>
              <a:defRPr sz="1800"/>
            </a:pPr>
            <a:endParaRPr sz="1200" dirty="0">
              <a:latin typeface="Arial" panose="020B0604020202020204" pitchFamily="34" charset="0"/>
              <a:cs typeface="Arial" panose="020B0604020202020204" pitchFamily="34" charset="0"/>
            </a:endParaRPr>
          </a:p>
          <a:p>
            <a:pPr lvl="0">
              <a:lnSpc>
                <a:spcPct val="117999"/>
              </a:lnSpc>
              <a:defRPr sz="1800"/>
            </a:pPr>
            <a:r>
              <a:rPr sz="1200" dirty="0">
                <a:latin typeface="Arial" panose="020B0604020202020204" pitchFamily="34" charset="0"/>
                <a:cs typeface="Arial" panose="020B0604020202020204" pitchFamily="34" charset="0"/>
              </a:rPr>
              <a:t>This section focuses on the first step: assessing needs.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Continued overleaf </a:t>
            </a:r>
            <a:endParaRPr lang="en-GB" dirty="0"/>
          </a:p>
        </p:txBody>
      </p:sp>
    </p:spTree>
    <p:extLst>
      <p:ext uri="{BB962C8B-B14F-4D97-AF65-F5344CB8AC3E}">
        <p14:creationId xmlns:p14="http://schemas.microsoft.com/office/powerpoint/2010/main" val="346560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745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a:lnSpc>
                <a:spcPct val="117999"/>
              </a:lnSpc>
              <a:defRPr sz="1800"/>
            </a:pPr>
            <a:r>
              <a:rPr sz="1200" dirty="0">
                <a:uFill>
                  <a:solidFill/>
                </a:uFill>
                <a:latin typeface="Arial" panose="020B0604020202020204" pitchFamily="34" charset="0"/>
                <a:cs typeface="Arial" panose="020B0604020202020204" pitchFamily="34" charset="0"/>
              </a:rPr>
              <a:t>Deafness can impact on all of these areas (and those in </a:t>
            </a:r>
            <a:r>
              <a:rPr lang="en-GB" sz="1200" dirty="0" smtClean="0">
                <a:uFill>
                  <a:solidFill/>
                </a:uFill>
                <a:latin typeface="Arial" panose="020B0604020202020204" pitchFamily="34" charset="0"/>
                <a:cs typeface="Arial" panose="020B0604020202020204" pitchFamily="34" charset="0"/>
              </a:rPr>
              <a:t>next </a:t>
            </a:r>
            <a:r>
              <a:rPr sz="1200" dirty="0" smtClean="0">
                <a:uFill>
                  <a:solidFill/>
                </a:uFill>
                <a:latin typeface="Arial" panose="020B0604020202020204" pitchFamily="34" charset="0"/>
                <a:cs typeface="Arial" panose="020B0604020202020204" pitchFamily="34" charset="0"/>
              </a:rPr>
              <a:t>slide), </a:t>
            </a:r>
            <a:r>
              <a:rPr sz="1200" dirty="0">
                <a:uFill>
                  <a:solidFill/>
                </a:uFill>
                <a:latin typeface="Arial" panose="020B0604020202020204" pitchFamily="34" charset="0"/>
                <a:cs typeface="Arial" panose="020B0604020202020204" pitchFamily="34" charset="0"/>
              </a:rPr>
              <a:t>all of which could be included in an </a:t>
            </a:r>
            <a:r>
              <a:rPr sz="1200" dirty="0" smtClean="0">
                <a:uFill>
                  <a:solidFill/>
                </a:uFill>
                <a:latin typeface="Arial" panose="020B0604020202020204" pitchFamily="34" charset="0"/>
                <a:cs typeface="Arial" panose="020B0604020202020204" pitchFamily="34" charset="0"/>
              </a:rPr>
              <a:t>assessment</a:t>
            </a:r>
            <a:r>
              <a:rPr lang="en-GB" sz="1200" dirty="0" smtClean="0">
                <a:uFill>
                  <a:solidFill/>
                </a:uFill>
                <a:latin typeface="Arial" panose="020B0604020202020204" pitchFamily="34" charset="0"/>
                <a:cs typeface="Arial" panose="020B0604020202020204" pitchFamily="34" charset="0"/>
              </a:rPr>
              <a:t>.</a:t>
            </a:r>
            <a:endParaRPr sz="1200" dirty="0">
              <a:uFill>
                <a:solidFill/>
              </a:uFill>
              <a:latin typeface="Arial" panose="020B0604020202020204" pitchFamily="34" charset="0"/>
              <a:cs typeface="Arial" panose="020B0604020202020204" pitchFamily="34" charset="0"/>
            </a:endParaRPr>
          </a:p>
          <a:p>
            <a:pPr lvl="0">
              <a:lnSpc>
                <a:spcPct val="117999"/>
              </a:lnSpc>
              <a:defRPr sz="1800"/>
            </a:pPr>
            <a:endParaRPr sz="1200" dirty="0">
              <a:uFill>
                <a:solidFill/>
              </a:uFill>
              <a:latin typeface="Arial" panose="020B0604020202020204" pitchFamily="34" charset="0"/>
              <a:cs typeface="Arial" panose="020B0604020202020204" pitchFamily="34" charset="0"/>
            </a:endParaRPr>
          </a:p>
          <a:p>
            <a:pPr lvl="0">
              <a:lnSpc>
                <a:spcPct val="117999"/>
              </a:lnSpc>
              <a:defRPr sz="1800"/>
            </a:pPr>
            <a:r>
              <a:rPr sz="1200" dirty="0">
                <a:uFill>
                  <a:solidFill/>
                </a:uFill>
                <a:latin typeface="Arial" panose="020B0604020202020204" pitchFamily="34" charset="0"/>
                <a:cs typeface="Arial" panose="020B0604020202020204" pitchFamily="34" charset="0"/>
              </a:rPr>
              <a:t>For </a:t>
            </a:r>
            <a:r>
              <a:rPr sz="1200" dirty="0" smtClean="0">
                <a:uFill>
                  <a:solidFill/>
                </a:uFill>
                <a:latin typeface="Arial" panose="020B0604020202020204" pitchFamily="34" charset="0"/>
                <a:cs typeface="Arial" panose="020B0604020202020204" pitchFamily="34" charset="0"/>
              </a:rPr>
              <a:t>example</a:t>
            </a:r>
            <a:r>
              <a:rPr lang="en-GB" sz="1200" dirty="0" smtClean="0">
                <a:uFill>
                  <a:solidFill/>
                </a:uFill>
                <a:latin typeface="Arial" panose="020B0604020202020204" pitchFamily="34" charset="0"/>
                <a:cs typeface="Arial" panose="020B0604020202020204" pitchFamily="34" charset="0"/>
              </a:rPr>
              <a:t>,</a:t>
            </a:r>
            <a:r>
              <a:rPr sz="1200" dirty="0" smtClean="0">
                <a:uFill>
                  <a:solidFill/>
                </a:uFill>
                <a:latin typeface="Arial" panose="020B0604020202020204" pitchFamily="34" charset="0"/>
                <a:cs typeface="Arial" panose="020B0604020202020204" pitchFamily="34" charset="0"/>
              </a:rPr>
              <a:t> </a:t>
            </a:r>
            <a:r>
              <a:rPr sz="1200" dirty="0">
                <a:uFill>
                  <a:solidFill/>
                </a:uFill>
                <a:latin typeface="Arial" panose="020B0604020202020204" pitchFamily="34" charset="0"/>
                <a:cs typeface="Arial" panose="020B0604020202020204" pitchFamily="34" charset="0"/>
              </a:rPr>
              <a:t>listening skills are difficult for a deaf </a:t>
            </a:r>
            <a:r>
              <a:rPr sz="1200" dirty="0" smtClean="0">
                <a:uFill>
                  <a:solidFill/>
                </a:uFill>
                <a:latin typeface="Arial" panose="020B0604020202020204" pitchFamily="34" charset="0"/>
                <a:cs typeface="Arial" panose="020B0604020202020204" pitchFamily="34" charset="0"/>
              </a:rPr>
              <a:t>child</a:t>
            </a:r>
            <a:r>
              <a:rPr lang="en-GB" sz="1200" dirty="0" smtClean="0">
                <a:uFill>
                  <a:solidFill/>
                </a:uFill>
                <a:latin typeface="Arial" panose="020B0604020202020204" pitchFamily="34" charset="0"/>
                <a:cs typeface="Arial" panose="020B0604020202020204" pitchFamily="34" charset="0"/>
              </a:rPr>
              <a:t>.</a:t>
            </a:r>
            <a:r>
              <a:rPr lang="en-GB" sz="1200" baseline="0" dirty="0" smtClean="0">
                <a:uFill>
                  <a:solidFill/>
                </a:uFill>
                <a:latin typeface="Arial" panose="020B0604020202020204" pitchFamily="34" charset="0"/>
                <a:cs typeface="Arial" panose="020B0604020202020204" pitchFamily="34" charset="0"/>
              </a:rPr>
              <a:t> A</a:t>
            </a:r>
            <a:r>
              <a:rPr sz="1200" dirty="0" smtClean="0">
                <a:uFill>
                  <a:solidFill/>
                </a:uFill>
                <a:latin typeface="Arial" panose="020B0604020202020204" pitchFamily="34" charset="0"/>
                <a:cs typeface="Arial" panose="020B0604020202020204" pitchFamily="34" charset="0"/>
              </a:rPr>
              <a:t> </a:t>
            </a:r>
            <a:r>
              <a:rPr sz="1200" dirty="0">
                <a:uFill>
                  <a:solidFill/>
                </a:uFill>
                <a:latin typeface="Arial" panose="020B0604020202020204" pitchFamily="34" charset="0"/>
                <a:cs typeface="Arial" panose="020B0604020202020204" pitchFamily="34" charset="0"/>
              </a:rPr>
              <a:t>hearing loss which is aided does not mean that the child is hearing at normal levels. The difficulty of listening in noise, following several conversations and contributions in class all need support. </a:t>
            </a: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lang="en-GB" sz="1200" dirty="0" smtClean="0">
                <a:latin typeface="Arial" panose="020B0604020202020204" pitchFamily="34" charset="0"/>
                <a:cs typeface="Arial" panose="020B0604020202020204" pitchFamily="34" charset="0"/>
              </a:rPr>
              <a:t>Another example: w</a:t>
            </a:r>
            <a:r>
              <a:rPr sz="1200" dirty="0" err="1" smtClean="0">
                <a:latin typeface="Arial" panose="020B0604020202020204" pitchFamily="34" charset="0"/>
                <a:cs typeface="Arial" panose="020B0604020202020204" pitchFamily="34" charset="0"/>
              </a:rPr>
              <a:t>orking</a:t>
            </a:r>
            <a:r>
              <a:rPr sz="1200" dirty="0" smtClean="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memory is the ability to keep information in mind while working on related activities at the same time. For example, a pupil without the aid of pencil and paper will need to use working memory to add up two numbers spoken to them. Children rely on working memory to follow their teacher’s instructions or remembering sentences that they have been asked to write while engaged in the process of writing them. Deaf children do less well in working memory assessments than hearing children.</a:t>
            </a:r>
          </a:p>
          <a:p>
            <a:pPr lvl="0">
              <a:lnSpc>
                <a:spcPct val="117999"/>
              </a:lnSpc>
              <a:defRPr sz="1800"/>
            </a:pPr>
            <a:endParaRPr lang="en-GB" sz="1200" dirty="0" smtClean="0">
              <a:latin typeface="Arial" panose="020B0604020202020204" pitchFamily="34" charset="0"/>
              <a:cs typeface="Arial" panose="020B0604020202020204" pitchFamily="34" charset="0"/>
            </a:endParaRPr>
          </a:p>
          <a:p>
            <a:pPr lvl="0">
              <a:lnSpc>
                <a:spcPct val="117999"/>
              </a:lnSpc>
              <a:defRPr sz="1800"/>
            </a:pPr>
            <a:r>
              <a:rPr sz="1200" dirty="0" smtClean="0">
                <a:latin typeface="Arial" panose="020B0604020202020204" pitchFamily="34" charset="0"/>
                <a:cs typeface="Arial" panose="020B0604020202020204" pitchFamily="34" charset="0"/>
              </a:rPr>
              <a:t>Teacher </a:t>
            </a:r>
            <a:r>
              <a:rPr sz="1200" dirty="0">
                <a:latin typeface="Arial" panose="020B0604020202020204" pitchFamily="34" charset="0"/>
                <a:cs typeface="Arial" panose="020B0604020202020204" pitchFamily="34" charset="0"/>
              </a:rPr>
              <a:t>of the Deaf can offer advice and strategies to support all these areas.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lnSpc>
                <a:spcPct val="117999"/>
              </a:lnSpc>
              <a:defRPr sz="1800"/>
            </a:pPr>
            <a:r>
              <a:rPr lang="en-GB" sz="1200" dirty="0" smtClean="0">
                <a:solidFill>
                  <a:schemeClr val="tx1"/>
                </a:solidFill>
                <a:uFill>
                  <a:solidFill/>
                </a:uFill>
                <a:latin typeface="Arial" panose="020B0604020202020204" pitchFamily="34" charset="0"/>
                <a:cs typeface="Arial" panose="020B0604020202020204" pitchFamily="34" charset="0"/>
              </a:rPr>
              <a:t>Another example, deaf children can experience</a:t>
            </a:r>
            <a:r>
              <a:rPr lang="en-GB" sz="1200" baseline="0" dirty="0" smtClean="0">
                <a:solidFill>
                  <a:schemeClr val="tx1"/>
                </a:solidFill>
                <a:uFill>
                  <a:solidFill/>
                </a:uFill>
                <a:latin typeface="Arial" panose="020B0604020202020204" pitchFamily="34" charset="0"/>
                <a:cs typeface="Arial" panose="020B0604020202020204" pitchFamily="34" charset="0"/>
              </a:rPr>
              <a:t> difficulties around incidental learning. They may struggle to pick up what others are saying through casual listening. </a:t>
            </a:r>
          </a:p>
          <a:p>
            <a:pPr lvl="0">
              <a:lnSpc>
                <a:spcPct val="117999"/>
              </a:lnSpc>
              <a:defRPr sz="1800"/>
            </a:pPr>
            <a:endParaRPr lang="en-GB" sz="1200" baseline="0" dirty="0" smtClean="0">
              <a:solidFill>
                <a:schemeClr val="tx1"/>
              </a:solidFill>
              <a:uFill>
                <a:solidFill/>
              </a:uFill>
              <a:latin typeface="Arial" panose="020B0604020202020204" pitchFamily="34" charset="0"/>
              <a:cs typeface="Arial" panose="020B0604020202020204" pitchFamily="34" charset="0"/>
            </a:endParaRPr>
          </a:p>
          <a:p>
            <a:pPr lvl="0">
              <a:lnSpc>
                <a:spcPct val="117999"/>
              </a:lnSpc>
              <a:defRPr sz="1800"/>
            </a:pPr>
            <a:r>
              <a:rPr lang="en-GB" sz="1200" baseline="0" dirty="0" smtClean="0">
                <a:solidFill>
                  <a:schemeClr val="tx1"/>
                </a:solidFill>
                <a:uFill>
                  <a:solidFill/>
                </a:uFill>
                <a:latin typeface="Arial" panose="020B0604020202020204" pitchFamily="34" charset="0"/>
                <a:cs typeface="Arial" panose="020B0604020202020204" pitchFamily="34" charset="0"/>
              </a:rPr>
              <a:t>Difficulties with hearing can also restrict social integration with peers. </a:t>
            </a:r>
            <a:endParaRPr lang="en-GB" sz="1200" dirty="0" smtClean="0">
              <a:solidFill>
                <a:schemeClr val="tx1"/>
              </a:solidFill>
              <a:uFill>
                <a:solidFill/>
              </a:uFill>
              <a:latin typeface="Arial" panose="020B0604020202020204" pitchFamily="34" charset="0"/>
              <a:cs typeface="Arial" panose="020B0604020202020204" pitchFamily="34" charset="0"/>
            </a:endParaRPr>
          </a:p>
          <a:p>
            <a:pPr lvl="0">
              <a:lnSpc>
                <a:spcPct val="117999"/>
              </a:lnSpc>
              <a:defRPr sz="1800"/>
            </a:pPr>
            <a:endParaRPr sz="1200" dirty="0">
              <a:solidFill>
                <a:schemeClr val="tx1"/>
              </a:solidFill>
              <a:uFill>
                <a:solidFill/>
              </a:uFill>
              <a:latin typeface="Arial" panose="020B0604020202020204" pitchFamily="34" charset="0"/>
              <a:cs typeface="Arial" panose="020B0604020202020204" pitchFamily="34" charset="0"/>
            </a:endParaRPr>
          </a:p>
          <a:p>
            <a:pPr lvl="0">
              <a:lnSpc>
                <a:spcPct val="117999"/>
              </a:lnSpc>
              <a:defRPr sz="1800"/>
            </a:pPr>
            <a:r>
              <a:rPr sz="1200" dirty="0">
                <a:solidFill>
                  <a:schemeClr val="tx1"/>
                </a:solidFill>
                <a:latin typeface="Arial" panose="020B0604020202020204" pitchFamily="34" charset="0"/>
                <a:cs typeface="Arial" panose="020B0604020202020204" pitchFamily="34" charset="0"/>
              </a:rPr>
              <a:t>A Teacher of the Deaf can offer advice and strategies to support all these areas.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7" name="image2.jpeg" descr="NDCSLuton-85.jpg"/>
          <p:cNvPicPr/>
          <p:nvPr/>
        </p:nvPicPr>
        <p:blipFill>
          <a:blip r:embed="rId2" cstate="print">
            <a:extLst/>
          </a:blip>
          <a:srcRect t="4184"/>
          <a:stretch>
            <a:fillRect/>
          </a:stretch>
        </p:blipFill>
        <p:spPr>
          <a:xfrm>
            <a:off x="5116865" y="2362198"/>
            <a:ext cx="4027172" cy="4474865"/>
          </a:xfrm>
          <a:prstGeom prst="rect">
            <a:avLst/>
          </a:prstGeom>
          <a:ln w="12700">
            <a:miter lim="400000"/>
          </a:ln>
        </p:spPr>
      </p:pic>
      <p:sp>
        <p:nvSpPr>
          <p:cNvPr id="8" name="Shape 8"/>
          <p:cNvSpPr>
            <a:spLocks noGrp="1"/>
          </p:cNvSpPr>
          <p:nvPr>
            <p:ph type="title"/>
          </p:nvPr>
        </p:nvSpPr>
        <p:spPr>
          <a:xfrm>
            <a:off x="305999" y="1918797"/>
            <a:ext cx="7772401" cy="1130404"/>
          </a:xfrm>
          <a:prstGeom prst="rect">
            <a:avLst/>
          </a:prstGeom>
        </p:spPr>
        <p:txBody>
          <a:bodyPr/>
          <a:lstStyle/>
          <a:p>
            <a:pPr lvl="0">
              <a:defRPr sz="1800" b="0">
                <a:solidFill>
                  <a:srgbClr val="000000"/>
                </a:solidFill>
              </a:defRPr>
            </a:pPr>
            <a:r>
              <a:rPr sz="4400" b="1">
                <a:solidFill>
                  <a:srgbClr val="595888"/>
                </a:solidFill>
              </a:rPr>
              <a:t>Title Text</a:t>
            </a:r>
          </a:p>
        </p:txBody>
      </p:sp>
      <p:sp>
        <p:nvSpPr>
          <p:cNvPr id="9" name="Shape 9"/>
          <p:cNvSpPr>
            <a:spLocks noGrp="1"/>
          </p:cNvSpPr>
          <p:nvPr>
            <p:ph type="body" idx="1"/>
          </p:nvPr>
        </p:nvSpPr>
        <p:spPr>
          <a:xfrm>
            <a:off x="305999" y="3049197"/>
            <a:ext cx="6400802" cy="3618904"/>
          </a:xfrm>
          <a:prstGeom prst="rect">
            <a:avLst/>
          </a:prstGeom>
        </p:spPr>
        <p:txBody>
          <a:bodyPr/>
          <a:lstStyle>
            <a:lvl1pPr marL="0" indent="0">
              <a:buSzTx/>
              <a:buNone/>
              <a:defRPr>
                <a:solidFill>
                  <a:srgbClr val="46829E"/>
                </a:solidFill>
              </a:defRPr>
            </a:lvl1pPr>
            <a:lvl2pPr marL="0" indent="0">
              <a:buSzTx/>
              <a:buNone/>
              <a:defRPr>
                <a:solidFill>
                  <a:srgbClr val="46829E"/>
                </a:solidFill>
              </a:defRPr>
            </a:lvl2pPr>
            <a:lvl3pPr marL="0" indent="0">
              <a:buSzTx/>
              <a:buNone/>
              <a:defRPr>
                <a:solidFill>
                  <a:srgbClr val="46829E"/>
                </a:solidFill>
              </a:defRPr>
            </a:lvl3pPr>
            <a:lvl4pPr marL="0" indent="0">
              <a:buSzTx/>
              <a:buNone/>
              <a:defRPr>
                <a:solidFill>
                  <a:srgbClr val="46829E"/>
                </a:solidFill>
              </a:defRPr>
            </a:lvl4pPr>
            <a:lvl5pPr marL="0" indent="0">
              <a:buSzTx/>
              <a:buNone/>
              <a:defRPr>
                <a:solidFill>
                  <a:srgbClr val="46829E"/>
                </a:solidFill>
              </a:defRPr>
            </a:lvl5pPr>
          </a:lstStyle>
          <a:p>
            <a:pPr lvl="0">
              <a:defRPr sz="1800">
                <a:solidFill>
                  <a:srgbClr val="000000"/>
                </a:solidFill>
              </a:defRPr>
            </a:pPr>
            <a:r>
              <a:rPr sz="3200">
                <a:solidFill>
                  <a:srgbClr val="46829E"/>
                </a:solidFill>
              </a:rPr>
              <a:t>Body Level One</a:t>
            </a:r>
          </a:p>
          <a:p>
            <a:pPr lvl="1">
              <a:defRPr sz="1800">
                <a:solidFill>
                  <a:srgbClr val="000000"/>
                </a:solidFill>
              </a:defRPr>
            </a:pPr>
            <a:r>
              <a:rPr sz="3200">
                <a:solidFill>
                  <a:srgbClr val="46829E"/>
                </a:solidFill>
              </a:rPr>
              <a:t>Body Level Two</a:t>
            </a:r>
          </a:p>
          <a:p>
            <a:pPr lvl="2">
              <a:defRPr sz="1800">
                <a:solidFill>
                  <a:srgbClr val="000000"/>
                </a:solidFill>
              </a:defRPr>
            </a:pPr>
            <a:r>
              <a:rPr sz="3200">
                <a:solidFill>
                  <a:srgbClr val="46829E"/>
                </a:solidFill>
              </a:rPr>
              <a:t>Body Level Three</a:t>
            </a:r>
          </a:p>
          <a:p>
            <a:pPr lvl="3">
              <a:defRPr sz="1800">
                <a:solidFill>
                  <a:srgbClr val="000000"/>
                </a:solidFill>
              </a:defRPr>
            </a:pPr>
            <a:r>
              <a:rPr sz="3200">
                <a:solidFill>
                  <a:srgbClr val="46829E"/>
                </a:solidFill>
              </a:rPr>
              <a:t>Body Level Four</a:t>
            </a:r>
          </a:p>
          <a:p>
            <a:pPr lvl="4">
              <a:defRPr sz="1800">
                <a:solidFill>
                  <a:srgbClr val="000000"/>
                </a:solidFill>
              </a:defRPr>
            </a:pPr>
            <a:r>
              <a:rPr sz="3200">
                <a:solidFill>
                  <a:srgbClr val="46829E"/>
                </a:solidFill>
              </a:rPr>
              <a:t>Body Level Five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b="0">
                <a:solidFill>
                  <a:srgbClr val="000000"/>
                </a:solidFill>
              </a:defRPr>
            </a:pPr>
            <a:r>
              <a:rPr sz="4400" b="1">
                <a:solidFill>
                  <a:srgbClr val="595888"/>
                </a:solidFill>
              </a:rPr>
              <a:t>Title Text</a:t>
            </a:r>
          </a:p>
        </p:txBody>
      </p:sp>
      <p:sp>
        <p:nvSpPr>
          <p:cNvPr id="13" name="Shape 1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6" name="Shape 16"/>
          <p:cNvSpPr>
            <a:spLocks noGrp="1"/>
          </p:cNvSpPr>
          <p:nvPr>
            <p:ph type="title"/>
          </p:nvPr>
        </p:nvSpPr>
        <p:spPr>
          <a:xfrm>
            <a:off x="685800" y="381000"/>
            <a:ext cx="6192000" cy="1600200"/>
          </a:xfrm>
          <a:prstGeom prst="rect">
            <a:avLst/>
          </a:prstGeom>
        </p:spPr>
        <p:txBody>
          <a:bodyPr/>
          <a:lstStyle/>
          <a:p>
            <a:pPr lvl="0">
              <a:defRPr sz="1800" b="0">
                <a:solidFill>
                  <a:srgbClr val="000000"/>
                </a:solidFill>
              </a:defRPr>
            </a:pPr>
            <a:r>
              <a:rPr sz="4400" b="1">
                <a:solidFill>
                  <a:srgbClr val="595888"/>
                </a:solidFill>
              </a:rPr>
              <a:t>Title Text</a:t>
            </a:r>
          </a:p>
        </p:txBody>
      </p:sp>
      <p:sp>
        <p:nvSpPr>
          <p:cNvPr id="17" name="Shape 17"/>
          <p:cNvSpPr>
            <a:spLocks noGrp="1"/>
          </p:cNvSpPr>
          <p:nvPr>
            <p:ph type="body" idx="1"/>
          </p:nvPr>
        </p:nvSpPr>
        <p:spPr>
          <a:xfrm>
            <a:off x="685800" y="1981200"/>
            <a:ext cx="3810000" cy="4876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 name="Shape 20"/>
          <p:cNvSpPr>
            <a:spLocks noGrp="1"/>
          </p:cNvSpPr>
          <p:nvPr>
            <p:ph type="title"/>
          </p:nvPr>
        </p:nvSpPr>
        <p:spPr>
          <a:xfrm>
            <a:off x="685800" y="0"/>
            <a:ext cx="6192000" cy="2362200"/>
          </a:xfrm>
          <a:prstGeom prst="rect">
            <a:avLst/>
          </a:prstGeom>
        </p:spPr>
        <p:txBody>
          <a:bodyPr/>
          <a:lstStyle/>
          <a:p>
            <a:pPr lvl="0">
              <a:defRPr sz="1800" b="0">
                <a:solidFill>
                  <a:srgbClr val="000000"/>
                </a:solidFill>
              </a:defRPr>
            </a:pPr>
            <a:r>
              <a:rPr sz="4400" b="1">
                <a:solidFill>
                  <a:srgbClr val="595888"/>
                </a:solidFill>
              </a:rPr>
              <a:t>Title Text</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NDCS logo powerpoint CMYK"/>
          <p:cNvPicPr/>
          <p:nvPr/>
        </p:nvPicPr>
        <p:blipFill>
          <a:blip r:embed="rId7" cstate="print">
            <a:extLst/>
          </a:blip>
          <a:stretch>
            <a:fillRect/>
          </a:stretch>
        </p:blipFill>
        <p:spPr>
          <a:xfrm>
            <a:off x="7048500" y="228600"/>
            <a:ext cx="1790700" cy="1435100"/>
          </a:xfrm>
          <a:prstGeom prst="rect">
            <a:avLst/>
          </a:prstGeom>
          <a:ln w="12700">
            <a:miter lim="400000"/>
          </a:ln>
        </p:spPr>
      </p:pic>
      <p:sp>
        <p:nvSpPr>
          <p:cNvPr id="3" name="Shape 3"/>
          <p:cNvSpPr>
            <a:spLocks noGrp="1"/>
          </p:cNvSpPr>
          <p:nvPr>
            <p:ph type="title"/>
          </p:nvPr>
        </p:nvSpPr>
        <p:spPr>
          <a:xfrm>
            <a:off x="685800" y="381000"/>
            <a:ext cx="6190456" cy="1600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b="0">
                <a:solidFill>
                  <a:srgbClr val="000000"/>
                </a:solidFill>
              </a:defRPr>
            </a:pPr>
            <a:r>
              <a:rPr sz="4400" b="1">
                <a:solidFill>
                  <a:srgbClr val="595888"/>
                </a:solidFill>
              </a:rPr>
              <a:t>Title Text</a:t>
            </a:r>
          </a:p>
        </p:txBody>
      </p:sp>
      <p:sp>
        <p:nvSpPr>
          <p:cNvPr id="4" name="Shape 4"/>
          <p:cNvSpPr>
            <a:spLocks noGrp="1"/>
          </p:cNvSpPr>
          <p:nvPr>
            <p:ph type="body" idx="1"/>
          </p:nvPr>
        </p:nvSpPr>
        <p:spPr>
          <a:xfrm>
            <a:off x="685800" y="1981200"/>
            <a:ext cx="7772400" cy="4876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 name="Shape 5"/>
          <p:cNvSpPr>
            <a:spLocks noGrp="1"/>
          </p:cNvSpPr>
          <p:nvPr>
            <p:ph type="sldNum" sz="quarter" idx="2"/>
          </p:nvPr>
        </p:nvSpPr>
        <p:spPr>
          <a:xfrm>
            <a:off x="6553200" y="6248400"/>
            <a:ext cx="1905000" cy="288820"/>
          </a:xfrm>
          <a:prstGeom prst="rect">
            <a:avLst/>
          </a:prstGeom>
          <a:ln w="12700">
            <a:miter lim="400000"/>
          </a:ln>
        </p:spPr>
        <p:txBody>
          <a:bodyPr lIns="45718" tIns="45718" rIns="45718" bIns="45718">
            <a:spAutoFit/>
          </a:bodyPr>
          <a:lstStyle>
            <a:lvl1pPr algn="r">
              <a:defRPr sz="1400">
                <a:latin typeface="Arial"/>
                <a:ea typeface="Arial"/>
                <a:cs typeface="Arial"/>
                <a:sym typeface="Aria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a:defRPr sz="4400" b="1">
          <a:solidFill>
            <a:srgbClr val="595888"/>
          </a:solidFill>
          <a:latin typeface="Arial"/>
          <a:ea typeface="Arial"/>
          <a:cs typeface="Arial"/>
          <a:sym typeface="Arial"/>
        </a:defRPr>
      </a:lvl1pPr>
      <a:lvl2pPr>
        <a:defRPr sz="4400" b="1">
          <a:solidFill>
            <a:srgbClr val="595888"/>
          </a:solidFill>
          <a:latin typeface="Arial"/>
          <a:ea typeface="Arial"/>
          <a:cs typeface="Arial"/>
          <a:sym typeface="Arial"/>
        </a:defRPr>
      </a:lvl2pPr>
      <a:lvl3pPr>
        <a:defRPr sz="4400" b="1">
          <a:solidFill>
            <a:srgbClr val="595888"/>
          </a:solidFill>
          <a:latin typeface="Arial"/>
          <a:ea typeface="Arial"/>
          <a:cs typeface="Arial"/>
          <a:sym typeface="Arial"/>
        </a:defRPr>
      </a:lvl3pPr>
      <a:lvl4pPr>
        <a:defRPr sz="4400" b="1">
          <a:solidFill>
            <a:srgbClr val="595888"/>
          </a:solidFill>
          <a:latin typeface="Arial"/>
          <a:ea typeface="Arial"/>
          <a:cs typeface="Arial"/>
          <a:sym typeface="Arial"/>
        </a:defRPr>
      </a:lvl4pPr>
      <a:lvl5pPr>
        <a:defRPr sz="4400" b="1">
          <a:solidFill>
            <a:srgbClr val="595888"/>
          </a:solidFill>
          <a:latin typeface="Arial"/>
          <a:ea typeface="Arial"/>
          <a:cs typeface="Arial"/>
          <a:sym typeface="Arial"/>
        </a:defRPr>
      </a:lvl5pPr>
      <a:lvl6pPr>
        <a:defRPr sz="4400" b="1">
          <a:solidFill>
            <a:srgbClr val="595888"/>
          </a:solidFill>
          <a:latin typeface="Arial"/>
          <a:ea typeface="Arial"/>
          <a:cs typeface="Arial"/>
          <a:sym typeface="Arial"/>
        </a:defRPr>
      </a:lvl6pPr>
      <a:lvl7pPr>
        <a:defRPr sz="4400" b="1">
          <a:solidFill>
            <a:srgbClr val="595888"/>
          </a:solidFill>
          <a:latin typeface="Arial"/>
          <a:ea typeface="Arial"/>
          <a:cs typeface="Arial"/>
          <a:sym typeface="Arial"/>
        </a:defRPr>
      </a:lvl7pPr>
      <a:lvl8pPr>
        <a:defRPr sz="4400" b="1">
          <a:solidFill>
            <a:srgbClr val="595888"/>
          </a:solidFill>
          <a:latin typeface="Arial"/>
          <a:ea typeface="Arial"/>
          <a:cs typeface="Arial"/>
          <a:sym typeface="Arial"/>
        </a:defRPr>
      </a:lvl8pPr>
      <a:lvl9pPr>
        <a:defRPr sz="4400" b="1">
          <a:solidFill>
            <a:srgbClr val="595888"/>
          </a:solidFill>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194560" indent="-365760">
        <a:spcBef>
          <a:spcPts val="700"/>
        </a:spcBef>
        <a:buSzPct val="100000"/>
        <a:buChar char="»"/>
        <a:defRPr sz="3200">
          <a:latin typeface="Arial"/>
          <a:ea typeface="Arial"/>
          <a:cs typeface="Arial"/>
          <a:sym typeface="Arial"/>
        </a:defRPr>
      </a:lvl5pPr>
      <a:lvl6pPr marL="2651760" indent="-365760">
        <a:spcBef>
          <a:spcPts val="700"/>
        </a:spcBef>
        <a:buSzPct val="100000"/>
        <a:buChar char="»"/>
        <a:defRPr sz="3200">
          <a:latin typeface="Arial"/>
          <a:ea typeface="Arial"/>
          <a:cs typeface="Arial"/>
          <a:sym typeface="Arial"/>
        </a:defRPr>
      </a:lvl6pPr>
      <a:lvl7pPr marL="3108960" indent="-365760">
        <a:spcBef>
          <a:spcPts val="700"/>
        </a:spcBef>
        <a:buSzPct val="100000"/>
        <a:buChar char="»"/>
        <a:defRPr sz="3200">
          <a:latin typeface="Arial"/>
          <a:ea typeface="Arial"/>
          <a:cs typeface="Arial"/>
          <a:sym typeface="Arial"/>
        </a:defRPr>
      </a:lvl7pPr>
      <a:lvl8pPr marL="3566159" indent="-365759">
        <a:spcBef>
          <a:spcPts val="700"/>
        </a:spcBef>
        <a:buSzPct val="100000"/>
        <a:buChar char="»"/>
        <a:defRPr sz="3200">
          <a:latin typeface="Arial"/>
          <a:ea typeface="Arial"/>
          <a:cs typeface="Arial"/>
          <a:sym typeface="Arial"/>
        </a:defRPr>
      </a:lvl8pPr>
      <a:lvl9pPr marL="4023359" indent="-365759">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algn="r">
        <a:defRPr sz="1400">
          <a:solidFill>
            <a:schemeClr val="tx1"/>
          </a:solidFill>
          <a:latin typeface="+mn-lt"/>
          <a:ea typeface="+mn-ea"/>
          <a:cs typeface="+mn-cs"/>
          <a:sym typeface="Arial"/>
        </a:defRPr>
      </a:lvl2pPr>
      <a:lvl3pPr algn="r">
        <a:defRPr sz="1400">
          <a:solidFill>
            <a:schemeClr val="tx1"/>
          </a:solidFill>
          <a:latin typeface="+mn-lt"/>
          <a:ea typeface="+mn-ea"/>
          <a:cs typeface="+mn-cs"/>
          <a:sym typeface="Arial"/>
        </a:defRPr>
      </a:lvl3pPr>
      <a:lvl4pPr algn="r">
        <a:defRPr sz="1400">
          <a:solidFill>
            <a:schemeClr val="tx1"/>
          </a:solidFill>
          <a:latin typeface="+mn-lt"/>
          <a:ea typeface="+mn-ea"/>
          <a:cs typeface="+mn-cs"/>
          <a:sym typeface="Arial"/>
        </a:defRPr>
      </a:lvl4pPr>
      <a:lvl5pPr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sip.org.uk/index.php/workstreams-and-groups/2-supporting-the-implementation-of-the-send-reforms/2a-ehc-plans/498-better-assessments-better-plans-better-outcomes-guidance-updated-and-publish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tsip.org.uk/index.php/workstreams-and-groups/2-supporting-the-implementation-of-the-send-reforms/2a-ehc-plans/498-better-assessments-better-plans-better-outcomes-guidance-updated-and-publishe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ndcs.org.uk/supportingachievement" TargetMode="External"/><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dcs.org.uk/professional_support/our_resources/education_resource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atsip.org.u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xfrm>
            <a:off x="242877" y="2238703"/>
            <a:ext cx="4915977" cy="1596319"/>
          </a:xfrm>
          <a:prstGeom prst="rect">
            <a:avLst/>
          </a:prstGeom>
        </p:spPr>
        <p:txBody>
          <a:bodyPr lIns="0" tIns="0" rIns="0" bIns="0">
            <a:normAutofit fontScale="90000"/>
          </a:bodyPr>
          <a:lstStyle/>
          <a:p>
            <a:pPr lvl="0" algn="ctr" defTabSz="67111">
              <a:defRPr sz="1800" b="0">
                <a:solidFill>
                  <a:srgbClr val="000000"/>
                </a:solidFill>
              </a:defRPr>
            </a:pPr>
            <a:r>
              <a:rPr sz="3666" b="1">
                <a:solidFill>
                  <a:srgbClr val="595888"/>
                </a:solidFill>
              </a:rPr>
              <a:t>Supporting the achievement of deaf children</a:t>
            </a:r>
          </a:p>
        </p:txBody>
      </p:sp>
      <p:sp>
        <p:nvSpPr>
          <p:cNvPr id="28" name="Shape 28"/>
          <p:cNvSpPr>
            <a:spLocks noGrp="1"/>
          </p:cNvSpPr>
          <p:nvPr>
            <p:ph type="body" idx="1"/>
          </p:nvPr>
        </p:nvSpPr>
        <p:spPr>
          <a:xfrm>
            <a:off x="242878" y="4288221"/>
            <a:ext cx="4634646" cy="2091559"/>
          </a:xfrm>
          <a:prstGeom prst="rect">
            <a:avLst/>
          </a:prstGeom>
        </p:spPr>
        <p:txBody>
          <a:bodyPr lIns="0" tIns="0" rIns="0" bIns="0">
            <a:normAutofit/>
          </a:bodyPr>
          <a:lstStyle/>
          <a:p>
            <a:pPr lvl="0" algn="ctr">
              <a:lnSpc>
                <a:spcPct val="90000"/>
              </a:lnSpc>
              <a:defRPr sz="1800">
                <a:solidFill>
                  <a:srgbClr val="000000"/>
                </a:solidFill>
              </a:defRPr>
            </a:pPr>
            <a:r>
              <a:rPr sz="3200" b="1">
                <a:solidFill>
                  <a:srgbClr val="46829E"/>
                </a:solidFill>
              </a:rPr>
              <a:t>Assess</a:t>
            </a:r>
            <a:endParaRPr b="1"/>
          </a:p>
          <a:p>
            <a:pPr lvl="0" algn="ctr">
              <a:lnSpc>
                <a:spcPct val="90000"/>
              </a:lnSpc>
              <a:defRPr sz="1800">
                <a:solidFill>
                  <a:srgbClr val="000000"/>
                </a:solidFill>
              </a:defRPr>
            </a:pPr>
            <a:r>
              <a:rPr sz="3200" b="1">
                <a:solidFill>
                  <a:srgbClr val="46829E"/>
                </a:solidFill>
              </a:rPr>
              <a:t>Plan</a:t>
            </a:r>
            <a:endParaRPr b="1"/>
          </a:p>
          <a:p>
            <a:pPr lvl="0" algn="ctr">
              <a:lnSpc>
                <a:spcPct val="90000"/>
              </a:lnSpc>
              <a:defRPr sz="1800">
                <a:solidFill>
                  <a:srgbClr val="000000"/>
                </a:solidFill>
              </a:defRPr>
            </a:pPr>
            <a:r>
              <a:rPr sz="3200" b="1">
                <a:solidFill>
                  <a:srgbClr val="46829E"/>
                </a:solidFill>
              </a:rPr>
              <a:t>Do</a:t>
            </a:r>
            <a:endParaRPr b="1"/>
          </a:p>
          <a:p>
            <a:pPr lvl="0" algn="ctr">
              <a:lnSpc>
                <a:spcPct val="90000"/>
              </a:lnSpc>
              <a:defRPr sz="1800">
                <a:solidFill>
                  <a:srgbClr val="000000"/>
                </a:solidFill>
              </a:defRPr>
            </a:pPr>
            <a:r>
              <a:rPr sz="3200" b="1">
                <a:solidFill>
                  <a:srgbClr val="46829E"/>
                </a:solidFill>
              </a:rPr>
              <a:t>Review</a:t>
            </a:r>
          </a:p>
        </p:txBody>
      </p:sp>
      <p:pic>
        <p:nvPicPr>
          <p:cNvPr id="29" name="image3.png" descr="C:\Users\INoon\AppData\Local\Microsoft\Windows\Temporary Internet Files\Content.Outlook\8IG7UT11\logomaster.png"/>
          <p:cNvPicPr/>
          <p:nvPr/>
        </p:nvPicPr>
        <p:blipFill>
          <a:blip r:embed="rId3" cstate="print">
            <a:extLst/>
          </a:blip>
          <a:stretch>
            <a:fillRect/>
          </a:stretch>
        </p:blipFill>
        <p:spPr>
          <a:xfrm>
            <a:off x="2123728" y="348961"/>
            <a:ext cx="4409749" cy="1349813"/>
          </a:xfrm>
          <a:prstGeom prst="rect">
            <a:avLst/>
          </a:prstGeom>
          <a:ln w="12700">
            <a:miter lim="400000"/>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10530"/>
            <a:ext cx="1526380"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 name="Shape 67"/>
          <p:cNvSpPr/>
          <p:nvPr/>
        </p:nvSpPr>
        <p:spPr>
          <a:xfrm>
            <a:off x="499601" y="2889258"/>
            <a:ext cx="8255228" cy="304698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the pupil’s self-evaluation of their strengths and weaknesses, hopes, aspirations and support requirements</a:t>
            </a: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levels of progress and</a:t>
            </a:r>
            <a:r>
              <a:rPr sz="3200" dirty="0">
                <a:solidFill>
                  <a:srgbClr val="FF0000"/>
                </a:solidFill>
                <a:latin typeface="Arial"/>
                <a:ea typeface="Arial"/>
                <a:cs typeface="Arial"/>
                <a:sym typeface="Arial"/>
              </a:rPr>
              <a:t> </a:t>
            </a:r>
            <a:r>
              <a:rPr sz="3200" dirty="0">
                <a:latin typeface="Arial"/>
                <a:ea typeface="Arial"/>
                <a:cs typeface="Arial"/>
                <a:sym typeface="Arial"/>
              </a:rPr>
              <a:t>attainment</a:t>
            </a: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views of parents / </a:t>
            </a:r>
            <a:r>
              <a:rPr sz="3200" dirty="0" err="1">
                <a:latin typeface="Arial"/>
                <a:ea typeface="Arial"/>
                <a:cs typeface="Arial"/>
                <a:sym typeface="Arial"/>
              </a:rPr>
              <a:t>carers</a:t>
            </a:r>
            <a:r>
              <a:rPr sz="3200" dirty="0">
                <a:latin typeface="Arial"/>
                <a:ea typeface="Arial"/>
                <a:cs typeface="Arial"/>
                <a:sym typeface="Arial"/>
              </a:rPr>
              <a:t> about views, aspirations and appropriate provision</a:t>
            </a:r>
            <a:endParaRPr dirty="0">
              <a:latin typeface="+mn-lt"/>
              <a:ea typeface="+mn-ea"/>
              <a:cs typeface="+mn-cs"/>
              <a:sym typeface="Helvetica"/>
            </a:endParaRPr>
          </a:p>
        </p:txBody>
      </p:sp>
      <p:sp>
        <p:nvSpPr>
          <p:cNvPr id="68" name="Shape 68"/>
          <p:cNvSpPr/>
          <p:nvPr/>
        </p:nvSpPr>
        <p:spPr>
          <a:xfrm>
            <a:off x="520064" y="764704"/>
            <a:ext cx="8176856" cy="144654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400" b="1">
                <a:solidFill>
                  <a:srgbClr val="595888"/>
                </a:solidFill>
                <a:uFill>
                  <a:solidFill/>
                </a:uFill>
                <a:latin typeface="+mn-lt"/>
                <a:ea typeface="+mn-ea"/>
                <a:cs typeface="+mn-cs"/>
                <a:sym typeface="Helvetica"/>
              </a:defRPr>
            </a:lvl1pPr>
          </a:lstStyle>
          <a:p>
            <a:pPr lvl="0">
              <a:defRPr sz="1800" b="0">
                <a:solidFill>
                  <a:srgbClr val="000000"/>
                </a:solidFill>
                <a:uFillTx/>
              </a:defRPr>
            </a:pPr>
            <a:r>
              <a:rPr sz="4400" b="1" dirty="0">
                <a:solidFill>
                  <a:srgbClr val="595888"/>
                </a:solidFill>
                <a:uFill>
                  <a:solidFill/>
                </a:uFill>
              </a:rPr>
              <a:t>Factors to consider when carrying out assessments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Shape 72"/>
          <p:cNvSpPr/>
          <p:nvPr/>
        </p:nvSpPr>
        <p:spPr>
          <a:xfrm>
            <a:off x="499601" y="2470530"/>
            <a:ext cx="8237998" cy="403186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lvl="0" indent="-457200">
              <a:buClr>
                <a:srgbClr val="DE6325"/>
              </a:buClr>
              <a:buSzPct val="100000"/>
              <a:buFont typeface="Arial" panose="020B0604020202020204" pitchFamily="34" charset="0"/>
              <a:buChar char="•"/>
              <a:defRPr sz="1800"/>
            </a:pPr>
            <a:r>
              <a:rPr sz="3200" dirty="0">
                <a:latin typeface="+mn-lt"/>
                <a:ea typeface="+mn-ea"/>
                <a:cs typeface="+mn-cs"/>
                <a:sym typeface="Helvetica"/>
              </a:rPr>
              <a:t>advice from specialists such as a Teacher of the Deaf, audiologist and speech and language therapist</a:t>
            </a:r>
            <a:endParaRPr sz="3200" dirty="0">
              <a:latin typeface="Avenir Book"/>
              <a:ea typeface="Avenir Book"/>
              <a:cs typeface="Avenir Book"/>
              <a:sym typeface="Avenir Book"/>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specialist assessments</a:t>
            </a:r>
            <a:endParaRPr dirty="0">
              <a:latin typeface="+mn-lt"/>
              <a:ea typeface="+mn-ea"/>
              <a:cs typeface="+mn-cs"/>
              <a:sym typeface="Helvetica"/>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access technology and communication support </a:t>
            </a:r>
            <a:endParaRPr dirty="0">
              <a:latin typeface="+mn-lt"/>
              <a:ea typeface="+mn-ea"/>
              <a:cs typeface="+mn-cs"/>
              <a:sym typeface="Helvetica"/>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support needed to access and make progress in specific subjects</a:t>
            </a:r>
          </a:p>
        </p:txBody>
      </p:sp>
      <p:sp>
        <p:nvSpPr>
          <p:cNvPr id="73" name="Shape 73"/>
          <p:cNvSpPr/>
          <p:nvPr/>
        </p:nvSpPr>
        <p:spPr>
          <a:xfrm>
            <a:off x="499598" y="620688"/>
            <a:ext cx="8237999" cy="144654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4400" b="1">
                <a:solidFill>
                  <a:srgbClr val="595888"/>
                </a:solidFill>
                <a:uFill>
                  <a:solidFill/>
                </a:uFill>
                <a:latin typeface="+mn-lt"/>
                <a:ea typeface="+mn-ea"/>
                <a:cs typeface="+mn-cs"/>
                <a:sym typeface="Helvetica"/>
              </a:defRPr>
            </a:lvl1pPr>
          </a:lstStyle>
          <a:p>
            <a:pPr lvl="0">
              <a:defRPr sz="1800" b="0">
                <a:solidFill>
                  <a:srgbClr val="000000"/>
                </a:solidFill>
                <a:uFillTx/>
              </a:defRPr>
            </a:pPr>
            <a:r>
              <a:rPr sz="4400" b="1" dirty="0">
                <a:solidFill>
                  <a:srgbClr val="595888"/>
                </a:solidFill>
                <a:uFill>
                  <a:solidFill/>
                </a:uFill>
              </a:rPr>
              <a:t>Factors to consider when carrying out assessments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 name="Shape 76"/>
          <p:cNvSpPr/>
          <p:nvPr/>
        </p:nvSpPr>
        <p:spPr>
          <a:xfrm>
            <a:off x="682121" y="5157192"/>
            <a:ext cx="7611593" cy="15696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3200" dirty="0">
                <a:latin typeface="Avenir Book"/>
                <a:ea typeface="Avenir Book"/>
                <a:cs typeface="Avenir Book"/>
                <a:sym typeface="Avenir Book"/>
                <a:hlinkClick r:id="rId3"/>
              </a:rPr>
              <a:t>www.ndcs.org.uk/assessments </a:t>
            </a:r>
            <a:endParaRPr dirty="0">
              <a:latin typeface="Avenir Book"/>
              <a:ea typeface="Avenir Book"/>
              <a:cs typeface="Avenir Book"/>
              <a:sym typeface="Avenir Book"/>
            </a:endParaRPr>
          </a:p>
          <a:p>
            <a:pPr lvl="0">
              <a:defRPr sz="1800"/>
            </a:pPr>
            <a:r>
              <a:rPr sz="3200" dirty="0" smtClean="0">
                <a:latin typeface="Avenir Book"/>
                <a:ea typeface="Avenir Book"/>
                <a:cs typeface="Avenir Book"/>
                <a:sym typeface="Avenir Book"/>
                <a:hlinkClick r:id="rId3"/>
              </a:rPr>
              <a:t>www.ndcs.org.uk/senprofessionals</a:t>
            </a:r>
            <a:endParaRPr lang="en-GB" sz="3200" dirty="0" smtClean="0">
              <a:latin typeface="Avenir Book"/>
              <a:ea typeface="Avenir Book"/>
              <a:cs typeface="Avenir Book"/>
              <a:sym typeface="Avenir Book"/>
              <a:hlinkClick r:id="rId3"/>
            </a:endParaRPr>
          </a:p>
          <a:p>
            <a:pPr lvl="0">
              <a:defRPr sz="1800"/>
            </a:pPr>
            <a:r>
              <a:rPr lang="en-GB" sz="3200" dirty="0" smtClean="0">
                <a:latin typeface="Avenir Book"/>
                <a:ea typeface="Avenir Book"/>
                <a:cs typeface="Avenir Book"/>
                <a:sym typeface="Avenir Book"/>
                <a:hlinkClick r:id="rId3"/>
              </a:rPr>
              <a:t>www.natsip.org.uk </a:t>
            </a:r>
            <a:r>
              <a:rPr sz="3200" dirty="0" smtClean="0">
                <a:latin typeface="Avenir Book"/>
                <a:ea typeface="Avenir Book"/>
                <a:cs typeface="Avenir Book"/>
                <a:sym typeface="Avenir Book"/>
                <a:hlinkClick r:id="rId3"/>
              </a:rPr>
              <a:t> </a:t>
            </a:r>
            <a:endParaRPr sz="3200" dirty="0">
              <a:latin typeface="Avenir Book"/>
              <a:ea typeface="Avenir Book"/>
              <a:cs typeface="Avenir Book"/>
              <a:sym typeface="Avenir Book"/>
              <a:hlinkClick r:id="rId3"/>
            </a:endParaRPr>
          </a:p>
        </p:txBody>
      </p:sp>
      <p:sp>
        <p:nvSpPr>
          <p:cNvPr id="7" name="Shape 84"/>
          <p:cNvSpPr>
            <a:spLocks noGrp="1"/>
          </p:cNvSpPr>
          <p:nvPr>
            <p:ph type="title"/>
          </p:nvPr>
        </p:nvSpPr>
        <p:spPr>
          <a:xfrm>
            <a:off x="706529" y="188640"/>
            <a:ext cx="6190464" cy="1600200"/>
          </a:xfrm>
          <a:prstGeom prst="rect">
            <a:avLst/>
          </a:prstGeom>
        </p:spPr>
        <p:txBody>
          <a:bodyPr lIns="0" tIns="0" rIns="0" bIns="0">
            <a:normAutofit/>
          </a:bodyPr>
          <a:lstStyle>
            <a:lvl1pPr defTabSz="457200">
              <a:defRPr>
                <a:solidFill>
                  <a:srgbClr val="47466D"/>
                </a:solidFill>
                <a:uFill>
                  <a:solidFill/>
                </a:uFill>
              </a:defRPr>
            </a:lvl1pPr>
          </a:lstStyle>
          <a:p>
            <a:pPr lvl="0">
              <a:defRPr sz="1800" b="0">
                <a:solidFill>
                  <a:srgbClr val="000000"/>
                </a:solidFill>
                <a:uFillTx/>
              </a:defRPr>
            </a:pPr>
            <a:r>
              <a:rPr lang="en-GB" sz="4400" b="1" dirty="0" smtClean="0">
                <a:solidFill>
                  <a:srgbClr val="47466D"/>
                </a:solidFill>
                <a:uFill>
                  <a:solidFill/>
                </a:uFill>
              </a:rPr>
              <a:t>Useful resources</a:t>
            </a:r>
            <a:endParaRPr sz="4400" b="1" dirty="0">
              <a:solidFill>
                <a:srgbClr val="47466D"/>
              </a:solidFill>
              <a:uFill>
                <a:solidFill/>
              </a:uFill>
            </a:endParaRPr>
          </a:p>
        </p:txBody>
      </p:sp>
      <p:pic>
        <p:nvPicPr>
          <p:cNvPr id="1026" name="Picture 2" descr="S:\Global Shares\INFORMATION TEAM\Publications\Information resource marketing\Virtual library\Resource images\Assessing and monitoring the progress of deaf children and young peo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36" y="1691192"/>
            <a:ext cx="2436292" cy="34494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1700072"/>
            <a:ext cx="2444645" cy="3312368"/>
          </a:xfrm>
          <a:prstGeom prst="rect">
            <a:avLst/>
          </a:prstGeom>
          <a:ln>
            <a:solidFill>
              <a:schemeClr val="accent1"/>
            </a:solidFill>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Shape 80"/>
          <p:cNvSpPr/>
          <p:nvPr/>
        </p:nvSpPr>
        <p:spPr>
          <a:xfrm>
            <a:off x="1476541" y="3074921"/>
            <a:ext cx="6210992"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4400" b="1" dirty="0" smtClean="0">
                <a:solidFill>
                  <a:srgbClr val="595888"/>
                </a:solidFill>
                <a:latin typeface="Arial"/>
                <a:ea typeface="Arial"/>
                <a:cs typeface="Arial"/>
                <a:sym typeface="Arial"/>
              </a:rPr>
              <a:t>Assess</a:t>
            </a:r>
            <a:r>
              <a:rPr lang="en-GB" sz="4400" b="1" dirty="0" smtClean="0">
                <a:solidFill>
                  <a:srgbClr val="595888"/>
                </a:solidFill>
                <a:latin typeface="Arial"/>
                <a:ea typeface="Arial"/>
                <a:cs typeface="Arial"/>
                <a:sym typeface="Arial"/>
              </a:rPr>
              <a:t> </a:t>
            </a:r>
            <a:r>
              <a:rPr sz="4400" b="1" dirty="0" smtClean="0">
                <a:solidFill>
                  <a:srgbClr val="7E071F"/>
                </a:solidFill>
                <a:latin typeface="Arial"/>
                <a:ea typeface="Arial"/>
                <a:cs typeface="Arial"/>
                <a:sym typeface="Arial"/>
              </a:rPr>
              <a:t>plan</a:t>
            </a:r>
            <a:r>
              <a:rPr lang="en-GB" sz="4400" b="1" dirty="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do</a:t>
            </a:r>
            <a:r>
              <a:rPr lang="en-GB" sz="4400" b="1" dirty="0" smtClean="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review</a:t>
            </a:r>
            <a:endParaRPr sz="4400" b="1" dirty="0">
              <a:solidFill>
                <a:srgbClr val="595888"/>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Shape 84"/>
          <p:cNvSpPr>
            <a:spLocks noGrp="1"/>
          </p:cNvSpPr>
          <p:nvPr>
            <p:ph type="title"/>
          </p:nvPr>
        </p:nvSpPr>
        <p:spPr>
          <a:xfrm>
            <a:off x="683568" y="404664"/>
            <a:ext cx="7776864" cy="1600200"/>
          </a:xfrm>
          <a:prstGeom prst="rect">
            <a:avLst/>
          </a:prstGeom>
        </p:spPr>
        <p:txBody>
          <a:bodyPr lIns="0" tIns="0" rIns="0" bIns="0">
            <a:normAutofit/>
          </a:bodyPr>
          <a:lstStyle>
            <a:lvl1pPr defTabSz="457200">
              <a:defRPr>
                <a:solidFill>
                  <a:srgbClr val="47466D"/>
                </a:solidFill>
                <a:uFill>
                  <a:solidFill/>
                </a:uFill>
              </a:defRPr>
            </a:lvl1pPr>
          </a:lstStyle>
          <a:p>
            <a:pPr lvl="0">
              <a:defRPr sz="1800" b="0">
                <a:solidFill>
                  <a:srgbClr val="000000"/>
                </a:solidFill>
                <a:uFillTx/>
              </a:defRPr>
            </a:pPr>
            <a:r>
              <a:rPr sz="4400" b="1" dirty="0">
                <a:solidFill>
                  <a:srgbClr val="47466D"/>
                </a:solidFill>
                <a:uFill>
                  <a:solidFill/>
                </a:uFill>
              </a:rPr>
              <a:t>How to plan the right support</a:t>
            </a:r>
          </a:p>
        </p:txBody>
      </p:sp>
      <p:sp>
        <p:nvSpPr>
          <p:cNvPr id="85" name="Shape 85"/>
          <p:cNvSpPr>
            <a:spLocks noGrp="1"/>
          </p:cNvSpPr>
          <p:nvPr>
            <p:ph type="body" idx="1"/>
          </p:nvPr>
        </p:nvSpPr>
        <p:spPr>
          <a:prstGeom prst="rect">
            <a:avLst/>
          </a:prstGeom>
        </p:spPr>
        <p:txBody>
          <a:bodyPr lIns="0" tIns="0" rIns="0" bIns="0">
            <a:normAutofit/>
          </a:bodyPr>
          <a:lstStyle/>
          <a:p>
            <a:pPr marL="496706" lvl="0" indent="-496706" defTabSz="457200">
              <a:spcBef>
                <a:spcPts val="0"/>
              </a:spcBef>
              <a:buClr>
                <a:srgbClr val="DE6325"/>
              </a:buClr>
              <a:buFont typeface="Arial"/>
              <a:tabLst>
                <a:tab pos="203200" algn="l"/>
                <a:tab pos="228600" algn="l"/>
              </a:tabLst>
              <a:defRPr sz="1800"/>
            </a:pPr>
            <a:endParaRPr sz="3100">
              <a:uFill>
                <a:solidFill/>
              </a:uFill>
            </a:endParaRPr>
          </a:p>
          <a:p>
            <a:pPr marL="855438" lvl="0" indent="-855438" defTabSz="457200">
              <a:spcBef>
                <a:spcPts val="0"/>
              </a:spcBef>
              <a:buClr>
                <a:srgbClr val="DE6325"/>
              </a:buClr>
              <a:buFont typeface="Arial"/>
              <a:tabLst>
                <a:tab pos="203200" algn="l"/>
                <a:tab pos="228600" algn="l"/>
              </a:tabLst>
              <a:defRPr sz="1800"/>
            </a:pPr>
            <a:r>
              <a:rPr sz="3100">
                <a:uFill>
                  <a:solidFill/>
                </a:uFill>
              </a:rPr>
              <a:t>The </a:t>
            </a:r>
            <a:r>
              <a:rPr sz="3100" b="1">
                <a:uFill>
                  <a:solidFill/>
                </a:uFill>
              </a:rPr>
              <a:t>outcomes</a:t>
            </a:r>
            <a:r>
              <a:rPr sz="3100">
                <a:solidFill>
                  <a:srgbClr val="FF0000"/>
                </a:solidFill>
                <a:uFill>
                  <a:solidFill/>
                </a:uFill>
              </a:rPr>
              <a:t> </a:t>
            </a:r>
            <a:r>
              <a:rPr sz="3100">
                <a:uFill>
                  <a:solidFill/>
                </a:uFill>
              </a:rPr>
              <a:t>the pupil is expected to achieve at school.</a:t>
            </a:r>
          </a:p>
          <a:p>
            <a:pPr marL="855438" lvl="0" indent="-855438" defTabSz="457200">
              <a:spcBef>
                <a:spcPts val="0"/>
              </a:spcBef>
              <a:buClr>
                <a:srgbClr val="F58025"/>
              </a:buClr>
              <a:buFont typeface="Arial"/>
              <a:tabLst>
                <a:tab pos="203200" algn="l"/>
                <a:tab pos="228600" algn="l"/>
              </a:tabLst>
              <a:defRPr sz="1800"/>
            </a:pPr>
            <a:r>
              <a:rPr sz="3100">
                <a:uFill>
                  <a:solidFill/>
                </a:uFill>
              </a:rPr>
              <a:t>The </a:t>
            </a:r>
            <a:r>
              <a:rPr sz="3100" b="1">
                <a:uFill>
                  <a:solidFill/>
                </a:uFill>
              </a:rPr>
              <a:t>shorter term steps</a:t>
            </a:r>
            <a:r>
              <a:rPr sz="3100">
                <a:uFill>
                  <a:solidFill/>
                </a:uFill>
              </a:rPr>
              <a:t> and </a:t>
            </a:r>
            <a:r>
              <a:rPr sz="3100" b="1">
                <a:uFill>
                  <a:solidFill/>
                </a:uFill>
              </a:rPr>
              <a:t>targets </a:t>
            </a:r>
            <a:r>
              <a:rPr sz="3100">
                <a:uFill>
                  <a:solidFill/>
                </a:uFill>
              </a:rPr>
              <a:t>to achieve those outcomes.</a:t>
            </a:r>
          </a:p>
          <a:p>
            <a:pPr marL="855438" lvl="0" indent="-855438" defTabSz="457200">
              <a:spcBef>
                <a:spcPts val="0"/>
              </a:spcBef>
              <a:buClr>
                <a:srgbClr val="F58025"/>
              </a:buClr>
              <a:buFont typeface="Arial"/>
              <a:tabLst>
                <a:tab pos="203200" algn="l"/>
                <a:tab pos="228600" algn="l"/>
              </a:tabLst>
              <a:defRPr sz="1800"/>
            </a:pPr>
            <a:r>
              <a:rPr sz="3100">
                <a:uFill>
                  <a:solidFill/>
                </a:uFill>
              </a:rPr>
              <a:t>The </a:t>
            </a:r>
            <a:r>
              <a:rPr sz="3100" b="1">
                <a:uFill>
                  <a:solidFill/>
                </a:uFill>
              </a:rPr>
              <a:t>provision and adjustments </a:t>
            </a:r>
            <a:r>
              <a:rPr sz="3100">
                <a:uFill>
                  <a:solidFill/>
                </a:uFill>
              </a:rPr>
              <a:t>required to achieve the outcomes.</a:t>
            </a:r>
          </a:p>
          <a:p>
            <a:pPr marL="855438" lvl="0" indent="-855438" defTabSz="457200">
              <a:spcBef>
                <a:spcPts val="0"/>
              </a:spcBef>
              <a:buClr>
                <a:srgbClr val="F58025"/>
              </a:buClr>
              <a:buFont typeface="Arial"/>
              <a:tabLst>
                <a:tab pos="203200" algn="l"/>
                <a:tab pos="228600" algn="l"/>
              </a:tabLst>
              <a:defRPr sz="1800"/>
            </a:pPr>
            <a:r>
              <a:rPr sz="3100">
                <a:uFill>
                  <a:solidFill/>
                </a:uFill>
              </a:rPr>
              <a:t>Arrangements for </a:t>
            </a:r>
            <a:r>
              <a:rPr sz="3100" b="1">
                <a:uFill>
                  <a:solidFill/>
                </a:uFill>
              </a:rPr>
              <a:t>monitoring </a:t>
            </a:r>
            <a:r>
              <a:rPr sz="3100">
                <a:uFill>
                  <a:solidFill/>
                </a:uFill>
              </a:rPr>
              <a:t>and </a:t>
            </a:r>
            <a:r>
              <a:rPr sz="3100" b="1">
                <a:uFill>
                  <a:solidFill/>
                </a:uFill>
              </a:rPr>
              <a:t>reviewing.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Shape 89"/>
          <p:cNvSpPr/>
          <p:nvPr/>
        </p:nvSpPr>
        <p:spPr>
          <a:xfrm>
            <a:off x="582648" y="1124744"/>
            <a:ext cx="6437624" cy="7694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sz="1800"/>
            </a:pPr>
            <a:r>
              <a:rPr sz="4400" b="1" dirty="0">
                <a:solidFill>
                  <a:srgbClr val="595888"/>
                </a:solidFill>
                <a:latin typeface="Arial"/>
                <a:ea typeface="Arial"/>
                <a:cs typeface="Arial"/>
                <a:sym typeface="Arial"/>
              </a:rPr>
              <a:t>Outcomes – a definition </a:t>
            </a:r>
          </a:p>
        </p:txBody>
      </p:sp>
      <p:sp>
        <p:nvSpPr>
          <p:cNvPr id="90" name="Shape 90"/>
          <p:cNvSpPr/>
          <p:nvPr/>
        </p:nvSpPr>
        <p:spPr>
          <a:xfrm>
            <a:off x="3419872" y="2996952"/>
            <a:ext cx="5141480" cy="206209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sz="1800"/>
            </a:pPr>
            <a:r>
              <a:rPr sz="3200" i="1" dirty="0">
                <a:latin typeface="+mn-lt"/>
                <a:ea typeface="+mn-ea"/>
                <a:cs typeface="+mn-cs"/>
                <a:sym typeface="Helvetica"/>
              </a:rPr>
              <a:t>“… t</a:t>
            </a:r>
            <a:r>
              <a:rPr sz="3200" i="1" dirty="0">
                <a:latin typeface="Arial"/>
                <a:ea typeface="Arial"/>
                <a:cs typeface="Arial"/>
                <a:sym typeface="Arial"/>
              </a:rPr>
              <a:t>he benefit or difference made to an individual as a result of an intervention."</a:t>
            </a:r>
          </a:p>
          <a:p>
            <a:pPr lvl="0">
              <a:defRPr sz="1800"/>
            </a:pPr>
            <a:r>
              <a:rPr sz="3200" i="1" dirty="0">
                <a:latin typeface="Arial"/>
                <a:ea typeface="Arial"/>
                <a:cs typeface="Arial"/>
                <a:sym typeface="Arial"/>
              </a:rPr>
              <a:t>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71" y="2276872"/>
            <a:ext cx="220662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Shape 94"/>
          <p:cNvSpPr/>
          <p:nvPr/>
        </p:nvSpPr>
        <p:spPr>
          <a:xfrm>
            <a:off x="582648" y="606303"/>
            <a:ext cx="4788096" cy="70815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4400" b="1">
                <a:solidFill>
                  <a:srgbClr val="595888"/>
                </a:solidFill>
                <a:latin typeface="Arial"/>
                <a:ea typeface="Arial"/>
                <a:cs typeface="Arial"/>
                <a:sym typeface="Arial"/>
              </a:rPr>
              <a:t>Outcomes</a:t>
            </a:r>
          </a:p>
        </p:txBody>
      </p:sp>
      <p:sp>
        <p:nvSpPr>
          <p:cNvPr id="95" name="Shape 95"/>
          <p:cNvSpPr/>
          <p:nvPr/>
        </p:nvSpPr>
        <p:spPr>
          <a:xfrm>
            <a:off x="582648" y="1841245"/>
            <a:ext cx="7978703" cy="452431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3200" dirty="0">
                <a:latin typeface="Arial"/>
                <a:ea typeface="Arial"/>
                <a:cs typeface="Arial"/>
                <a:sym typeface="Arial"/>
              </a:rPr>
              <a:t>Outcomes should be: </a:t>
            </a:r>
            <a:endParaRPr dirty="0">
              <a:latin typeface="+mn-lt"/>
              <a:ea typeface="+mn-ea"/>
              <a:cs typeface="+mn-cs"/>
              <a:sym typeface="Helvetica"/>
            </a:endParaRPr>
          </a:p>
          <a:p>
            <a:pPr lvl="0">
              <a:defRPr sz="1800"/>
            </a:pPr>
            <a:endParaRPr sz="3200" dirty="0">
              <a:latin typeface="Arial"/>
              <a:ea typeface="Arial"/>
              <a:cs typeface="Arial"/>
              <a:sym typeface="Arial"/>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Personal to the child and family </a:t>
            </a:r>
            <a:endParaRPr dirty="0">
              <a:latin typeface="+mn-lt"/>
              <a:ea typeface="+mn-ea"/>
              <a:cs typeface="+mn-cs"/>
              <a:sym typeface="Helvetica"/>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Not expressed from a service </a:t>
            </a:r>
            <a:r>
              <a:rPr sz="3200" dirty="0" smtClean="0">
                <a:latin typeface="Arial"/>
                <a:ea typeface="Arial"/>
                <a:cs typeface="Arial"/>
                <a:sym typeface="Arial"/>
              </a:rPr>
              <a:t>perspective</a:t>
            </a:r>
            <a:endParaRPr sz="3200" dirty="0">
              <a:latin typeface="Arial"/>
              <a:ea typeface="Arial"/>
              <a:cs typeface="Arial"/>
              <a:sym typeface="Arial"/>
            </a:endParaRP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Something that those involved have control and influence over</a:t>
            </a:r>
          </a:p>
          <a:p>
            <a:pPr marL="457200" lvl="0" indent="-457200">
              <a:buClr>
                <a:srgbClr val="DE6325"/>
              </a:buClr>
              <a:buSzPct val="100000"/>
              <a:buFont typeface="Arial" panose="020B0604020202020204" pitchFamily="34" charset="0"/>
              <a:buChar char="•"/>
              <a:defRPr sz="1800"/>
            </a:pPr>
            <a:r>
              <a:rPr sz="3200" dirty="0">
                <a:latin typeface="Arial"/>
                <a:ea typeface="Arial"/>
                <a:cs typeface="Arial"/>
                <a:sym typeface="Arial"/>
              </a:rPr>
              <a:t>Specific, measurable, achievable, realistic and time bound (SMART)</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Shape 99"/>
          <p:cNvSpPr/>
          <p:nvPr/>
        </p:nvSpPr>
        <p:spPr>
          <a:xfrm>
            <a:off x="582648" y="1596457"/>
            <a:ext cx="7200714" cy="390875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buSzPct val="100000"/>
              <a:buChar char="•"/>
              <a:defRPr sz="1800"/>
            </a:pPr>
            <a:endParaRPr sz="3100" dirty="0">
              <a:latin typeface="+mn-lt"/>
              <a:ea typeface="+mn-ea"/>
              <a:cs typeface="+mn-cs"/>
              <a:sym typeface="Helvetica"/>
            </a:endParaRPr>
          </a:p>
          <a:p>
            <a:pPr marL="787400" lvl="0" indent="-787400">
              <a:buClr>
                <a:srgbClr val="DE6325"/>
              </a:buClr>
              <a:buSzPct val="100000"/>
              <a:buFont typeface="Wingdings" panose="05000000000000000000" pitchFamily="2" charset="2"/>
              <a:buChar char=""/>
              <a:defRPr sz="1800"/>
            </a:pPr>
            <a:r>
              <a:rPr sz="3100" b="1" dirty="0">
                <a:latin typeface="Arial"/>
                <a:ea typeface="Arial"/>
                <a:cs typeface="Arial"/>
                <a:sym typeface="Arial"/>
              </a:rPr>
              <a:t>Should</a:t>
            </a:r>
            <a:r>
              <a:rPr sz="3100" dirty="0">
                <a:latin typeface="Arial"/>
                <a:ea typeface="Arial"/>
                <a:cs typeface="Arial"/>
                <a:sym typeface="Arial"/>
              </a:rPr>
              <a:t> describe what the expected benefit will be to the individual as a result of the educational or training intervention provided.</a:t>
            </a:r>
          </a:p>
          <a:p>
            <a:pPr marL="180472" lvl="0" indent="-180472">
              <a:buClr>
                <a:srgbClr val="DE6325"/>
              </a:buClr>
              <a:buSzPct val="100000"/>
              <a:buFont typeface="Arial"/>
              <a:buChar char="•"/>
              <a:defRPr sz="1800"/>
            </a:pPr>
            <a:endParaRPr sz="3100" dirty="0">
              <a:latin typeface="Arial"/>
              <a:ea typeface="Arial"/>
              <a:cs typeface="Arial"/>
              <a:sym typeface="Arial"/>
            </a:endParaRPr>
          </a:p>
          <a:p>
            <a:pPr marL="787400" lvl="0" indent="-787400">
              <a:buClr>
                <a:srgbClr val="DE6325"/>
              </a:buClr>
              <a:buSzPct val="100000"/>
              <a:buFont typeface="Wingdings" panose="05000000000000000000" pitchFamily="2" charset="2"/>
              <a:buChar char=""/>
              <a:defRPr sz="1800"/>
            </a:pPr>
            <a:r>
              <a:rPr lang="en-GB" sz="3100" b="1" dirty="0" smtClean="0">
                <a:latin typeface="Arial"/>
                <a:ea typeface="Arial"/>
                <a:cs typeface="Arial"/>
                <a:sym typeface="Arial"/>
              </a:rPr>
              <a:t>Should not</a:t>
            </a:r>
            <a:r>
              <a:rPr lang="en-GB" sz="3100" dirty="0" smtClean="0">
                <a:latin typeface="Arial"/>
                <a:ea typeface="Arial"/>
                <a:cs typeface="Arial"/>
                <a:sym typeface="Arial"/>
              </a:rPr>
              <a:t> simply be</a:t>
            </a:r>
            <a:r>
              <a:rPr sz="3100" dirty="0" smtClean="0">
                <a:latin typeface="Arial"/>
                <a:ea typeface="Arial"/>
                <a:cs typeface="Arial"/>
                <a:sym typeface="Arial"/>
              </a:rPr>
              <a:t> </a:t>
            </a:r>
            <a:r>
              <a:rPr sz="3100" dirty="0">
                <a:latin typeface="Arial"/>
                <a:ea typeface="Arial"/>
                <a:cs typeface="Arial"/>
                <a:sym typeface="Arial"/>
              </a:rPr>
              <a:t>a description of the service being provided.</a:t>
            </a:r>
          </a:p>
        </p:txBody>
      </p:sp>
      <p:sp>
        <p:nvSpPr>
          <p:cNvPr id="100" name="Shape 100"/>
          <p:cNvSpPr/>
          <p:nvPr/>
        </p:nvSpPr>
        <p:spPr>
          <a:xfrm>
            <a:off x="582648" y="827021"/>
            <a:ext cx="4788096" cy="70815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4400" b="1">
                <a:solidFill>
                  <a:srgbClr val="595888"/>
                </a:solidFill>
                <a:latin typeface="Arial"/>
                <a:ea typeface="Arial"/>
                <a:cs typeface="Arial"/>
                <a:sym typeface="Arial"/>
              </a:rPr>
              <a:t>Outcomes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 name="Shape 104"/>
          <p:cNvSpPr>
            <a:spLocks noGrp="1"/>
          </p:cNvSpPr>
          <p:nvPr>
            <p:ph type="title"/>
          </p:nvPr>
        </p:nvSpPr>
        <p:spPr>
          <a:xfrm>
            <a:off x="685797" y="381000"/>
            <a:ext cx="6190462" cy="1319808"/>
          </a:xfrm>
          <a:prstGeom prst="rect">
            <a:avLst/>
          </a:prstGeom>
        </p:spPr>
        <p:txBody>
          <a:bodyPr lIns="0" tIns="0" rIns="0" bIns="0">
            <a:normAutofit/>
          </a:bodyPr>
          <a:lstStyle/>
          <a:p>
            <a:pPr lvl="0">
              <a:defRPr sz="1800" b="0">
                <a:solidFill>
                  <a:srgbClr val="000000"/>
                </a:solidFill>
              </a:defRPr>
            </a:pPr>
            <a:r>
              <a:rPr sz="4400" b="1" dirty="0">
                <a:solidFill>
                  <a:srgbClr val="595888"/>
                </a:solidFill>
              </a:rPr>
              <a:t>Identifying outcomes</a:t>
            </a:r>
          </a:p>
        </p:txBody>
      </p:sp>
      <p:sp>
        <p:nvSpPr>
          <p:cNvPr id="105" name="Shape 105"/>
          <p:cNvSpPr>
            <a:spLocks noGrp="1"/>
          </p:cNvSpPr>
          <p:nvPr>
            <p:ph type="body" idx="1"/>
          </p:nvPr>
        </p:nvSpPr>
        <p:spPr>
          <a:xfrm>
            <a:off x="685800" y="1773935"/>
            <a:ext cx="7772400" cy="4823417"/>
          </a:xfrm>
          <a:prstGeom prst="rect">
            <a:avLst/>
          </a:prstGeom>
        </p:spPr>
        <p:txBody>
          <a:bodyPr lIns="0" tIns="0" rIns="0" bIns="0">
            <a:normAutofit/>
          </a:bodyPr>
          <a:lstStyle/>
          <a:p>
            <a:pPr marL="247607" lvl="0" indent="-247607" algn="ctr" defTabSz="660287">
              <a:spcBef>
                <a:spcPts val="400"/>
              </a:spcBef>
              <a:buSzTx/>
              <a:buNone/>
              <a:defRPr sz="1800"/>
            </a:pPr>
            <a:r>
              <a:rPr lang="en-GB" sz="2697" dirty="0" smtClean="0"/>
              <a:t>Child and parent aspirations + </a:t>
            </a:r>
          </a:p>
          <a:p>
            <a:pPr marL="247607" lvl="0" indent="-247607" algn="ctr" defTabSz="660287">
              <a:spcBef>
                <a:spcPts val="400"/>
              </a:spcBef>
              <a:buSzTx/>
              <a:buNone/>
              <a:defRPr sz="1800"/>
            </a:pPr>
            <a:r>
              <a:rPr lang="en-GB" sz="2697" dirty="0" smtClean="0"/>
              <a:t>information from assessments </a:t>
            </a:r>
            <a:endParaRPr sz="2697" dirty="0"/>
          </a:p>
          <a:p>
            <a:pPr marL="247607" lvl="0" indent="-247607" defTabSz="660287">
              <a:spcBef>
                <a:spcPts val="400"/>
              </a:spcBef>
              <a:buSzTx/>
              <a:buNone/>
              <a:defRPr sz="1800"/>
            </a:pPr>
            <a:endParaRPr sz="2697" dirty="0"/>
          </a:p>
          <a:p>
            <a:pPr marL="247607" lvl="0" indent="-247607" algn="ctr" defTabSz="660287">
              <a:spcBef>
                <a:spcPts val="400"/>
              </a:spcBef>
              <a:buSzTx/>
              <a:buNone/>
              <a:defRPr sz="1800"/>
            </a:pPr>
            <a:r>
              <a:rPr sz="2697" dirty="0"/>
              <a:t> </a:t>
            </a:r>
            <a:r>
              <a:rPr lang="en-GB" sz="2697" dirty="0" smtClean="0"/>
              <a:t>Outcomes for plan </a:t>
            </a:r>
          </a:p>
          <a:p>
            <a:pPr marL="247607" lvl="0" indent="-247607" algn="ctr" defTabSz="660287">
              <a:spcBef>
                <a:spcPts val="400"/>
              </a:spcBef>
              <a:buSzTx/>
              <a:buNone/>
              <a:defRPr sz="1800"/>
            </a:pPr>
            <a:endParaRPr lang="en-GB" sz="2697" dirty="0"/>
          </a:p>
          <a:p>
            <a:pPr marL="247607" lvl="0" indent="-247607" algn="ctr" defTabSz="660287">
              <a:spcBef>
                <a:spcPts val="400"/>
              </a:spcBef>
              <a:buSzTx/>
              <a:buNone/>
              <a:defRPr sz="1800"/>
            </a:pPr>
            <a:r>
              <a:rPr lang="en-GB" sz="2697" dirty="0" smtClean="0"/>
              <a:t>Steps for the plan relating to each outcome</a:t>
            </a:r>
          </a:p>
          <a:p>
            <a:pPr marL="247607" lvl="0" indent="-247607" algn="ctr" defTabSz="660287">
              <a:spcBef>
                <a:spcPts val="400"/>
              </a:spcBef>
              <a:buSzTx/>
              <a:buNone/>
              <a:defRPr sz="1800"/>
            </a:pPr>
            <a:endParaRPr lang="en-GB" sz="2697" dirty="0"/>
          </a:p>
          <a:p>
            <a:pPr marL="247607" lvl="0" indent="-247607" algn="ctr" defTabSz="660287">
              <a:spcBef>
                <a:spcPts val="400"/>
              </a:spcBef>
              <a:buSzTx/>
              <a:buNone/>
              <a:defRPr sz="1800"/>
            </a:pPr>
            <a:r>
              <a:rPr lang="en-GB" sz="2697" dirty="0" smtClean="0"/>
              <a:t>Targets generated at school level </a:t>
            </a:r>
          </a:p>
          <a:p>
            <a:pPr marL="247607" lvl="0" indent="-247607" algn="ctr" defTabSz="660287">
              <a:spcBef>
                <a:spcPts val="400"/>
              </a:spcBef>
              <a:buSzTx/>
              <a:buNone/>
              <a:defRPr sz="1800"/>
            </a:pPr>
            <a:r>
              <a:rPr lang="en-GB" sz="2697" dirty="0" smtClean="0"/>
              <a:t>for class work</a:t>
            </a:r>
          </a:p>
        </p:txBody>
      </p:sp>
      <p:sp>
        <p:nvSpPr>
          <p:cNvPr id="2" name="Down Arrow 1"/>
          <p:cNvSpPr/>
          <p:nvPr/>
        </p:nvSpPr>
        <p:spPr>
          <a:xfrm>
            <a:off x="4344687" y="2780928"/>
            <a:ext cx="432048" cy="432048"/>
          </a:xfrm>
          <a:prstGeom prst="downArrow">
            <a:avLst/>
          </a:prstGeom>
          <a:solidFill>
            <a:srgbClr val="FFFFFF"/>
          </a:solidFill>
          <a:ln w="25400" cap="flat">
            <a:solidFill>
              <a:srgbClr val="595888"/>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j-lt"/>
              <a:ea typeface="+mj-ea"/>
              <a:cs typeface="+mj-cs"/>
              <a:sym typeface="Helvetica Neue"/>
            </a:endParaRPr>
          </a:p>
        </p:txBody>
      </p:sp>
      <p:sp>
        <p:nvSpPr>
          <p:cNvPr id="5" name="Down Arrow 4"/>
          <p:cNvSpPr/>
          <p:nvPr/>
        </p:nvSpPr>
        <p:spPr>
          <a:xfrm>
            <a:off x="4368800" y="3645024"/>
            <a:ext cx="432048" cy="432048"/>
          </a:xfrm>
          <a:prstGeom prst="downArrow">
            <a:avLst/>
          </a:prstGeom>
          <a:solidFill>
            <a:srgbClr val="FFFFFF"/>
          </a:solidFill>
          <a:ln w="25400" cap="flat">
            <a:solidFill>
              <a:srgbClr val="595888"/>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j-lt"/>
              <a:ea typeface="+mj-ea"/>
              <a:cs typeface="+mj-cs"/>
              <a:sym typeface="Helvetica Neue"/>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0" y="45091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 name="Shape 109"/>
          <p:cNvSpPr>
            <a:spLocks noGrp="1"/>
          </p:cNvSpPr>
          <p:nvPr>
            <p:ph type="title"/>
          </p:nvPr>
        </p:nvSpPr>
        <p:spPr>
          <a:xfrm>
            <a:off x="685797" y="381000"/>
            <a:ext cx="6190462" cy="1600200"/>
          </a:xfrm>
          <a:prstGeom prst="rect">
            <a:avLst/>
          </a:prstGeom>
        </p:spPr>
        <p:txBody>
          <a:bodyPr lIns="0" tIns="0" rIns="0" bIns="0">
            <a:normAutofit/>
          </a:bodyPr>
          <a:lstStyle/>
          <a:p>
            <a:pPr lvl="0">
              <a:defRPr sz="1800" b="0">
                <a:solidFill>
                  <a:srgbClr val="000000"/>
                </a:solidFill>
              </a:defRPr>
            </a:pPr>
            <a:r>
              <a:rPr sz="4400" b="1">
                <a:solidFill>
                  <a:srgbClr val="595888"/>
                </a:solidFill>
              </a:rPr>
              <a:t>Example - James</a:t>
            </a:r>
          </a:p>
        </p:txBody>
      </p:sp>
      <p:sp>
        <p:nvSpPr>
          <p:cNvPr id="110" name="Shape 110"/>
          <p:cNvSpPr>
            <a:spLocks noGrp="1"/>
          </p:cNvSpPr>
          <p:nvPr>
            <p:ph type="body" idx="1"/>
          </p:nvPr>
        </p:nvSpPr>
        <p:spPr>
          <a:xfrm>
            <a:off x="685799" y="1981200"/>
            <a:ext cx="7772401" cy="5378052"/>
          </a:xfrm>
          <a:prstGeom prst="rect">
            <a:avLst/>
          </a:prstGeom>
        </p:spPr>
        <p:txBody>
          <a:bodyPr lIns="0" tIns="0" rIns="0" bIns="0">
            <a:normAutofit/>
          </a:bodyPr>
          <a:lstStyle/>
          <a:p>
            <a:pPr lvl="0">
              <a:buSzTx/>
              <a:buNone/>
              <a:defRPr sz="1800"/>
            </a:pPr>
            <a:r>
              <a:rPr sz="3100" b="1" dirty="0"/>
              <a:t>James, year 7 pupil:</a:t>
            </a:r>
          </a:p>
          <a:p>
            <a:pPr lvl="0">
              <a:buSzTx/>
              <a:buNone/>
              <a:defRPr sz="1800"/>
            </a:pPr>
            <a:endParaRPr sz="3100" b="1" dirty="0"/>
          </a:p>
          <a:p>
            <a:pPr marL="590550" lvl="0" indent="-590550">
              <a:buClr>
                <a:srgbClr val="DE6325"/>
              </a:buClr>
              <a:defRPr sz="1800"/>
            </a:pPr>
            <a:r>
              <a:rPr sz="3100" dirty="0"/>
              <a:t>Aspiration: James wants to get a good job and parents want him to achieve his potential.</a:t>
            </a:r>
          </a:p>
          <a:p>
            <a:pPr marL="590550" lvl="0" indent="-590550">
              <a:buClr>
                <a:srgbClr val="DE6325"/>
              </a:buClr>
              <a:defRPr sz="1800"/>
            </a:pPr>
            <a:r>
              <a:rPr sz="3100" dirty="0"/>
              <a:t>Assessments indicate that James is 2 years behind the average for his peers in English and </a:t>
            </a:r>
            <a:r>
              <a:rPr sz="3100" dirty="0" err="1"/>
              <a:t>Maths</a:t>
            </a:r>
            <a:r>
              <a:rPr sz="3100" dirty="0"/>
              <a:t>, but has above average non-verbal ability.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467544" y="607596"/>
            <a:ext cx="5829625"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4400" b="1">
                <a:solidFill>
                  <a:srgbClr val="595888"/>
                </a:solidFill>
                <a:latin typeface="+mn-lt"/>
                <a:ea typeface="+mn-ea"/>
                <a:cs typeface="+mn-cs"/>
                <a:sym typeface="Helvetica"/>
              </a:defRPr>
            </a:lvl1pPr>
          </a:lstStyle>
          <a:p>
            <a:pPr lvl="0" algn="l">
              <a:defRPr sz="1800" b="0">
                <a:solidFill>
                  <a:srgbClr val="000000"/>
                </a:solidFill>
              </a:defRPr>
            </a:pPr>
            <a:r>
              <a:rPr sz="4400" b="1" dirty="0">
                <a:solidFill>
                  <a:srgbClr val="595888"/>
                </a:solidFill>
              </a:rPr>
              <a:t>Today’s objectives</a:t>
            </a:r>
          </a:p>
        </p:txBody>
      </p:sp>
      <p:pic>
        <p:nvPicPr>
          <p:cNvPr id="34" name="image4.png"/>
          <p:cNvPicPr/>
          <p:nvPr/>
        </p:nvPicPr>
        <p:blipFill>
          <a:blip r:embed="rId3" cstate="print">
            <a:extLst/>
          </a:blip>
          <a:stretch>
            <a:fillRect/>
          </a:stretch>
        </p:blipFill>
        <p:spPr>
          <a:xfrm>
            <a:off x="7086600" y="228600"/>
            <a:ext cx="1790700" cy="1435100"/>
          </a:xfrm>
          <a:prstGeom prst="rect">
            <a:avLst/>
          </a:prstGeom>
          <a:ln w="12700">
            <a:miter lim="400000"/>
          </a:ln>
        </p:spPr>
      </p:pic>
      <p:sp>
        <p:nvSpPr>
          <p:cNvPr id="35" name="Shape 35"/>
          <p:cNvSpPr/>
          <p:nvPr/>
        </p:nvSpPr>
        <p:spPr>
          <a:xfrm>
            <a:off x="467544" y="2060848"/>
            <a:ext cx="8409756" cy="35394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514350" lvl="0" indent="-514350" defTabSz="457200">
              <a:buSzPct val="100000"/>
              <a:buFont typeface="+mj-lt"/>
              <a:buAutoNum type="arabicPeriod"/>
              <a:defRPr sz="1800"/>
            </a:pPr>
            <a:r>
              <a:rPr sz="3200" dirty="0">
                <a:latin typeface="+mn-lt"/>
                <a:ea typeface="+mn-ea"/>
                <a:cs typeface="+mn-cs"/>
                <a:sym typeface="Helvetica"/>
              </a:rPr>
              <a:t>To examine the assess</a:t>
            </a:r>
            <a:r>
              <a:rPr sz="3200" dirty="0" smtClean="0">
                <a:latin typeface="+mn-lt"/>
                <a:ea typeface="+mn-ea"/>
                <a:cs typeface="+mn-cs"/>
                <a:sym typeface="Helvetica"/>
              </a:rPr>
              <a:t>,</a:t>
            </a:r>
            <a:r>
              <a:rPr lang="en-GB" sz="3200" dirty="0" smtClean="0">
                <a:latin typeface="+mn-lt"/>
                <a:ea typeface="+mn-ea"/>
                <a:cs typeface="+mn-cs"/>
                <a:sym typeface="Helvetica"/>
              </a:rPr>
              <a:t> </a:t>
            </a:r>
            <a:r>
              <a:rPr sz="3200" dirty="0" smtClean="0">
                <a:latin typeface="+mn-lt"/>
                <a:ea typeface="+mn-ea"/>
                <a:cs typeface="+mn-cs"/>
                <a:sym typeface="Helvetica"/>
              </a:rPr>
              <a:t>plan,</a:t>
            </a:r>
            <a:r>
              <a:rPr lang="en-GB" sz="3200" dirty="0" smtClean="0">
                <a:latin typeface="+mn-lt"/>
                <a:ea typeface="+mn-ea"/>
                <a:cs typeface="+mn-cs"/>
                <a:sym typeface="Helvetica"/>
              </a:rPr>
              <a:t> </a:t>
            </a:r>
            <a:r>
              <a:rPr sz="3200" dirty="0" smtClean="0">
                <a:latin typeface="+mn-lt"/>
                <a:ea typeface="+mn-ea"/>
                <a:cs typeface="+mn-cs"/>
                <a:sym typeface="Helvetica"/>
              </a:rPr>
              <a:t>do</a:t>
            </a:r>
            <a:r>
              <a:rPr sz="3200" dirty="0">
                <a:latin typeface="+mn-lt"/>
                <a:ea typeface="+mn-ea"/>
                <a:cs typeface="+mn-cs"/>
                <a:sym typeface="Helvetica"/>
              </a:rPr>
              <a:t>, review cycle with a focus on the needs of deaf children and young people</a:t>
            </a:r>
          </a:p>
          <a:p>
            <a:pPr marL="514350" lvl="0" indent="-514350" defTabSz="457200">
              <a:buSzPct val="100000"/>
              <a:buFont typeface="+mj-lt"/>
              <a:buAutoNum type="arabicPeriod"/>
              <a:defRPr sz="1800"/>
            </a:pPr>
            <a:r>
              <a:rPr sz="3200" dirty="0">
                <a:latin typeface="+mn-lt"/>
                <a:ea typeface="+mn-ea"/>
                <a:cs typeface="+mn-cs"/>
                <a:sym typeface="Helvetica"/>
              </a:rPr>
              <a:t>To explain outcomes in relation to the cycle</a:t>
            </a:r>
          </a:p>
          <a:p>
            <a:pPr marL="514350" lvl="0" indent="-514350" defTabSz="457200">
              <a:buSzPct val="100000"/>
              <a:buFont typeface="+mj-lt"/>
              <a:buAutoNum type="arabicPeriod"/>
              <a:defRPr sz="1800"/>
            </a:pPr>
            <a:r>
              <a:rPr sz="3200" dirty="0">
                <a:latin typeface="+mn-lt"/>
                <a:ea typeface="+mn-ea"/>
                <a:cs typeface="+mn-cs"/>
                <a:sym typeface="Helvetica"/>
              </a:rPr>
              <a:t>To highlight the implications of deafness and how your Teacher of Deaf can support you</a:t>
            </a:r>
          </a:p>
        </p:txBody>
      </p:sp>
      <p:sp>
        <p:nvSpPr>
          <p:cNvPr id="3" name="Rectangle 2"/>
          <p:cNvSpPr/>
          <p:nvPr/>
        </p:nvSpPr>
        <p:spPr>
          <a:xfrm>
            <a:off x="7086600" y="153988"/>
            <a:ext cx="1877888" cy="151216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j-lt"/>
              <a:ea typeface="+mj-ea"/>
              <a:cs typeface="+mj-cs"/>
              <a:sym typeface="Helvetica Neue"/>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 name="Shape 114"/>
          <p:cNvSpPr>
            <a:spLocks noGrp="1"/>
          </p:cNvSpPr>
          <p:nvPr>
            <p:ph type="title"/>
          </p:nvPr>
        </p:nvSpPr>
        <p:spPr>
          <a:xfrm>
            <a:off x="685797" y="381000"/>
            <a:ext cx="6190462" cy="1600200"/>
          </a:xfrm>
          <a:prstGeom prst="rect">
            <a:avLst/>
          </a:prstGeom>
        </p:spPr>
        <p:txBody>
          <a:bodyPr lIns="0" tIns="0" rIns="0" bIns="0">
            <a:normAutofit/>
          </a:bodyPr>
          <a:lstStyle/>
          <a:p>
            <a:pPr lvl="0">
              <a:defRPr sz="1800" b="0">
                <a:solidFill>
                  <a:srgbClr val="000000"/>
                </a:solidFill>
              </a:defRPr>
            </a:pPr>
            <a:r>
              <a:rPr sz="4400" b="1" dirty="0">
                <a:solidFill>
                  <a:srgbClr val="595888"/>
                </a:solidFill>
              </a:rPr>
              <a:t>Example - James</a:t>
            </a:r>
          </a:p>
        </p:txBody>
      </p:sp>
      <p:sp>
        <p:nvSpPr>
          <p:cNvPr id="115" name="Shape 115"/>
          <p:cNvSpPr>
            <a:spLocks noGrp="1"/>
          </p:cNvSpPr>
          <p:nvPr>
            <p:ph type="body" idx="1"/>
          </p:nvPr>
        </p:nvSpPr>
        <p:spPr>
          <a:xfrm>
            <a:off x="685799" y="1981200"/>
            <a:ext cx="7772401" cy="5378052"/>
          </a:xfrm>
          <a:prstGeom prst="rect">
            <a:avLst/>
          </a:prstGeom>
        </p:spPr>
        <p:txBody>
          <a:bodyPr lIns="0" tIns="0" rIns="0" bIns="0">
            <a:normAutofit/>
          </a:bodyPr>
          <a:lstStyle/>
          <a:p>
            <a:pPr lvl="0">
              <a:buSzTx/>
              <a:buNone/>
              <a:defRPr sz="1800"/>
            </a:pPr>
            <a:r>
              <a:rPr sz="3100" b="1" dirty="0"/>
              <a:t>Outcome: </a:t>
            </a:r>
          </a:p>
          <a:p>
            <a:pPr lvl="0">
              <a:buSzTx/>
              <a:buNone/>
              <a:defRPr sz="1800"/>
            </a:pPr>
            <a:endParaRPr sz="3100" dirty="0"/>
          </a:p>
          <a:p>
            <a:pPr marL="590550" lvl="0" indent="-590550">
              <a:defRPr sz="1800"/>
            </a:pPr>
            <a:r>
              <a:rPr sz="3100" dirty="0"/>
              <a:t>By the end of year 11, James will gain the necessary qualifications to go on to his chosen post 16 destination. </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 James</a:t>
            </a:r>
          </a:p>
        </p:txBody>
      </p:sp>
      <p:sp>
        <p:nvSpPr>
          <p:cNvPr id="3" name="Text Placeholder 2"/>
          <p:cNvSpPr>
            <a:spLocks noGrp="1"/>
          </p:cNvSpPr>
          <p:nvPr>
            <p:ph type="body" idx="1"/>
          </p:nvPr>
        </p:nvSpPr>
        <p:spPr>
          <a:xfrm>
            <a:off x="685800" y="1700808"/>
            <a:ext cx="7772400" cy="5157192"/>
          </a:xfrm>
        </p:spPr>
        <p:txBody>
          <a:bodyPr/>
          <a:lstStyle/>
          <a:p>
            <a:pPr marL="0" lvl="0" indent="0">
              <a:buNone/>
            </a:pPr>
            <a:r>
              <a:rPr lang="en-GB" b="1" dirty="0"/>
              <a:t>Outcome: </a:t>
            </a:r>
          </a:p>
          <a:p>
            <a:pPr marL="0" indent="0">
              <a:buNone/>
            </a:pPr>
            <a:r>
              <a:rPr lang="en-GB" i="1" dirty="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99190014"/>
              </p:ext>
            </p:extLst>
          </p:nvPr>
        </p:nvGraphicFramePr>
        <p:xfrm>
          <a:off x="467543" y="2651760"/>
          <a:ext cx="8208912" cy="2743200"/>
        </p:xfrm>
        <a:graphic>
          <a:graphicData uri="http://schemas.openxmlformats.org/drawingml/2006/table">
            <a:tbl>
              <a:tblPr firstRow="1" firstCol="1" bandRow="1">
                <a:tableStyleId>{5940675A-B579-460E-94D1-54222C63F5DA}</a:tableStyleId>
              </a:tblPr>
              <a:tblGrid>
                <a:gridCol w="1944217"/>
                <a:gridCol w="2736304"/>
                <a:gridCol w="3528391"/>
              </a:tblGrid>
              <a:tr h="921702">
                <a:tc>
                  <a:txBody>
                    <a:bodyPr/>
                    <a:lstStyle/>
                    <a:p>
                      <a:pPr>
                        <a:spcAft>
                          <a:spcPts val="0"/>
                        </a:spcAft>
                      </a:pPr>
                      <a:r>
                        <a:rPr lang="en-GB" sz="2800" b="1" dirty="0">
                          <a:effectLst/>
                          <a:latin typeface="Arial" panose="020B0604020202020204" pitchFamily="34" charset="0"/>
                          <a:cs typeface="Arial" panose="020B0604020202020204" pitchFamily="34" charset="0"/>
                        </a:rPr>
                        <a:t>Time period</a:t>
                      </a:r>
                      <a:endParaRPr lang="en-GB" sz="28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spcAft>
                          <a:spcPts val="0"/>
                        </a:spcAft>
                      </a:pPr>
                      <a:r>
                        <a:rPr lang="en-GB" sz="2800" b="1" dirty="0">
                          <a:effectLst/>
                          <a:latin typeface="Arial" panose="020B0604020202020204" pitchFamily="34" charset="0"/>
                          <a:cs typeface="Arial" panose="020B0604020202020204" pitchFamily="34" charset="0"/>
                        </a:rPr>
                        <a:t>Description of what has to be achieved</a:t>
                      </a:r>
                      <a:endParaRPr lang="en-GB" sz="28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spcAft>
                          <a:spcPts val="0"/>
                        </a:spcAft>
                      </a:pPr>
                      <a:r>
                        <a:rPr lang="en-GB" sz="2800" b="1" dirty="0">
                          <a:effectLst/>
                          <a:latin typeface="Arial" panose="020B0604020202020204" pitchFamily="34" charset="0"/>
                          <a:cs typeface="Arial" panose="020B0604020202020204" pitchFamily="34" charset="0"/>
                        </a:rPr>
                        <a:t>Description of what the result will be for the pupil</a:t>
                      </a:r>
                      <a:endParaRPr lang="en-GB" sz="2800" b="1" dirty="0">
                        <a:effectLst/>
                        <a:latin typeface="Arial" panose="020B0604020202020204" pitchFamily="34" charset="0"/>
                        <a:ea typeface="Calibri"/>
                        <a:cs typeface="Arial" panose="020B0604020202020204" pitchFamily="34" charset="0"/>
                      </a:endParaRPr>
                    </a:p>
                  </a:txBody>
                  <a:tcPr marL="68580" marR="68580" marT="0" marB="0"/>
                </a:tc>
              </a:tr>
              <a:tr h="1382554">
                <a:tc>
                  <a:txBody>
                    <a:bodyPr/>
                    <a:lstStyle/>
                    <a:p>
                      <a:pPr>
                        <a:spcAft>
                          <a:spcPts val="0"/>
                        </a:spcAft>
                      </a:pPr>
                      <a:r>
                        <a:rPr lang="en-GB" sz="2400" dirty="0">
                          <a:effectLst/>
                        </a:rPr>
                        <a:t>By the end of Year 11</a:t>
                      </a:r>
                      <a:endParaRPr lang="en-GB" sz="2400" dirty="0">
                        <a:effectLst/>
                        <a:latin typeface="Times New Roman"/>
                        <a:ea typeface="Calibri"/>
                      </a:endParaRPr>
                    </a:p>
                  </a:txBody>
                  <a:tcPr marL="68580" marR="68580" marT="0" marB="0"/>
                </a:tc>
                <a:tc>
                  <a:txBody>
                    <a:bodyPr/>
                    <a:lstStyle/>
                    <a:p>
                      <a:pPr>
                        <a:spcAft>
                          <a:spcPts val="0"/>
                        </a:spcAft>
                      </a:pPr>
                      <a:r>
                        <a:rPr lang="en-GB" sz="2400" dirty="0">
                          <a:effectLst/>
                        </a:rPr>
                        <a:t>James will gain the necessary qualifications</a:t>
                      </a:r>
                      <a:endParaRPr lang="en-GB" sz="2400" dirty="0">
                        <a:effectLst/>
                        <a:latin typeface="Times New Roman"/>
                        <a:ea typeface="Calibri"/>
                      </a:endParaRPr>
                    </a:p>
                  </a:txBody>
                  <a:tcPr marL="68580" marR="68580" marT="0" marB="0"/>
                </a:tc>
                <a:tc>
                  <a:txBody>
                    <a:bodyPr/>
                    <a:lstStyle/>
                    <a:p>
                      <a:pPr>
                        <a:spcAft>
                          <a:spcPts val="0"/>
                        </a:spcAft>
                      </a:pPr>
                      <a:r>
                        <a:rPr lang="en-GB" sz="2400" dirty="0">
                          <a:effectLst/>
                        </a:rPr>
                        <a:t>so that he can go on to his chosen post 16 destination of FE College.</a:t>
                      </a:r>
                      <a:endParaRPr lang="en-GB" sz="2400" dirty="0">
                        <a:effectLst/>
                        <a:latin typeface="Times New Roman"/>
                        <a:ea typeface="Calibri"/>
                      </a:endParaRPr>
                    </a:p>
                  </a:txBody>
                  <a:tcPr marL="68580" marR="68580" marT="0" marB="0"/>
                </a:tc>
              </a:tr>
            </a:tbl>
          </a:graphicData>
        </a:graphic>
      </p:graphicFrame>
      <p:sp>
        <p:nvSpPr>
          <p:cNvPr id="8" name="Rectangle 2"/>
          <p:cNvSpPr>
            <a:spLocks noChangeArrowheads="1"/>
          </p:cNvSpPr>
          <p:nvPr/>
        </p:nvSpPr>
        <p:spPr bwMode="auto">
          <a:xfrm>
            <a:off x="1531938" y="396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1" u="none" strike="noStrike" cap="none" normalizeH="0" baseline="0" smtClean="0">
                <a:ln>
                  <a:noFill/>
                </a:ln>
                <a:solidFill>
                  <a:srgbClr val="1F497D"/>
                </a:solidFill>
                <a:effectLst/>
                <a:latin typeface="Arial" pitchFamily="34" charset="0"/>
                <a:ea typeface="Calibri" pitchFamily="34"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60980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Shape 119"/>
          <p:cNvSpPr>
            <a:spLocks noGrp="1"/>
          </p:cNvSpPr>
          <p:nvPr>
            <p:ph type="title"/>
          </p:nvPr>
        </p:nvSpPr>
        <p:spPr>
          <a:xfrm>
            <a:off x="685797" y="381000"/>
            <a:ext cx="6190462" cy="1600200"/>
          </a:xfrm>
          <a:prstGeom prst="rect">
            <a:avLst/>
          </a:prstGeom>
        </p:spPr>
        <p:txBody>
          <a:bodyPr lIns="0" tIns="0" rIns="0" bIns="0">
            <a:normAutofit/>
          </a:bodyPr>
          <a:lstStyle/>
          <a:p>
            <a:pPr lvl="0">
              <a:defRPr sz="1800" b="0">
                <a:solidFill>
                  <a:srgbClr val="000000"/>
                </a:solidFill>
              </a:defRPr>
            </a:pPr>
            <a:r>
              <a:rPr sz="4400" b="1">
                <a:solidFill>
                  <a:srgbClr val="595888"/>
                </a:solidFill>
              </a:rPr>
              <a:t>Example – James</a:t>
            </a:r>
          </a:p>
        </p:txBody>
      </p:sp>
      <p:sp>
        <p:nvSpPr>
          <p:cNvPr id="120" name="Shape 120"/>
          <p:cNvSpPr>
            <a:spLocks noGrp="1"/>
          </p:cNvSpPr>
          <p:nvPr>
            <p:ph type="body" idx="1"/>
          </p:nvPr>
        </p:nvSpPr>
        <p:spPr>
          <a:xfrm>
            <a:off x="685799" y="1981200"/>
            <a:ext cx="7772401" cy="4639734"/>
          </a:xfrm>
          <a:prstGeom prst="rect">
            <a:avLst/>
          </a:prstGeom>
        </p:spPr>
        <p:txBody>
          <a:bodyPr lIns="0" tIns="0" rIns="0" bIns="0">
            <a:normAutofit/>
          </a:bodyPr>
          <a:lstStyle/>
          <a:p>
            <a:pPr marL="0" lvl="0" indent="0">
              <a:lnSpc>
                <a:spcPct val="90000"/>
              </a:lnSpc>
              <a:spcBef>
                <a:spcPts val="1200"/>
              </a:spcBef>
              <a:buSzTx/>
              <a:buNone/>
              <a:defRPr sz="1800"/>
            </a:pPr>
            <a:r>
              <a:rPr sz="3100" b="1"/>
              <a:t>Step towards achieving outcome:</a:t>
            </a:r>
          </a:p>
          <a:p>
            <a:pPr marL="590550" lvl="0" indent="-590550">
              <a:lnSpc>
                <a:spcPct val="90000"/>
              </a:lnSpc>
              <a:spcBef>
                <a:spcPts val="1200"/>
              </a:spcBef>
              <a:defRPr sz="1800"/>
            </a:pPr>
            <a:r>
              <a:rPr sz="3100"/>
              <a:t>James will make measurable year on year accelerated progress in English and Maths so that he will be working at the level appropriate for his ability by the end of year 9.</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Shape 124"/>
          <p:cNvSpPr>
            <a:spLocks noGrp="1"/>
          </p:cNvSpPr>
          <p:nvPr>
            <p:ph type="title"/>
          </p:nvPr>
        </p:nvSpPr>
        <p:spPr>
          <a:xfrm>
            <a:off x="683568" y="476672"/>
            <a:ext cx="7918652" cy="1512168"/>
          </a:xfrm>
          <a:prstGeom prst="rect">
            <a:avLst/>
          </a:prstGeom>
        </p:spPr>
        <p:txBody>
          <a:bodyPr lIns="0" tIns="0" rIns="0" bIns="0">
            <a:normAutofit/>
          </a:bodyPr>
          <a:lstStyle>
            <a:lvl1pPr defTabSz="457200">
              <a:defRPr>
                <a:uFill>
                  <a:solidFill/>
                </a:uFill>
              </a:defRPr>
            </a:lvl1pPr>
          </a:lstStyle>
          <a:p>
            <a:pPr lvl="0">
              <a:defRPr sz="1800" b="0">
                <a:solidFill>
                  <a:srgbClr val="000000"/>
                </a:solidFill>
                <a:uFillTx/>
              </a:defRPr>
            </a:pPr>
            <a:r>
              <a:rPr sz="4400" b="1" dirty="0">
                <a:solidFill>
                  <a:srgbClr val="595888"/>
                </a:solidFill>
                <a:uFill>
                  <a:solidFill/>
                </a:uFill>
              </a:rPr>
              <a:t>What might a Plan for deaf children include? </a:t>
            </a:r>
          </a:p>
        </p:txBody>
      </p:sp>
      <p:sp>
        <p:nvSpPr>
          <p:cNvPr id="125" name="Shape 125"/>
          <p:cNvSpPr>
            <a:spLocks noGrp="1"/>
          </p:cNvSpPr>
          <p:nvPr>
            <p:ph type="body" idx="1"/>
          </p:nvPr>
        </p:nvSpPr>
        <p:spPr>
          <a:xfrm>
            <a:off x="685799" y="2404533"/>
            <a:ext cx="7772401" cy="3508624"/>
          </a:xfrm>
          <a:prstGeom prst="rect">
            <a:avLst/>
          </a:prstGeom>
        </p:spPr>
        <p:txBody>
          <a:bodyPr lIns="0" tIns="0" rIns="0" bIns="0">
            <a:normAutofit/>
          </a:bodyPr>
          <a:lstStyle/>
          <a:p>
            <a:pPr marL="414619" lvl="0" indent="-414619" defTabSz="429768">
              <a:spcBef>
                <a:spcPts val="0"/>
              </a:spcBef>
              <a:buClr>
                <a:srgbClr val="DE6325"/>
              </a:buClr>
              <a:buFont typeface="Arial"/>
              <a:tabLst>
                <a:tab pos="190500" algn="l"/>
                <a:tab pos="203200" algn="l"/>
              </a:tabLst>
              <a:defRPr sz="1800"/>
            </a:pPr>
            <a:r>
              <a:rPr sz="3100">
                <a:uFill>
                  <a:solidFill/>
                </a:uFill>
              </a:rPr>
              <a:t>targets related to the development of language, communication, literacy, confidence and social skills and the support and interventions required to achieve the targets</a:t>
            </a:r>
            <a:endParaRPr sz="3100"/>
          </a:p>
          <a:p>
            <a:pPr marL="414619" lvl="0" indent="-414619" defTabSz="429768">
              <a:spcBef>
                <a:spcPts val="0"/>
              </a:spcBef>
              <a:buClr>
                <a:srgbClr val="F58025"/>
              </a:buClr>
              <a:buFont typeface="Arial"/>
              <a:tabLst>
                <a:tab pos="190500" algn="l"/>
                <a:tab pos="203200" algn="l"/>
              </a:tabLst>
              <a:defRPr sz="1800"/>
            </a:pPr>
            <a:r>
              <a:rPr sz="3100">
                <a:uFill>
                  <a:solidFill/>
                </a:uFill>
              </a:rPr>
              <a:t>the provision of communication support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Shape 129"/>
          <p:cNvSpPr>
            <a:spLocks noGrp="1"/>
          </p:cNvSpPr>
          <p:nvPr>
            <p:ph type="title"/>
          </p:nvPr>
        </p:nvSpPr>
        <p:spPr>
          <a:xfrm>
            <a:off x="683568" y="332656"/>
            <a:ext cx="7848872" cy="1600200"/>
          </a:xfrm>
          <a:prstGeom prst="rect">
            <a:avLst/>
          </a:prstGeom>
        </p:spPr>
        <p:txBody>
          <a:bodyPr lIns="0" tIns="0" rIns="0" bIns="0">
            <a:normAutofit/>
          </a:bodyPr>
          <a:lstStyle/>
          <a:p>
            <a:pPr lvl="0" defTabSz="457200">
              <a:defRPr sz="1800" b="0">
                <a:solidFill>
                  <a:srgbClr val="000000"/>
                </a:solidFill>
              </a:defRPr>
            </a:pPr>
            <a:r>
              <a:rPr sz="4400" b="1" dirty="0">
                <a:solidFill>
                  <a:srgbClr val="595888"/>
                </a:solidFill>
                <a:uFill>
                  <a:solidFill/>
                </a:uFill>
              </a:rPr>
              <a:t>What might a Plan for deaf children include?</a:t>
            </a:r>
          </a:p>
        </p:txBody>
      </p:sp>
      <p:sp>
        <p:nvSpPr>
          <p:cNvPr id="130" name="Shape 130"/>
          <p:cNvSpPr>
            <a:spLocks noGrp="1"/>
          </p:cNvSpPr>
          <p:nvPr>
            <p:ph type="body" idx="1"/>
          </p:nvPr>
        </p:nvSpPr>
        <p:spPr>
          <a:xfrm>
            <a:off x="685799" y="2184400"/>
            <a:ext cx="7772401" cy="3728757"/>
          </a:xfrm>
          <a:prstGeom prst="rect">
            <a:avLst/>
          </a:prstGeom>
        </p:spPr>
        <p:txBody>
          <a:bodyPr lIns="0" tIns="0" rIns="0" bIns="0">
            <a:normAutofit/>
          </a:bodyPr>
          <a:lstStyle/>
          <a:p>
            <a:pPr marL="641579" lvl="0" indent="-641579" defTabSz="457200">
              <a:spcBef>
                <a:spcPts val="0"/>
              </a:spcBef>
              <a:buClr>
                <a:srgbClr val="F58025"/>
              </a:buClr>
              <a:buFont typeface="Arial"/>
              <a:tabLst>
                <a:tab pos="203200" algn="l"/>
                <a:tab pos="228600" algn="l"/>
              </a:tabLst>
              <a:defRPr sz="1800"/>
            </a:pPr>
            <a:r>
              <a:rPr sz="3100">
                <a:uFill>
                  <a:solidFill/>
                </a:uFill>
              </a:rPr>
              <a:t>Provision and maintenance of hearing technology</a:t>
            </a:r>
          </a:p>
          <a:p>
            <a:pPr marL="1082450" lvl="1" indent="-641579" defTabSz="457200">
              <a:spcBef>
                <a:spcPts val="0"/>
              </a:spcBef>
              <a:buClr>
                <a:srgbClr val="F58025"/>
              </a:buClr>
              <a:buFont typeface="Arial"/>
              <a:tabLst>
                <a:tab pos="203200" algn="l"/>
                <a:tab pos="228600" algn="l"/>
              </a:tabLst>
              <a:defRPr sz="1800"/>
            </a:pPr>
            <a:r>
              <a:rPr sz="3100">
                <a:uFill>
                  <a:solidFill/>
                </a:uFill>
              </a:rPr>
              <a:t>Hearing aids </a:t>
            </a:r>
          </a:p>
          <a:p>
            <a:pPr marL="1082450" lvl="1" indent="-641579" defTabSz="457200">
              <a:spcBef>
                <a:spcPts val="0"/>
              </a:spcBef>
              <a:buClr>
                <a:srgbClr val="F58025"/>
              </a:buClr>
              <a:buFont typeface="Arial"/>
              <a:tabLst>
                <a:tab pos="203200" algn="l"/>
                <a:tab pos="228600" algn="l"/>
              </a:tabLst>
              <a:defRPr sz="1800"/>
            </a:pPr>
            <a:r>
              <a:rPr sz="3100">
                <a:uFill>
                  <a:solidFill/>
                </a:uFill>
              </a:rPr>
              <a:t>Cochlear implants </a:t>
            </a:r>
          </a:p>
          <a:p>
            <a:pPr marL="1082450" lvl="1" indent="-641579" defTabSz="457200">
              <a:spcBef>
                <a:spcPts val="0"/>
              </a:spcBef>
              <a:buClr>
                <a:srgbClr val="F58025"/>
              </a:buClr>
              <a:buFont typeface="Arial"/>
              <a:tabLst>
                <a:tab pos="203200" algn="l"/>
                <a:tab pos="228600" algn="l"/>
              </a:tabLst>
              <a:defRPr sz="1800"/>
            </a:pPr>
            <a:r>
              <a:rPr sz="3100">
                <a:uFill>
                  <a:solidFill/>
                </a:uFill>
              </a:rPr>
              <a:t>Bone anchored hearing implant</a:t>
            </a:r>
          </a:p>
          <a:p>
            <a:pPr marL="1082450" lvl="1" indent="-641579" defTabSz="457200">
              <a:spcBef>
                <a:spcPts val="0"/>
              </a:spcBef>
              <a:buClr>
                <a:srgbClr val="F58025"/>
              </a:buClr>
              <a:buFont typeface="Arial"/>
              <a:tabLst>
                <a:tab pos="203200" algn="l"/>
                <a:tab pos="228600" algn="l"/>
              </a:tabLst>
              <a:defRPr sz="1800"/>
            </a:pPr>
            <a:r>
              <a:rPr sz="3100">
                <a:uFill>
                  <a:solidFill/>
                </a:uFill>
              </a:rPr>
              <a:t>FM systems </a:t>
            </a:r>
          </a:p>
          <a:p>
            <a:pPr marL="1082450" lvl="1" indent="-641579" defTabSz="457200">
              <a:spcBef>
                <a:spcPts val="0"/>
              </a:spcBef>
              <a:buClr>
                <a:srgbClr val="F58025"/>
              </a:buClr>
              <a:buFont typeface="Arial"/>
              <a:tabLst>
                <a:tab pos="203200" algn="l"/>
                <a:tab pos="228600" algn="l"/>
              </a:tabLst>
              <a:defRPr sz="1800"/>
            </a:pPr>
            <a:r>
              <a:rPr sz="3100">
                <a:uFill>
                  <a:solidFill/>
                </a:uFill>
              </a:rPr>
              <a:t>Sound field system</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Shape 134"/>
          <p:cNvSpPr>
            <a:spLocks noGrp="1"/>
          </p:cNvSpPr>
          <p:nvPr>
            <p:ph type="title"/>
          </p:nvPr>
        </p:nvSpPr>
        <p:spPr>
          <a:xfrm>
            <a:off x="683568" y="332656"/>
            <a:ext cx="7920880" cy="1600200"/>
          </a:xfrm>
          <a:prstGeom prst="rect">
            <a:avLst/>
          </a:prstGeom>
        </p:spPr>
        <p:txBody>
          <a:bodyPr lIns="0" tIns="0" rIns="0" bIns="0">
            <a:normAutofit/>
          </a:bodyPr>
          <a:lstStyle/>
          <a:p>
            <a:pPr lvl="0" defTabSz="457200">
              <a:defRPr sz="1800" b="0">
                <a:solidFill>
                  <a:srgbClr val="000000"/>
                </a:solidFill>
              </a:defRPr>
            </a:pPr>
            <a:r>
              <a:rPr sz="4400" b="1" dirty="0">
                <a:solidFill>
                  <a:srgbClr val="595888"/>
                </a:solidFill>
                <a:uFill>
                  <a:solidFill/>
                </a:uFill>
              </a:rPr>
              <a:t>What might a Plan for deaf children include?</a:t>
            </a:r>
          </a:p>
        </p:txBody>
      </p:sp>
      <p:sp>
        <p:nvSpPr>
          <p:cNvPr id="135" name="Shape 135"/>
          <p:cNvSpPr>
            <a:spLocks noGrp="1"/>
          </p:cNvSpPr>
          <p:nvPr>
            <p:ph type="body" idx="1"/>
          </p:nvPr>
        </p:nvSpPr>
        <p:spPr>
          <a:xfrm>
            <a:off x="685799" y="2184400"/>
            <a:ext cx="7772401" cy="3728757"/>
          </a:xfrm>
          <a:prstGeom prst="rect">
            <a:avLst/>
          </a:prstGeom>
        </p:spPr>
        <p:txBody>
          <a:bodyPr lIns="0" tIns="0" rIns="0" bIns="0">
            <a:normAutofit fontScale="92500"/>
          </a:bodyPr>
          <a:lstStyle/>
          <a:p>
            <a:pPr marL="628747" lvl="0" indent="-628747" defTabSz="448055">
              <a:spcBef>
                <a:spcPts val="0"/>
              </a:spcBef>
              <a:buClr>
                <a:srgbClr val="F58025"/>
              </a:buClr>
              <a:buFont typeface="Arial"/>
              <a:tabLst>
                <a:tab pos="190500" algn="l"/>
                <a:tab pos="215900" algn="l"/>
              </a:tabLst>
              <a:defRPr sz="1800"/>
            </a:pPr>
            <a:r>
              <a:rPr sz="3038">
                <a:uFill>
                  <a:solidFill/>
                </a:uFill>
              </a:rPr>
              <a:t>access arrangements for assessments / examinations</a:t>
            </a:r>
            <a:endParaRPr sz="3038"/>
          </a:p>
          <a:p>
            <a:pPr marL="628747" lvl="0" indent="-628747" defTabSz="448055">
              <a:spcBef>
                <a:spcPts val="0"/>
              </a:spcBef>
              <a:buClr>
                <a:srgbClr val="F58025"/>
              </a:buClr>
              <a:buFont typeface="Arial"/>
              <a:tabLst>
                <a:tab pos="190500" algn="l"/>
                <a:tab pos="215900" algn="l"/>
              </a:tabLst>
              <a:defRPr sz="1800"/>
            </a:pPr>
            <a:r>
              <a:rPr sz="3038">
                <a:uFill>
                  <a:solidFill/>
                </a:uFill>
              </a:rPr>
              <a:t>access to support from specialist staff such as Teacher of the Deaf, teaching assistants and communication support workers </a:t>
            </a:r>
            <a:endParaRPr sz="3038"/>
          </a:p>
          <a:p>
            <a:pPr marL="628747" lvl="0" indent="-628747" defTabSz="448055">
              <a:spcBef>
                <a:spcPts val="0"/>
              </a:spcBef>
              <a:buClr>
                <a:srgbClr val="F58025"/>
              </a:buClr>
              <a:buFont typeface="Arial"/>
              <a:tabLst>
                <a:tab pos="190500" algn="l"/>
                <a:tab pos="215900" algn="l"/>
              </a:tabLst>
              <a:defRPr sz="1800"/>
            </a:pPr>
            <a:r>
              <a:rPr sz="3038">
                <a:uFill>
                  <a:solidFill/>
                </a:uFill>
              </a:rPr>
              <a:t>the provision of  pre- and post- tutoring </a:t>
            </a:r>
            <a:endParaRPr sz="3038"/>
          </a:p>
          <a:p>
            <a:pPr marL="578738" lvl="0" indent="-578738" defTabSz="448055">
              <a:spcBef>
                <a:spcPts val="0"/>
              </a:spcBef>
              <a:buClr>
                <a:srgbClr val="F58025"/>
              </a:buClr>
              <a:tabLst>
                <a:tab pos="190500" algn="l"/>
                <a:tab pos="215900" algn="l"/>
              </a:tabLst>
              <a:defRPr sz="1800"/>
            </a:pPr>
            <a:r>
              <a:rPr sz="3038">
                <a:uFill>
                  <a:solidFill/>
                </a:uFill>
              </a:rPr>
              <a:t>teaching strategies and approaches to ensure access to teaching and learning </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 name="Shape 139"/>
          <p:cNvSpPr>
            <a:spLocks noGrp="1"/>
          </p:cNvSpPr>
          <p:nvPr>
            <p:ph type="title"/>
          </p:nvPr>
        </p:nvSpPr>
        <p:spPr>
          <a:xfrm>
            <a:off x="683568" y="188640"/>
            <a:ext cx="6190464" cy="1600200"/>
          </a:xfrm>
          <a:prstGeom prst="rect">
            <a:avLst/>
          </a:prstGeom>
        </p:spPr>
        <p:txBody>
          <a:bodyPr lIns="0" tIns="0" rIns="0" bIns="0">
            <a:normAutofit/>
          </a:bodyPr>
          <a:lstStyle/>
          <a:p>
            <a:pPr lvl="0" defTabSz="457200">
              <a:defRPr sz="1800" b="0">
                <a:solidFill>
                  <a:srgbClr val="000000"/>
                </a:solidFill>
              </a:defRPr>
            </a:pPr>
            <a:r>
              <a:rPr sz="4400" b="1" dirty="0">
                <a:solidFill>
                  <a:srgbClr val="595888"/>
                </a:solidFill>
                <a:uFill>
                  <a:solidFill/>
                </a:uFill>
              </a:rPr>
              <a:t>What might a Plan for deaf children include? </a:t>
            </a:r>
          </a:p>
        </p:txBody>
      </p:sp>
      <p:sp>
        <p:nvSpPr>
          <p:cNvPr id="140" name="Shape 140"/>
          <p:cNvSpPr>
            <a:spLocks noGrp="1"/>
          </p:cNvSpPr>
          <p:nvPr>
            <p:ph type="body" idx="1"/>
          </p:nvPr>
        </p:nvSpPr>
        <p:spPr>
          <a:xfrm>
            <a:off x="685799" y="2184400"/>
            <a:ext cx="7772401" cy="3728757"/>
          </a:xfrm>
          <a:prstGeom prst="rect">
            <a:avLst/>
          </a:prstGeom>
        </p:spPr>
        <p:txBody>
          <a:bodyPr lIns="0" tIns="0" rIns="0" bIns="0">
            <a:normAutofit lnSpcReduction="10000"/>
          </a:bodyPr>
          <a:lstStyle/>
          <a:p>
            <a:pPr marL="537400" lvl="0" indent="-537400" defTabSz="416052">
              <a:spcBef>
                <a:spcPts val="0"/>
              </a:spcBef>
              <a:buClr>
                <a:srgbClr val="F58025"/>
              </a:buClr>
              <a:tabLst>
                <a:tab pos="177800" algn="l"/>
                <a:tab pos="203200" algn="l"/>
              </a:tabLst>
              <a:defRPr sz="1800"/>
            </a:pPr>
            <a:r>
              <a:rPr sz="2821">
                <a:uFill>
                  <a:solidFill/>
                </a:uFill>
              </a:rPr>
              <a:t>measures to ensure teaching and learning takes place in rooms which provide a good listening environment and have good acoustics </a:t>
            </a:r>
            <a:endParaRPr sz="1638"/>
          </a:p>
          <a:p>
            <a:pPr marL="537400" lvl="0" indent="-537400" defTabSz="416052">
              <a:spcBef>
                <a:spcPts val="0"/>
              </a:spcBef>
              <a:buClr>
                <a:srgbClr val="F58025"/>
              </a:buClr>
              <a:tabLst>
                <a:tab pos="177800" algn="l"/>
                <a:tab pos="203200" algn="l"/>
              </a:tabLst>
              <a:defRPr sz="1800"/>
            </a:pPr>
            <a:r>
              <a:rPr sz="2821">
                <a:uFill>
                  <a:solidFill/>
                </a:uFill>
              </a:rPr>
              <a:t>ensuring staff and other students are ‘deaf aware’</a:t>
            </a:r>
            <a:endParaRPr sz="2821"/>
          </a:p>
          <a:p>
            <a:pPr marL="537400" lvl="0" indent="-537400" defTabSz="416052">
              <a:spcBef>
                <a:spcPts val="0"/>
              </a:spcBef>
              <a:buClr>
                <a:srgbClr val="F58025"/>
              </a:buClr>
              <a:tabLst>
                <a:tab pos="177800" algn="l"/>
                <a:tab pos="203200" algn="l"/>
              </a:tabLst>
              <a:defRPr sz="1800"/>
            </a:pPr>
            <a:r>
              <a:rPr sz="2821">
                <a:uFill>
                  <a:solidFill/>
                </a:uFill>
              </a:rPr>
              <a:t>who is responsible for overall co-ordination of the plan,  delivering provision and for organising regular reviews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685798" y="1916832"/>
            <a:ext cx="8068735" cy="4941168"/>
          </a:xfrm>
          <a:prstGeom prst="rect">
            <a:avLst/>
          </a:prstGeom>
        </p:spPr>
        <p:txBody>
          <a:bodyPr lIns="0" tIns="0" rIns="0" bIns="0">
            <a:normAutofit/>
          </a:bodyPr>
          <a:lstStyle/>
          <a:p>
            <a:pPr marL="0" lvl="0" indent="63500" algn="l" defTabSz="457200">
              <a:lnSpc>
                <a:spcPts val="6000"/>
              </a:lnSpc>
              <a:spcBef>
                <a:spcPts val="0"/>
              </a:spcBef>
              <a:buSzTx/>
              <a:buNone/>
              <a:tabLst>
                <a:tab pos="2387600" algn="l"/>
              </a:tabLst>
              <a:defRPr sz="1800"/>
            </a:pPr>
            <a:r>
              <a:rPr lang="en-GB" sz="3100" dirty="0" smtClean="0">
                <a:solidFill>
                  <a:schemeClr val="tx1"/>
                </a:solidFill>
                <a:uFill>
                  <a:solidFill>
                    <a:srgbClr val="8064A2"/>
                  </a:solidFill>
                </a:uFill>
                <a:latin typeface="Arial" panose="020B0604020202020204" pitchFamily="34" charset="0"/>
                <a:ea typeface="Calibri"/>
                <a:cs typeface="Arial" panose="020B0604020202020204" pitchFamily="34" charset="0"/>
                <a:sym typeface="Calibri"/>
              </a:rPr>
              <a:t>NatSIP model EHC plans</a:t>
            </a:r>
          </a:p>
          <a:p>
            <a:pPr algn="l" defTabSz="457200">
              <a:lnSpc>
                <a:spcPts val="6000"/>
              </a:lnSpc>
              <a:spcBef>
                <a:spcPts val="0"/>
              </a:spcBef>
              <a:buSzTx/>
              <a:tabLst>
                <a:tab pos="2387600" algn="l"/>
              </a:tabLst>
              <a:defRPr sz="1800"/>
            </a:pPr>
            <a:r>
              <a:rPr lang="en-GB" sz="3100" dirty="0" smtClean="0">
                <a:solidFill>
                  <a:schemeClr val="tx1"/>
                </a:solidFill>
                <a:uFill>
                  <a:solidFill>
                    <a:srgbClr val="8064A2"/>
                  </a:solidFill>
                </a:uFill>
                <a:latin typeface="Arial" panose="020B0604020202020204" pitchFamily="34" charset="0"/>
                <a:ea typeface="Calibri"/>
                <a:cs typeface="Arial" panose="020B0604020202020204" pitchFamily="34" charset="0"/>
                <a:sym typeface="Calibri"/>
              </a:rPr>
              <a:t>“Kirsty”</a:t>
            </a:r>
          </a:p>
          <a:p>
            <a:pPr algn="l" defTabSz="457200">
              <a:lnSpc>
                <a:spcPts val="6000"/>
              </a:lnSpc>
              <a:spcBef>
                <a:spcPts val="0"/>
              </a:spcBef>
              <a:buSzTx/>
              <a:tabLst>
                <a:tab pos="2387600" algn="l"/>
              </a:tabLst>
              <a:defRPr sz="1800"/>
            </a:pPr>
            <a:r>
              <a:rPr lang="en-GB" sz="3100" dirty="0" smtClean="0">
                <a:solidFill>
                  <a:schemeClr val="tx1"/>
                </a:solidFill>
                <a:uFill>
                  <a:solidFill>
                    <a:srgbClr val="8064A2"/>
                  </a:solidFill>
                </a:uFill>
                <a:latin typeface="Arial" panose="020B0604020202020204" pitchFamily="34" charset="0"/>
                <a:ea typeface="Calibri"/>
                <a:cs typeface="Arial" panose="020B0604020202020204" pitchFamily="34" charset="0"/>
                <a:sym typeface="Calibri"/>
              </a:rPr>
              <a:t>“Robert” </a:t>
            </a:r>
          </a:p>
          <a:p>
            <a:pPr algn="l" defTabSz="457200">
              <a:lnSpc>
                <a:spcPts val="6000"/>
              </a:lnSpc>
              <a:spcBef>
                <a:spcPts val="0"/>
              </a:spcBef>
              <a:buSzTx/>
              <a:tabLst>
                <a:tab pos="2387600" algn="l"/>
              </a:tabLst>
              <a:defRPr sz="1800"/>
            </a:pPr>
            <a:r>
              <a:rPr lang="en-GB" sz="3100" dirty="0" smtClean="0">
                <a:solidFill>
                  <a:schemeClr val="tx1"/>
                </a:solidFill>
                <a:uFill>
                  <a:solidFill>
                    <a:srgbClr val="8064A2"/>
                  </a:solidFill>
                </a:uFill>
                <a:latin typeface="Arial" panose="020B0604020202020204" pitchFamily="34" charset="0"/>
                <a:ea typeface="Calibri"/>
                <a:cs typeface="Arial" panose="020B0604020202020204" pitchFamily="34" charset="0"/>
                <a:sym typeface="Calibri"/>
              </a:rPr>
              <a:t>“Ruby”</a:t>
            </a:r>
            <a:endParaRPr lang="en-GB" sz="3100" dirty="0">
              <a:solidFill>
                <a:schemeClr val="tx1"/>
              </a:solidFill>
              <a:uFill>
                <a:solidFill>
                  <a:srgbClr val="8064A2"/>
                </a:solidFill>
              </a:uFill>
              <a:latin typeface="Arial" panose="020B0604020202020204" pitchFamily="34" charset="0"/>
              <a:ea typeface="Calibri"/>
              <a:cs typeface="Arial" panose="020B0604020202020204" pitchFamily="34" charset="0"/>
              <a:sym typeface="Calibri"/>
            </a:endParaRPr>
          </a:p>
        </p:txBody>
      </p:sp>
      <p:sp>
        <p:nvSpPr>
          <p:cNvPr id="76" name="Shape 76"/>
          <p:cNvSpPr/>
          <p:nvPr/>
        </p:nvSpPr>
        <p:spPr>
          <a:xfrm>
            <a:off x="682121" y="5157192"/>
            <a:ext cx="7611593" cy="10772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3200" dirty="0" smtClean="0">
                <a:latin typeface="Avenir Book"/>
                <a:ea typeface="Avenir Book"/>
                <a:cs typeface="Avenir Book"/>
                <a:sym typeface="Avenir Book"/>
                <a:hlinkClick r:id="rId3"/>
              </a:rPr>
              <a:t>www.ndcs.org.uk/senprofessionals</a:t>
            </a:r>
            <a:endParaRPr lang="en-GB" sz="3200" dirty="0" smtClean="0">
              <a:latin typeface="Avenir Book"/>
              <a:ea typeface="Avenir Book"/>
              <a:cs typeface="Avenir Book"/>
              <a:sym typeface="Avenir Book"/>
              <a:hlinkClick r:id="rId3"/>
            </a:endParaRPr>
          </a:p>
          <a:p>
            <a:pPr lvl="0">
              <a:defRPr sz="1800"/>
            </a:pPr>
            <a:r>
              <a:rPr lang="en-GB" sz="3200" dirty="0" smtClean="0">
                <a:latin typeface="Avenir Book"/>
                <a:ea typeface="Avenir Book"/>
                <a:cs typeface="Avenir Book"/>
                <a:sym typeface="Avenir Book"/>
                <a:hlinkClick r:id="rId3"/>
              </a:rPr>
              <a:t>www.natsip.org.uk </a:t>
            </a:r>
            <a:r>
              <a:rPr sz="3200" dirty="0" smtClean="0">
                <a:latin typeface="Avenir Book"/>
                <a:ea typeface="Avenir Book"/>
                <a:cs typeface="Avenir Book"/>
                <a:sym typeface="Avenir Book"/>
                <a:hlinkClick r:id="rId3"/>
              </a:rPr>
              <a:t> </a:t>
            </a:r>
            <a:endParaRPr sz="3200" dirty="0">
              <a:latin typeface="Avenir Book"/>
              <a:ea typeface="Avenir Book"/>
              <a:cs typeface="Avenir Book"/>
              <a:sym typeface="Avenir Book"/>
              <a:hlinkClick r:id="rId3"/>
            </a:endParaRPr>
          </a:p>
        </p:txBody>
      </p:sp>
      <p:sp>
        <p:nvSpPr>
          <p:cNvPr id="7" name="Shape 84"/>
          <p:cNvSpPr>
            <a:spLocks noGrp="1"/>
          </p:cNvSpPr>
          <p:nvPr>
            <p:ph type="title"/>
          </p:nvPr>
        </p:nvSpPr>
        <p:spPr>
          <a:xfrm>
            <a:off x="685796" y="381000"/>
            <a:ext cx="6190464" cy="1600200"/>
          </a:xfrm>
          <a:prstGeom prst="rect">
            <a:avLst/>
          </a:prstGeom>
        </p:spPr>
        <p:txBody>
          <a:bodyPr lIns="0" tIns="0" rIns="0" bIns="0">
            <a:normAutofit/>
          </a:bodyPr>
          <a:lstStyle>
            <a:lvl1pPr defTabSz="457200">
              <a:defRPr>
                <a:solidFill>
                  <a:srgbClr val="47466D"/>
                </a:solidFill>
                <a:uFill>
                  <a:solidFill/>
                </a:uFill>
              </a:defRPr>
            </a:lvl1pPr>
          </a:lstStyle>
          <a:p>
            <a:pPr lvl="0">
              <a:defRPr sz="1800" b="0">
                <a:solidFill>
                  <a:srgbClr val="000000"/>
                </a:solidFill>
                <a:uFillTx/>
              </a:defRPr>
            </a:pPr>
            <a:r>
              <a:rPr lang="en-GB" sz="4400" b="1" dirty="0" smtClean="0">
                <a:solidFill>
                  <a:srgbClr val="47466D"/>
                </a:solidFill>
                <a:uFill>
                  <a:solidFill/>
                </a:uFill>
              </a:rPr>
              <a:t>Useful resources</a:t>
            </a:r>
            <a:endParaRPr sz="4400" b="1" dirty="0">
              <a:solidFill>
                <a:srgbClr val="47466D"/>
              </a:solidFill>
              <a:uFill>
                <a:solidFill/>
              </a:u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420888"/>
            <a:ext cx="278606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36424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 name="Shape 144"/>
          <p:cNvSpPr/>
          <p:nvPr/>
        </p:nvSpPr>
        <p:spPr>
          <a:xfrm>
            <a:off x="1476541" y="3074921"/>
            <a:ext cx="6210992"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4400" b="1" dirty="0" smtClean="0">
                <a:solidFill>
                  <a:srgbClr val="595888"/>
                </a:solidFill>
                <a:latin typeface="Arial"/>
                <a:ea typeface="Arial"/>
                <a:cs typeface="Arial"/>
                <a:sym typeface="Arial"/>
              </a:rPr>
              <a:t>Assess</a:t>
            </a:r>
            <a:r>
              <a:rPr lang="en-GB" sz="4400" b="1" dirty="0" smtClean="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plan</a:t>
            </a:r>
            <a:r>
              <a:rPr lang="en-GB" sz="4400" b="1" dirty="0" smtClean="0">
                <a:solidFill>
                  <a:srgbClr val="595888"/>
                </a:solidFill>
                <a:latin typeface="Arial"/>
                <a:ea typeface="Arial"/>
                <a:cs typeface="Arial"/>
                <a:sym typeface="Arial"/>
              </a:rPr>
              <a:t> </a:t>
            </a:r>
            <a:r>
              <a:rPr sz="4400" b="1" dirty="0" smtClean="0">
                <a:solidFill>
                  <a:srgbClr val="7E071F"/>
                </a:solidFill>
                <a:latin typeface="Arial"/>
                <a:ea typeface="Arial"/>
                <a:cs typeface="Arial"/>
                <a:sym typeface="Arial"/>
              </a:rPr>
              <a:t>do</a:t>
            </a:r>
            <a:r>
              <a:rPr lang="en-GB" sz="4400" b="1" dirty="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review</a:t>
            </a:r>
            <a:endParaRPr sz="4400" b="1" dirty="0">
              <a:solidFill>
                <a:srgbClr val="595888"/>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Shape 148"/>
          <p:cNvSpPr>
            <a:spLocks noGrp="1"/>
          </p:cNvSpPr>
          <p:nvPr>
            <p:ph type="title"/>
          </p:nvPr>
        </p:nvSpPr>
        <p:spPr>
          <a:xfrm>
            <a:off x="683568" y="404664"/>
            <a:ext cx="7704856" cy="1600200"/>
          </a:xfrm>
          <a:prstGeom prst="rect">
            <a:avLst/>
          </a:prstGeom>
        </p:spPr>
        <p:txBody>
          <a:bodyPr lIns="0" tIns="0" rIns="0" bIns="0">
            <a:normAutofit/>
          </a:bodyPr>
          <a:lstStyle>
            <a:lvl1pPr defTabSz="457200">
              <a:tabLst>
                <a:tab pos="114300" algn="l"/>
                <a:tab pos="152400" algn="l"/>
                <a:tab pos="190500" algn="l"/>
              </a:tabLst>
              <a:defRPr>
                <a:uFill>
                  <a:solidFill/>
                </a:uFill>
              </a:defRPr>
            </a:lvl1pPr>
          </a:lstStyle>
          <a:p>
            <a:pPr lvl="0">
              <a:defRPr sz="1800" b="0">
                <a:solidFill>
                  <a:srgbClr val="000000"/>
                </a:solidFill>
                <a:uFillTx/>
              </a:defRPr>
            </a:pPr>
            <a:r>
              <a:rPr sz="4400" b="1" dirty="0">
                <a:solidFill>
                  <a:srgbClr val="595888"/>
                </a:solidFill>
                <a:uFill>
                  <a:solidFill/>
                </a:uFill>
              </a:rPr>
              <a:t>Putting the provision in place </a:t>
            </a:r>
          </a:p>
        </p:txBody>
      </p:sp>
      <p:sp>
        <p:nvSpPr>
          <p:cNvPr id="149" name="Shape 149"/>
          <p:cNvSpPr>
            <a:spLocks noGrp="1"/>
          </p:cNvSpPr>
          <p:nvPr>
            <p:ph type="body" idx="1"/>
          </p:nvPr>
        </p:nvSpPr>
        <p:spPr>
          <a:xfrm>
            <a:off x="685797" y="1747726"/>
            <a:ext cx="7772401" cy="4551474"/>
          </a:xfrm>
          <a:prstGeom prst="rect">
            <a:avLst/>
          </a:prstGeom>
        </p:spPr>
        <p:txBody>
          <a:bodyPr lIns="0" tIns="0" rIns="0" bIns="0">
            <a:normAutofit/>
          </a:bodyPr>
          <a:lstStyle/>
          <a:p>
            <a:pPr marL="0" lvl="0" indent="0" defTabSz="457200">
              <a:spcBef>
                <a:spcPts val="0"/>
              </a:spcBef>
              <a:buSzTx/>
              <a:buNone/>
              <a:defRPr sz="1800"/>
            </a:pPr>
            <a:endParaRPr sz="3100" dirty="0"/>
          </a:p>
          <a:p>
            <a:pPr defTabSz="457200">
              <a:spcBef>
                <a:spcPts val="0"/>
              </a:spcBef>
              <a:buClr>
                <a:srgbClr val="F58025"/>
              </a:buClr>
              <a:tabLst>
                <a:tab pos="203200" algn="l"/>
                <a:tab pos="228600" algn="l"/>
              </a:tabLst>
              <a:defRPr sz="1800"/>
            </a:pPr>
            <a:r>
              <a:rPr sz="3100" dirty="0">
                <a:uFill>
                  <a:solidFill/>
                </a:uFill>
              </a:rPr>
              <a:t>Have all staff involved in teaching and supporting the deaf pupils receive the necessary </a:t>
            </a:r>
            <a:r>
              <a:rPr sz="3100" b="1" dirty="0">
                <a:uFill>
                  <a:solidFill/>
                </a:uFill>
              </a:rPr>
              <a:t>information, advice, guidance and training</a:t>
            </a:r>
            <a:r>
              <a:rPr sz="3100" dirty="0">
                <a:uFill>
                  <a:solidFill/>
                </a:uFill>
              </a:rPr>
              <a:t> to ensure the student is supported and can access teaching and learning?</a:t>
            </a:r>
          </a:p>
          <a:p>
            <a:pPr defTabSz="457200">
              <a:spcBef>
                <a:spcPts val="0"/>
              </a:spcBef>
              <a:buClr>
                <a:srgbClr val="F58025"/>
              </a:buClr>
              <a:tabLst>
                <a:tab pos="203200" algn="l"/>
                <a:tab pos="228600" algn="l"/>
              </a:tabLst>
              <a:defRPr sz="1800"/>
            </a:pPr>
            <a:r>
              <a:rPr sz="3100" dirty="0">
                <a:uFill>
                  <a:solidFill/>
                </a:uFill>
              </a:rPr>
              <a:t>Is the pupil’s </a:t>
            </a:r>
            <a:r>
              <a:rPr sz="3100" b="1" dirty="0">
                <a:uFill>
                  <a:solidFill/>
                </a:uFill>
              </a:rPr>
              <a:t>progress being assessed and monitored?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Shape 39"/>
          <p:cNvSpPr>
            <a:spLocks noGrp="1"/>
          </p:cNvSpPr>
          <p:nvPr>
            <p:ph type="title"/>
          </p:nvPr>
        </p:nvSpPr>
        <p:spPr>
          <a:xfrm>
            <a:off x="685796" y="381000"/>
            <a:ext cx="6190464" cy="1600200"/>
          </a:xfrm>
          <a:prstGeom prst="rect">
            <a:avLst/>
          </a:prstGeom>
        </p:spPr>
        <p:txBody>
          <a:bodyPr lIns="0" tIns="0" rIns="0" bIns="0">
            <a:normAutofit/>
          </a:bodyPr>
          <a:lstStyle/>
          <a:p>
            <a:pPr lvl="0">
              <a:defRPr sz="1800" b="0">
                <a:solidFill>
                  <a:srgbClr val="000000"/>
                </a:solidFill>
              </a:defRPr>
            </a:pPr>
            <a:r>
              <a:rPr sz="4400" b="1">
                <a:solidFill>
                  <a:srgbClr val="595888"/>
                </a:solidFill>
              </a:rPr>
              <a:t>Remember:</a:t>
            </a:r>
          </a:p>
        </p:txBody>
      </p:sp>
      <p:sp>
        <p:nvSpPr>
          <p:cNvPr id="40" name="Shape 40"/>
          <p:cNvSpPr>
            <a:spLocks noGrp="1"/>
          </p:cNvSpPr>
          <p:nvPr>
            <p:ph type="body" idx="1"/>
          </p:nvPr>
        </p:nvSpPr>
        <p:spPr>
          <a:xfrm>
            <a:off x="395536" y="2132856"/>
            <a:ext cx="8237726" cy="4318001"/>
          </a:xfrm>
          <a:prstGeom prst="rect">
            <a:avLst/>
          </a:prstGeom>
        </p:spPr>
        <p:txBody>
          <a:bodyPr lIns="0" tIns="0" rIns="0" bIns="0">
            <a:normAutofit/>
          </a:bodyPr>
          <a:lstStyle/>
          <a:p>
            <a:pPr marL="590550" lvl="0" indent="-590550">
              <a:buFont typeface="Arial"/>
              <a:defRPr sz="1800"/>
            </a:pPr>
            <a:r>
              <a:rPr sz="3100" dirty="0">
                <a:uFill>
                  <a:solidFill/>
                </a:uFill>
              </a:rPr>
              <a:t>Deafness in itself is not a learning disability </a:t>
            </a:r>
          </a:p>
          <a:p>
            <a:pPr marL="590550" lvl="0" indent="-590550">
              <a:buFont typeface="Arial"/>
              <a:defRPr sz="1800"/>
            </a:pPr>
            <a:r>
              <a:rPr sz="3100" dirty="0">
                <a:uFill>
                  <a:solidFill/>
                </a:uFill>
              </a:rPr>
              <a:t>Given the right support, deaf pupils can make the same progress and attain as other pupils of similar cognitive ability</a:t>
            </a:r>
          </a:p>
          <a:p>
            <a:pPr marL="590550" lvl="0" indent="-590550">
              <a:buFont typeface="Arial"/>
              <a:defRPr sz="1800"/>
            </a:pPr>
            <a:r>
              <a:rPr sz="3100" dirty="0">
                <a:uFill>
                  <a:solidFill/>
                </a:uFill>
              </a:rPr>
              <a:t>Having high expectations of deaf pupils is vital </a:t>
            </a:r>
            <a:endParaRPr lang="en-GB" sz="3100" dirty="0" smtClean="0">
              <a:uFill>
                <a:solidFill/>
              </a:uFill>
            </a:endParaRPr>
          </a:p>
          <a:p>
            <a:pPr marL="590550" lvl="0" indent="-590550">
              <a:buFont typeface="Arial"/>
              <a:defRPr sz="1800"/>
            </a:pPr>
            <a:r>
              <a:rPr lang="en-GB" sz="3100" dirty="0" smtClean="0">
                <a:uFill>
                  <a:solidFill/>
                </a:uFill>
              </a:rPr>
              <a:t>Even mild hearing loss can have an impact </a:t>
            </a:r>
            <a:endParaRPr sz="3100" dirty="0">
              <a:uFill>
                <a:solidFill/>
              </a:u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 name="Shape 153"/>
          <p:cNvSpPr>
            <a:spLocks noGrp="1"/>
          </p:cNvSpPr>
          <p:nvPr>
            <p:ph type="title"/>
          </p:nvPr>
        </p:nvSpPr>
        <p:spPr>
          <a:xfrm>
            <a:off x="685796" y="381000"/>
            <a:ext cx="6190464" cy="1600200"/>
          </a:xfrm>
          <a:prstGeom prst="rect">
            <a:avLst/>
          </a:prstGeom>
        </p:spPr>
        <p:txBody>
          <a:bodyPr lIns="0" tIns="0" rIns="0" bIns="0">
            <a:normAutofit/>
          </a:bodyPr>
          <a:lstStyle>
            <a:lvl1pPr defTabSz="457200">
              <a:tabLst>
                <a:tab pos="114300" algn="l"/>
                <a:tab pos="152400" algn="l"/>
                <a:tab pos="190500" algn="l"/>
              </a:tabLst>
              <a:defRPr>
                <a:uFill>
                  <a:solidFill/>
                </a:uFill>
              </a:defRPr>
            </a:lvl1pPr>
          </a:lstStyle>
          <a:p>
            <a:pPr lvl="0">
              <a:defRPr sz="1800" b="0">
                <a:solidFill>
                  <a:srgbClr val="000000"/>
                </a:solidFill>
                <a:uFillTx/>
              </a:defRPr>
            </a:pPr>
            <a:r>
              <a:rPr sz="4400" b="1">
                <a:solidFill>
                  <a:srgbClr val="595888"/>
                </a:solidFill>
                <a:uFill>
                  <a:solidFill/>
                </a:uFill>
              </a:rPr>
              <a:t>Putting the provision in place </a:t>
            </a:r>
          </a:p>
        </p:txBody>
      </p:sp>
      <p:sp>
        <p:nvSpPr>
          <p:cNvPr id="154" name="Shape 154"/>
          <p:cNvSpPr>
            <a:spLocks noGrp="1"/>
          </p:cNvSpPr>
          <p:nvPr>
            <p:ph type="body" idx="1"/>
          </p:nvPr>
        </p:nvSpPr>
        <p:spPr>
          <a:xfrm>
            <a:off x="685797" y="1747726"/>
            <a:ext cx="7772401" cy="4551474"/>
          </a:xfrm>
          <a:prstGeom prst="rect">
            <a:avLst/>
          </a:prstGeom>
        </p:spPr>
        <p:txBody>
          <a:bodyPr lIns="0" tIns="0" rIns="0" bIns="0">
            <a:normAutofit/>
          </a:bodyPr>
          <a:lstStyle/>
          <a:p>
            <a:pPr marL="372529" lvl="0" indent="-372529" defTabSz="457200">
              <a:buClr>
                <a:srgbClr val="F58025"/>
              </a:buClr>
              <a:buFont typeface="Arial"/>
              <a:tabLst>
                <a:tab pos="203200" algn="l"/>
                <a:tab pos="228600" algn="l"/>
              </a:tabLst>
              <a:defRPr sz="1800"/>
            </a:pPr>
            <a:endParaRPr sz="3100" dirty="0">
              <a:uFill>
                <a:solidFill/>
              </a:uFill>
            </a:endParaRPr>
          </a:p>
          <a:p>
            <a:pPr defTabSz="457200">
              <a:buClr>
                <a:srgbClr val="F58025"/>
              </a:buClr>
              <a:tabLst>
                <a:tab pos="203200" algn="l"/>
                <a:tab pos="228600" algn="l"/>
              </a:tabLst>
              <a:defRPr sz="1800"/>
            </a:pPr>
            <a:r>
              <a:rPr sz="3100" dirty="0">
                <a:uFill>
                  <a:solidFill/>
                </a:uFill>
              </a:rPr>
              <a:t>Has </a:t>
            </a:r>
            <a:r>
              <a:rPr sz="3100" b="1" dirty="0">
                <a:uFill>
                  <a:solidFill/>
                </a:uFill>
              </a:rPr>
              <a:t>feedback from the pupil</a:t>
            </a:r>
            <a:r>
              <a:rPr sz="3100" dirty="0">
                <a:uFill>
                  <a:solidFill/>
                </a:uFill>
              </a:rPr>
              <a:t> been sought on what is going well and not so well?</a:t>
            </a:r>
            <a:endParaRPr sz="3100" dirty="0"/>
          </a:p>
          <a:p>
            <a:pPr defTabSz="457200">
              <a:buClr>
                <a:srgbClr val="F58025"/>
              </a:buClr>
              <a:tabLst>
                <a:tab pos="203200" algn="l"/>
                <a:tab pos="228600" algn="l"/>
              </a:tabLst>
              <a:defRPr sz="1800"/>
            </a:pPr>
            <a:r>
              <a:rPr sz="3100" dirty="0">
                <a:uFill>
                  <a:solidFill/>
                </a:uFill>
              </a:rPr>
              <a:t>Is the </a:t>
            </a:r>
            <a:r>
              <a:rPr sz="3100" b="1" dirty="0">
                <a:uFill>
                  <a:solidFill/>
                </a:uFill>
              </a:rPr>
              <a:t>support and provision </a:t>
            </a:r>
            <a:r>
              <a:rPr sz="3100" dirty="0">
                <a:uFill>
                  <a:solidFill/>
                </a:uFill>
              </a:rPr>
              <a:t>listed in the plan in place? </a:t>
            </a:r>
            <a:endParaRPr sz="3100" dirty="0"/>
          </a:p>
          <a:p>
            <a:pPr defTabSz="457200">
              <a:buClr>
                <a:srgbClr val="F58025"/>
              </a:buClr>
              <a:tabLst>
                <a:tab pos="203200" algn="l"/>
                <a:tab pos="228600" algn="l"/>
              </a:tabLst>
              <a:defRPr sz="1800"/>
            </a:pPr>
            <a:r>
              <a:rPr sz="3100" dirty="0">
                <a:uFill>
                  <a:solidFill/>
                </a:uFill>
              </a:rPr>
              <a:t>Are subject teachers and teaching assistants implementing agreed </a:t>
            </a:r>
            <a:r>
              <a:rPr sz="3100" b="1" dirty="0">
                <a:uFill>
                  <a:solidFill/>
                </a:uFill>
              </a:rPr>
              <a:t>interventions and strategies?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 name="Shape 156"/>
          <p:cNvSpPr/>
          <p:nvPr/>
        </p:nvSpPr>
        <p:spPr>
          <a:xfrm>
            <a:off x="1184399" y="5146354"/>
            <a:ext cx="6849672" cy="4862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defRPr sz="1800"/>
            </a:pPr>
            <a:r>
              <a:rPr sz="2800">
                <a:latin typeface="Arial"/>
                <a:ea typeface="Arial"/>
                <a:cs typeface="Arial"/>
                <a:sym typeface="Arial"/>
                <a:hlinkClick r:id="rId3"/>
              </a:rPr>
              <a:t>www.ndcs.org.uk/supportingachievement</a:t>
            </a:r>
            <a:r>
              <a:rPr sz="2800">
                <a:uFill>
                  <a:solidFill/>
                </a:uFill>
                <a:latin typeface="Arial"/>
                <a:ea typeface="Arial"/>
                <a:cs typeface="Arial"/>
                <a:sym typeface="Arial"/>
              </a:rPr>
              <a:t> </a:t>
            </a:r>
          </a:p>
        </p:txBody>
      </p:sp>
      <p:sp>
        <p:nvSpPr>
          <p:cNvPr id="162" name="Shape 162"/>
          <p:cNvSpPr/>
          <p:nvPr/>
        </p:nvSpPr>
        <p:spPr>
          <a:xfrm>
            <a:off x="304797" y="581092"/>
            <a:ext cx="7031423" cy="764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400" b="1">
                <a:solidFill>
                  <a:srgbClr val="595888"/>
                </a:solidFill>
                <a:uFill>
                  <a:solidFill/>
                </a:uFill>
                <a:latin typeface="+mn-lt"/>
                <a:ea typeface="+mn-ea"/>
                <a:cs typeface="+mn-cs"/>
                <a:sym typeface="Helvetica"/>
              </a:defRPr>
            </a:lvl1pPr>
          </a:lstStyle>
          <a:p>
            <a:pPr lvl="0">
              <a:defRPr sz="1800" b="0">
                <a:solidFill>
                  <a:srgbClr val="000000"/>
                </a:solidFill>
                <a:uFillTx/>
              </a:defRPr>
            </a:pPr>
            <a:r>
              <a:rPr sz="4400" b="1">
                <a:solidFill>
                  <a:srgbClr val="595888"/>
                </a:solidFill>
                <a:uFill>
                  <a:solidFill/>
                </a:uFill>
              </a:rPr>
              <a:t>Supporting achievement</a:t>
            </a:r>
          </a:p>
        </p:txBody>
      </p:sp>
      <p:pic>
        <p:nvPicPr>
          <p:cNvPr id="1026" name="Picture 2" descr="\\ndcslonsan1a\shared\Global Shares\INFORMATION TEAM\Publications\Current factsheets and publications\Printed publications\Education\Supporting Achievement\Early years\proofs\Final\Early years fro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6" y="2482376"/>
            <a:ext cx="159949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dcslonsan1a\shared\Global Shares\INFORMATION TEAM\Publications\Current factsheets and publications\Printed publications\Education\Supporting Achievement\Primary\Proofs\Final\Primary fron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2482375"/>
            <a:ext cx="16216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dcslonsan1a\shared\Global Shares\INFORMATION TEAM\Publications\Current factsheets and publications\Printed publications\Education\Supporting Achievement\Secondary\Final\Supporting achievement secondary front cover_Oct 20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2469200"/>
            <a:ext cx="16282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dcslonsan1a\shared\Global Shares\INFORMATION TEAM\Publications\Current factsheets and publications\Printed publications\Education\Supporting Achievement\FE\Proofs\Final\Further education fro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2469200"/>
            <a:ext cx="1609200" cy="2272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dcslonsan1a\shared\Global Shares\INFORMATION TEAM\Publications\Current factsheets and publications\Printed publications\Education\Supporting Achievement\Special schools\proofs\Final\Special schools front co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2342" y="2449676"/>
            <a:ext cx="1607994" cy="2284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 name="Shape 166"/>
          <p:cNvSpPr/>
          <p:nvPr/>
        </p:nvSpPr>
        <p:spPr>
          <a:xfrm>
            <a:off x="1616241" y="3074921"/>
            <a:ext cx="6210992"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4400" b="1" dirty="0" smtClean="0">
                <a:solidFill>
                  <a:srgbClr val="595888"/>
                </a:solidFill>
                <a:latin typeface="Arial"/>
                <a:ea typeface="Arial"/>
                <a:cs typeface="Arial"/>
                <a:sym typeface="Arial"/>
              </a:rPr>
              <a:t>Assess</a:t>
            </a:r>
            <a:r>
              <a:rPr lang="en-GB" sz="4400" b="1" dirty="0" smtClean="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plan</a:t>
            </a:r>
            <a:r>
              <a:rPr lang="en-GB" sz="4400" b="1" dirty="0" smtClean="0">
                <a:solidFill>
                  <a:srgbClr val="595888"/>
                </a:solidFill>
                <a:latin typeface="Arial"/>
                <a:ea typeface="Arial"/>
                <a:cs typeface="Arial"/>
                <a:sym typeface="Arial"/>
              </a:rPr>
              <a:t> </a:t>
            </a:r>
            <a:r>
              <a:rPr sz="4400" b="1" dirty="0" smtClean="0">
                <a:solidFill>
                  <a:srgbClr val="595888"/>
                </a:solidFill>
                <a:latin typeface="Arial"/>
                <a:ea typeface="Arial"/>
                <a:cs typeface="Arial"/>
                <a:sym typeface="Arial"/>
              </a:rPr>
              <a:t>do</a:t>
            </a:r>
            <a:r>
              <a:rPr lang="en-GB" sz="4400" b="1" dirty="0" smtClean="0">
                <a:solidFill>
                  <a:srgbClr val="595888"/>
                </a:solidFill>
                <a:latin typeface="Arial"/>
                <a:ea typeface="Arial"/>
                <a:cs typeface="Arial"/>
                <a:sym typeface="Arial"/>
              </a:rPr>
              <a:t> </a:t>
            </a:r>
            <a:r>
              <a:rPr sz="4400" b="1" dirty="0" smtClean="0">
                <a:solidFill>
                  <a:srgbClr val="7E071F"/>
                </a:solidFill>
                <a:latin typeface="Arial"/>
                <a:ea typeface="Arial"/>
                <a:cs typeface="Arial"/>
                <a:sym typeface="Arial"/>
              </a:rPr>
              <a:t>review</a:t>
            </a:r>
            <a:endParaRPr sz="4400" b="1" dirty="0">
              <a:solidFill>
                <a:srgbClr val="7E071F"/>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0" name="Shape 170"/>
          <p:cNvSpPr>
            <a:spLocks noGrp="1"/>
          </p:cNvSpPr>
          <p:nvPr>
            <p:ph type="title"/>
          </p:nvPr>
        </p:nvSpPr>
        <p:spPr>
          <a:xfrm>
            <a:off x="683568" y="404664"/>
            <a:ext cx="6190464" cy="1600206"/>
          </a:xfrm>
          <a:prstGeom prst="rect">
            <a:avLst/>
          </a:prstGeom>
        </p:spPr>
        <p:txBody>
          <a:bodyPr lIns="0" tIns="0" rIns="0" bIns="0">
            <a:normAutofit/>
          </a:bodyPr>
          <a:lstStyle/>
          <a:p>
            <a:pPr lvl="0" defTabSz="457200">
              <a:defRPr sz="1800" b="0">
                <a:solidFill>
                  <a:srgbClr val="000000"/>
                </a:solidFill>
              </a:defRPr>
            </a:pPr>
            <a:r>
              <a:rPr sz="4800" b="1" dirty="0">
                <a:solidFill>
                  <a:srgbClr val="595888"/>
                </a:solidFill>
                <a:uFill>
                  <a:solidFill/>
                </a:uFill>
              </a:rPr>
              <a:t>Review </a:t>
            </a:r>
          </a:p>
        </p:txBody>
      </p:sp>
      <p:sp>
        <p:nvSpPr>
          <p:cNvPr id="171" name="Shape 171"/>
          <p:cNvSpPr>
            <a:spLocks noGrp="1"/>
          </p:cNvSpPr>
          <p:nvPr>
            <p:ph type="body" idx="1"/>
          </p:nvPr>
        </p:nvSpPr>
        <p:spPr>
          <a:xfrm>
            <a:off x="685799" y="2270233"/>
            <a:ext cx="7772401" cy="4448216"/>
          </a:xfrm>
          <a:prstGeom prst="rect">
            <a:avLst/>
          </a:prstGeom>
        </p:spPr>
        <p:txBody>
          <a:bodyPr lIns="0" tIns="0" rIns="0" bIns="0">
            <a:normAutofit/>
          </a:bodyPr>
          <a:lstStyle/>
          <a:p>
            <a:pPr defTabSz="457200">
              <a:spcBef>
                <a:spcPts val="0"/>
              </a:spcBef>
              <a:buClr>
                <a:srgbClr val="F58025"/>
              </a:buClr>
              <a:tabLst>
                <a:tab pos="203200" algn="l"/>
                <a:tab pos="228600" algn="l"/>
              </a:tabLst>
              <a:defRPr sz="1800"/>
            </a:pPr>
            <a:r>
              <a:rPr sz="3100" dirty="0">
                <a:uFill>
                  <a:solidFill/>
                </a:uFill>
              </a:rPr>
              <a:t>Levels of progress in areas of language and communication.</a:t>
            </a:r>
            <a:endParaRPr sz="3100" dirty="0"/>
          </a:p>
          <a:p>
            <a:pPr defTabSz="457200">
              <a:spcBef>
                <a:spcPts val="0"/>
              </a:spcBef>
              <a:buClr>
                <a:srgbClr val="F58025"/>
              </a:buClr>
              <a:tabLst>
                <a:tab pos="203200" algn="l"/>
                <a:tab pos="228600" algn="l"/>
              </a:tabLst>
              <a:defRPr sz="1800"/>
            </a:pPr>
            <a:r>
              <a:rPr sz="3100" dirty="0">
                <a:uFill>
                  <a:solidFill/>
                </a:uFill>
              </a:rPr>
              <a:t>Levels of overall progress and whether any gaps with other students are widening or narrowing.</a:t>
            </a:r>
          </a:p>
          <a:p>
            <a:pPr defTabSz="457200">
              <a:spcBef>
                <a:spcPts val="0"/>
              </a:spcBef>
              <a:buClr>
                <a:srgbClr val="F58025"/>
              </a:buClr>
              <a:tabLst>
                <a:tab pos="203200" algn="l"/>
                <a:tab pos="228600" algn="l"/>
              </a:tabLst>
              <a:defRPr sz="1800"/>
            </a:pPr>
            <a:r>
              <a:rPr sz="3100" dirty="0">
                <a:uFill>
                  <a:solidFill/>
                </a:uFill>
              </a:rPr>
              <a:t>The accessibility of the subject content.</a:t>
            </a:r>
          </a:p>
          <a:p>
            <a:pPr defTabSz="457200">
              <a:spcBef>
                <a:spcPts val="0"/>
              </a:spcBef>
              <a:buClr>
                <a:srgbClr val="F58025"/>
              </a:buClr>
              <a:tabLst>
                <a:tab pos="203200" algn="l"/>
                <a:tab pos="228600" algn="l"/>
              </a:tabLst>
              <a:defRPr sz="1800"/>
            </a:pPr>
            <a:r>
              <a:rPr sz="3100" dirty="0">
                <a:uFill>
                  <a:solidFill/>
                </a:uFill>
              </a:rPr>
              <a:t>The effectiveness of communication support.</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 name="Shape 175"/>
          <p:cNvSpPr>
            <a:spLocks noGrp="1"/>
          </p:cNvSpPr>
          <p:nvPr>
            <p:ph type="title"/>
          </p:nvPr>
        </p:nvSpPr>
        <p:spPr>
          <a:xfrm>
            <a:off x="685796" y="548676"/>
            <a:ext cx="6190464" cy="1224140"/>
          </a:xfrm>
          <a:prstGeom prst="rect">
            <a:avLst/>
          </a:prstGeom>
        </p:spPr>
        <p:txBody>
          <a:bodyPr lIns="0" tIns="0" rIns="0" bIns="0">
            <a:normAutofit/>
          </a:bodyPr>
          <a:lstStyle/>
          <a:p>
            <a:pPr lvl="0" defTabSz="457200">
              <a:defRPr sz="1800" b="0">
                <a:solidFill>
                  <a:srgbClr val="000000"/>
                </a:solidFill>
              </a:defRPr>
            </a:pPr>
            <a:r>
              <a:rPr sz="4800" b="1" dirty="0">
                <a:solidFill>
                  <a:srgbClr val="595888"/>
                </a:solidFill>
                <a:uFill>
                  <a:solidFill/>
                </a:uFill>
              </a:rPr>
              <a:t>Review </a:t>
            </a:r>
          </a:p>
        </p:txBody>
      </p:sp>
      <p:sp>
        <p:nvSpPr>
          <p:cNvPr id="176" name="Shape 176"/>
          <p:cNvSpPr>
            <a:spLocks noGrp="1"/>
          </p:cNvSpPr>
          <p:nvPr>
            <p:ph type="body" idx="1"/>
          </p:nvPr>
        </p:nvSpPr>
        <p:spPr>
          <a:xfrm>
            <a:off x="685799" y="2154621"/>
            <a:ext cx="7772401" cy="4563829"/>
          </a:xfrm>
          <a:prstGeom prst="rect">
            <a:avLst/>
          </a:prstGeom>
        </p:spPr>
        <p:txBody>
          <a:bodyPr lIns="0" tIns="0" rIns="0" bIns="0">
            <a:normAutofit/>
          </a:bodyPr>
          <a:lstStyle/>
          <a:p>
            <a:pPr marL="372529" lvl="0" indent="-372529" defTabSz="457200">
              <a:buClr>
                <a:srgbClr val="F58025"/>
              </a:buClr>
              <a:buFont typeface="Arial"/>
              <a:tabLst>
                <a:tab pos="203200" algn="l"/>
                <a:tab pos="228600" algn="l"/>
              </a:tabLst>
              <a:defRPr sz="1800"/>
            </a:pPr>
            <a:endParaRPr sz="3100" dirty="0">
              <a:uFill>
                <a:solidFill/>
              </a:uFill>
            </a:endParaRPr>
          </a:p>
          <a:p>
            <a:pPr marL="641579" lvl="0" indent="-641579" defTabSz="457200">
              <a:buClr>
                <a:srgbClr val="F58025"/>
              </a:buClr>
              <a:buFont typeface="Arial"/>
              <a:tabLst>
                <a:tab pos="203200" algn="l"/>
                <a:tab pos="228600" algn="l"/>
              </a:tabLst>
              <a:defRPr sz="1800"/>
            </a:pPr>
            <a:r>
              <a:rPr sz="3100" dirty="0">
                <a:uFill>
                  <a:solidFill/>
                </a:uFill>
              </a:rPr>
              <a:t>The effectiveness of technology</a:t>
            </a:r>
            <a:endParaRPr sz="3100" dirty="0"/>
          </a:p>
          <a:p>
            <a:pPr marL="641579" lvl="0" indent="-641579" defTabSz="457200">
              <a:buClr>
                <a:srgbClr val="F58025"/>
              </a:buClr>
              <a:buFont typeface="Arial"/>
              <a:tabLst>
                <a:tab pos="203200" algn="l"/>
                <a:tab pos="228600" algn="l"/>
              </a:tabLst>
              <a:defRPr sz="1800"/>
            </a:pPr>
            <a:r>
              <a:rPr sz="3100" dirty="0">
                <a:uFill>
                  <a:solidFill/>
                </a:uFill>
              </a:rPr>
              <a:t>Any changes to the pupil’s level of hearing</a:t>
            </a:r>
            <a:endParaRPr sz="3100" dirty="0"/>
          </a:p>
          <a:p>
            <a:pPr marL="641579" lvl="0" indent="-641579" defTabSz="457200">
              <a:buClr>
                <a:srgbClr val="F58025"/>
              </a:buClr>
              <a:buFont typeface="Arial"/>
              <a:tabLst>
                <a:tab pos="203200" algn="l"/>
                <a:tab pos="228600" algn="l"/>
              </a:tabLst>
              <a:defRPr sz="1800"/>
            </a:pPr>
            <a:r>
              <a:rPr sz="3100" dirty="0">
                <a:uFill>
                  <a:solidFill/>
                </a:uFill>
              </a:rPr>
              <a:t>The success in communicating with others, </a:t>
            </a:r>
            <a:r>
              <a:rPr sz="3100" dirty="0" err="1">
                <a:uFill>
                  <a:solidFill/>
                </a:uFill>
              </a:rPr>
              <a:t>socialising</a:t>
            </a:r>
            <a:r>
              <a:rPr sz="3100" dirty="0">
                <a:uFill>
                  <a:solidFill/>
                </a:uFill>
              </a:rPr>
              <a:t> and forming friendships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 name="Shape 180"/>
          <p:cNvSpPr/>
          <p:nvPr/>
        </p:nvSpPr>
        <p:spPr>
          <a:xfrm>
            <a:off x="1612010" y="1883237"/>
            <a:ext cx="6190910" cy="12669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endParaRPr>
              <a:latin typeface="+mn-lt"/>
              <a:ea typeface="+mn-ea"/>
              <a:cs typeface="+mn-cs"/>
              <a:sym typeface="Helvetica"/>
            </a:endParaRPr>
          </a:p>
          <a:p>
            <a:pPr lvl="0">
              <a:defRPr sz="1800"/>
            </a:pPr>
            <a:endParaRPr>
              <a:latin typeface="+mn-lt"/>
              <a:ea typeface="+mn-ea"/>
              <a:cs typeface="+mn-cs"/>
              <a:sym typeface="Helvetica"/>
            </a:endParaRPr>
          </a:p>
          <a:p>
            <a:pPr lvl="0">
              <a:defRPr sz="1800"/>
            </a:pPr>
            <a:r>
              <a:rPr sz="4400" b="1">
                <a:solidFill>
                  <a:srgbClr val="595888"/>
                </a:solidFill>
                <a:latin typeface="Arial"/>
                <a:ea typeface="Arial"/>
                <a:cs typeface="Arial"/>
                <a:sym typeface="Arial"/>
              </a:rPr>
              <a:t>Assess-plan-do-review</a:t>
            </a:r>
          </a:p>
        </p:txBody>
      </p:sp>
      <p:grpSp>
        <p:nvGrpSpPr>
          <p:cNvPr id="184" name="Group 184"/>
          <p:cNvGrpSpPr/>
          <p:nvPr/>
        </p:nvGrpSpPr>
        <p:grpSpPr>
          <a:xfrm>
            <a:off x="2318909" y="3640666"/>
            <a:ext cx="4691493" cy="1473257"/>
            <a:chOff x="0" y="0"/>
            <a:chExt cx="4691491" cy="1473255"/>
          </a:xfrm>
          <a:solidFill>
            <a:srgbClr val="7030A0"/>
          </a:solidFill>
        </p:grpSpPr>
        <p:sp>
          <p:nvSpPr>
            <p:cNvPr id="181" name="Shape 181"/>
            <p:cNvSpPr/>
            <p:nvPr/>
          </p:nvSpPr>
          <p:spPr>
            <a:xfrm flipH="1">
              <a:off x="0" y="0"/>
              <a:ext cx="4691493" cy="1473256"/>
            </a:xfrm>
            <a:custGeom>
              <a:avLst/>
              <a:gdLst/>
              <a:ahLst/>
              <a:cxnLst>
                <a:cxn ang="0">
                  <a:pos x="wd2" y="hd2"/>
                </a:cxn>
                <a:cxn ang="5400000">
                  <a:pos x="wd2" y="hd2"/>
                </a:cxn>
                <a:cxn ang="10800000">
                  <a:pos x="wd2" y="hd2"/>
                </a:cxn>
                <a:cxn ang="16200000">
                  <a:pos x="wd2" y="hd2"/>
                </a:cxn>
              </a:cxnLst>
              <a:rect l="0" t="0" r="r" b="b"/>
              <a:pathLst>
                <a:path w="21600" h="20791" extrusionOk="0">
                  <a:moveTo>
                    <a:pt x="20212" y="0"/>
                  </a:moveTo>
                  <a:lnTo>
                    <a:pt x="21600" y="5197"/>
                  </a:lnTo>
                  <a:lnTo>
                    <a:pt x="20752" y="5197"/>
                  </a:lnTo>
                  <a:lnTo>
                    <a:pt x="20752" y="5197"/>
                  </a:lnTo>
                  <a:cubicBezTo>
                    <a:pt x="19569" y="15039"/>
                    <a:pt x="15245" y="21600"/>
                    <a:pt x="10530" y="20710"/>
                  </a:cubicBezTo>
                  <a:lnTo>
                    <a:pt x="10530" y="20710"/>
                  </a:lnTo>
                  <a:cubicBezTo>
                    <a:pt x="14615" y="19939"/>
                    <a:pt x="18031" y="13724"/>
                    <a:pt x="19056" y="5197"/>
                  </a:cubicBezTo>
                  <a:lnTo>
                    <a:pt x="18209" y="5197"/>
                  </a:lnTo>
                  <a:close/>
                  <a:moveTo>
                    <a:pt x="9682" y="20790"/>
                  </a:moveTo>
                  <a:cubicBezTo>
                    <a:pt x="4335" y="20790"/>
                    <a:pt x="0" y="11482"/>
                    <a:pt x="0" y="0"/>
                  </a:cubicBezTo>
                  <a:lnTo>
                    <a:pt x="1696" y="0"/>
                  </a:lnTo>
                  <a:lnTo>
                    <a:pt x="1696" y="0"/>
                  </a:lnTo>
                  <a:cubicBezTo>
                    <a:pt x="1696" y="11482"/>
                    <a:pt x="6030" y="20790"/>
                    <a:pt x="11378" y="20790"/>
                  </a:cubicBezTo>
                  <a:close/>
                </a:path>
              </a:pathLst>
            </a:custGeom>
            <a:grpFill/>
            <a:ln w="12700" cap="flat">
              <a:noFill/>
              <a:miter lim="400000"/>
            </a:ln>
            <a:effectLst/>
          </p:spPr>
          <p:txBody>
            <a:bodyPr wrap="square" lIns="0" tIns="0" rIns="0" bIns="0" numCol="1" anchor="t">
              <a:noAutofit/>
            </a:bodyPr>
            <a:lstStyle/>
            <a:p>
              <a:pPr lvl="0">
                <a:defRPr>
                  <a:latin typeface="+mn-lt"/>
                  <a:ea typeface="+mn-ea"/>
                  <a:cs typeface="+mn-cs"/>
                  <a:sym typeface="Helvetica"/>
                </a:defRPr>
              </a:pPr>
              <a:endParaRPr/>
            </a:p>
          </p:txBody>
        </p:sp>
        <p:sp>
          <p:nvSpPr>
            <p:cNvPr id="182" name="Shape 182"/>
            <p:cNvSpPr/>
            <p:nvPr/>
          </p:nvSpPr>
          <p:spPr>
            <a:xfrm flipH="1">
              <a:off x="2220283" y="0"/>
              <a:ext cx="2471210" cy="1473200"/>
            </a:xfrm>
            <a:custGeom>
              <a:avLst/>
              <a:gdLst/>
              <a:ahLst/>
              <a:cxnLst>
                <a:cxn ang="0">
                  <a:pos x="wd2" y="hd2"/>
                </a:cxn>
                <a:cxn ang="5400000">
                  <a:pos x="wd2" y="hd2"/>
                </a:cxn>
                <a:cxn ang="10800000">
                  <a:pos x="wd2" y="hd2"/>
                </a:cxn>
                <a:cxn ang="16200000">
                  <a:pos x="wd2" y="hd2"/>
                </a:cxn>
              </a:cxnLst>
              <a:rect l="0" t="0" r="r" b="b"/>
              <a:pathLst>
                <a:path w="21600" h="21600" extrusionOk="0">
                  <a:moveTo>
                    <a:pt x="18381" y="21600"/>
                  </a:moveTo>
                  <a:cubicBezTo>
                    <a:pt x="8229" y="21600"/>
                    <a:pt x="0" y="11929"/>
                    <a:pt x="0" y="0"/>
                  </a:cubicBezTo>
                  <a:lnTo>
                    <a:pt x="3219" y="0"/>
                  </a:lnTo>
                  <a:lnTo>
                    <a:pt x="3219" y="0"/>
                  </a:lnTo>
                  <a:cubicBezTo>
                    <a:pt x="3219" y="11929"/>
                    <a:pt x="11449" y="21600"/>
                    <a:pt x="21600" y="21600"/>
                  </a:cubicBezTo>
                  <a:close/>
                </a:path>
              </a:pathLst>
            </a:custGeom>
            <a:grpFill/>
            <a:ln w="12700" cap="flat">
              <a:noFill/>
              <a:miter lim="400000"/>
            </a:ln>
            <a:effectLst/>
          </p:spPr>
          <p:txBody>
            <a:bodyPr wrap="square" lIns="0" tIns="0" rIns="0" bIns="0" numCol="1" anchor="t">
              <a:noAutofit/>
            </a:bodyPr>
            <a:lstStyle/>
            <a:p>
              <a:pPr lvl="0">
                <a:defRPr>
                  <a:latin typeface="+mn-lt"/>
                  <a:ea typeface="+mn-ea"/>
                  <a:cs typeface="+mn-cs"/>
                  <a:sym typeface="Helvetica"/>
                </a:defRPr>
              </a:pPr>
              <a:endParaRPr/>
            </a:p>
          </p:txBody>
        </p:sp>
        <p:sp>
          <p:nvSpPr>
            <p:cNvPr id="183" name="Shape 183"/>
            <p:cNvSpPr/>
            <p:nvPr/>
          </p:nvSpPr>
          <p:spPr>
            <a:xfrm flipH="1">
              <a:off x="0" y="0"/>
              <a:ext cx="4691493" cy="1473200"/>
            </a:xfrm>
            <a:custGeom>
              <a:avLst/>
              <a:gdLst/>
              <a:ahLst/>
              <a:cxnLst>
                <a:cxn ang="0">
                  <a:pos x="wd2" y="hd2"/>
                </a:cxn>
                <a:cxn ang="5400000">
                  <a:pos x="wd2" y="hd2"/>
                </a:cxn>
                <a:cxn ang="10800000">
                  <a:pos x="wd2" y="hd2"/>
                </a:cxn>
                <a:cxn ang="16200000">
                  <a:pos x="wd2" y="hd2"/>
                </a:cxn>
              </a:cxnLst>
              <a:rect l="0" t="0" r="r" b="b"/>
              <a:pathLst>
                <a:path w="21600" h="21600" extrusionOk="0">
                  <a:moveTo>
                    <a:pt x="10530" y="21517"/>
                  </a:moveTo>
                  <a:lnTo>
                    <a:pt x="10530" y="21517"/>
                  </a:lnTo>
                  <a:cubicBezTo>
                    <a:pt x="14615" y="20716"/>
                    <a:pt x="18031" y="14259"/>
                    <a:pt x="19056" y="5400"/>
                  </a:cubicBezTo>
                  <a:lnTo>
                    <a:pt x="18209" y="5400"/>
                  </a:lnTo>
                  <a:lnTo>
                    <a:pt x="20212" y="0"/>
                  </a:lnTo>
                  <a:lnTo>
                    <a:pt x="21600" y="5400"/>
                  </a:lnTo>
                  <a:lnTo>
                    <a:pt x="20752" y="5400"/>
                  </a:lnTo>
                  <a:lnTo>
                    <a:pt x="20752" y="5400"/>
                  </a:lnTo>
                  <a:cubicBezTo>
                    <a:pt x="19648" y="14937"/>
                    <a:pt x="15793" y="21600"/>
                    <a:pt x="11378" y="21600"/>
                  </a:cubicBezTo>
                  <a:lnTo>
                    <a:pt x="9682" y="21600"/>
                  </a:lnTo>
                  <a:cubicBezTo>
                    <a:pt x="4335" y="21600"/>
                    <a:pt x="0" y="11929"/>
                    <a:pt x="0" y="0"/>
                  </a:cubicBezTo>
                  <a:lnTo>
                    <a:pt x="1696" y="0"/>
                  </a:lnTo>
                  <a:lnTo>
                    <a:pt x="1696" y="0"/>
                  </a:lnTo>
                  <a:cubicBezTo>
                    <a:pt x="1696" y="11929"/>
                    <a:pt x="6030" y="21600"/>
                    <a:pt x="11378" y="21600"/>
                  </a:cubicBezTo>
                </a:path>
              </a:pathLst>
            </a:custGeom>
            <a:grpFill/>
            <a:ln w="25400" cap="flat">
              <a:solidFill>
                <a:srgbClr val="595888"/>
              </a:solidFill>
              <a:prstDash val="solid"/>
              <a:bevel/>
            </a:ln>
            <a:effectLst/>
          </p:spPr>
          <p:txBody>
            <a:bodyPr wrap="square" lIns="0" tIns="0" rIns="0" bIns="0" numCol="1" anchor="t">
              <a:noAutofit/>
            </a:bodyPr>
            <a:lstStyle/>
            <a:p>
              <a:pPr lvl="0">
                <a:defRPr>
                  <a:latin typeface="+mn-lt"/>
                  <a:ea typeface="+mn-ea"/>
                  <a:cs typeface="+mn-cs"/>
                  <a:sym typeface="Helvetica"/>
                </a:defRPr>
              </a:pPr>
              <a:endParaRPr/>
            </a:p>
          </p:txBody>
        </p:sp>
      </p:gr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 name="Shape 188"/>
          <p:cNvSpPr>
            <a:spLocks noGrp="1"/>
          </p:cNvSpPr>
          <p:nvPr>
            <p:ph type="title"/>
          </p:nvPr>
        </p:nvSpPr>
        <p:spPr>
          <a:xfrm>
            <a:off x="685796" y="381000"/>
            <a:ext cx="7846644" cy="1600200"/>
          </a:xfrm>
          <a:prstGeom prst="rect">
            <a:avLst/>
          </a:prstGeom>
        </p:spPr>
        <p:txBody>
          <a:bodyPr lIns="0" tIns="0" rIns="0" bIns="0">
            <a:normAutofit/>
          </a:bodyPr>
          <a:lstStyle/>
          <a:p>
            <a:pPr lvl="0">
              <a:defRPr sz="1800" b="0">
                <a:solidFill>
                  <a:srgbClr val="000000"/>
                </a:solidFill>
              </a:defRPr>
            </a:pPr>
            <a:r>
              <a:rPr sz="4400" b="1" dirty="0">
                <a:solidFill>
                  <a:srgbClr val="595888"/>
                </a:solidFill>
              </a:rPr>
              <a:t>How can a Teacher of the Deaf support you? </a:t>
            </a:r>
          </a:p>
        </p:txBody>
      </p:sp>
      <p:sp>
        <p:nvSpPr>
          <p:cNvPr id="189" name="Shape 189"/>
          <p:cNvSpPr>
            <a:spLocks noGrp="1"/>
          </p:cNvSpPr>
          <p:nvPr>
            <p:ph type="body" idx="1"/>
          </p:nvPr>
        </p:nvSpPr>
        <p:spPr>
          <a:xfrm>
            <a:off x="685800" y="2175640"/>
            <a:ext cx="7772401" cy="5193315"/>
          </a:xfrm>
          <a:prstGeom prst="rect">
            <a:avLst/>
          </a:prstGeom>
        </p:spPr>
        <p:txBody>
          <a:bodyPr lIns="0" tIns="0" rIns="0" bIns="0">
            <a:normAutofit/>
          </a:bodyPr>
          <a:lstStyle/>
          <a:p>
            <a:pPr marL="590550" lvl="0" indent="-590550">
              <a:buClr>
                <a:srgbClr val="DE6325"/>
              </a:buClr>
              <a:defRPr sz="1800"/>
            </a:pPr>
            <a:r>
              <a:rPr sz="3100"/>
              <a:t>interrogating achievement data </a:t>
            </a:r>
          </a:p>
          <a:p>
            <a:pPr marL="590550" lvl="0" indent="-590550">
              <a:buClr>
                <a:srgbClr val="DE6325"/>
              </a:buClr>
              <a:defRPr sz="1800"/>
            </a:pPr>
            <a:r>
              <a:rPr sz="3100"/>
              <a:t>completing specialised assessments providing for and supporting technology needs</a:t>
            </a:r>
          </a:p>
          <a:p>
            <a:pPr marL="590550" lvl="0" indent="-590550">
              <a:buClr>
                <a:srgbClr val="DE6325"/>
              </a:buClr>
              <a:defRPr sz="1800"/>
            </a:pPr>
            <a:r>
              <a:rPr sz="3100"/>
              <a:t>identifying, modelling and delivering support strategies</a:t>
            </a:r>
          </a:p>
          <a:p>
            <a:pPr marL="590550" lvl="0" indent="-590550">
              <a:buClr>
                <a:srgbClr val="DE6325"/>
              </a:buClr>
              <a:defRPr sz="1800"/>
            </a:pPr>
            <a:r>
              <a:rPr sz="3100"/>
              <a:t>supporting the pupil to self evaluate their support requirement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Shape 193"/>
          <p:cNvSpPr>
            <a:spLocks noGrp="1"/>
          </p:cNvSpPr>
          <p:nvPr>
            <p:ph type="title"/>
          </p:nvPr>
        </p:nvSpPr>
        <p:spPr>
          <a:xfrm>
            <a:off x="685797" y="381000"/>
            <a:ext cx="6190462" cy="1600200"/>
          </a:xfrm>
          <a:prstGeom prst="rect">
            <a:avLst/>
          </a:prstGeom>
        </p:spPr>
        <p:txBody>
          <a:bodyPr lIns="0" tIns="0" rIns="0" bIns="0">
            <a:normAutofit/>
          </a:bodyPr>
          <a:lstStyle/>
          <a:p>
            <a:pPr lvl="0">
              <a:defRPr sz="1800" b="0">
                <a:solidFill>
                  <a:srgbClr val="000000"/>
                </a:solidFill>
              </a:defRPr>
            </a:pPr>
            <a:r>
              <a:rPr lang="en-GB" sz="4400" b="1" dirty="0" smtClean="0">
                <a:solidFill>
                  <a:srgbClr val="595888"/>
                </a:solidFill>
              </a:rPr>
              <a:t>NDCS r</a:t>
            </a:r>
            <a:r>
              <a:rPr sz="4400" b="1" dirty="0" err="1" smtClean="0">
                <a:solidFill>
                  <a:srgbClr val="595888"/>
                </a:solidFill>
              </a:rPr>
              <a:t>esources</a:t>
            </a:r>
            <a:r>
              <a:rPr sz="4400" b="1" dirty="0" smtClean="0">
                <a:solidFill>
                  <a:srgbClr val="595888"/>
                </a:solidFill>
              </a:rPr>
              <a:t> </a:t>
            </a:r>
            <a:endParaRPr sz="4400" b="1" dirty="0">
              <a:solidFill>
                <a:srgbClr val="595888"/>
              </a:solidFill>
            </a:endParaRPr>
          </a:p>
        </p:txBody>
      </p:sp>
      <p:sp>
        <p:nvSpPr>
          <p:cNvPr id="194" name="Shape 194"/>
          <p:cNvSpPr>
            <a:spLocks noGrp="1"/>
          </p:cNvSpPr>
          <p:nvPr>
            <p:ph type="body" idx="1"/>
          </p:nvPr>
        </p:nvSpPr>
        <p:spPr>
          <a:xfrm>
            <a:off x="628101" y="1629103"/>
            <a:ext cx="8127015" cy="5406698"/>
          </a:xfrm>
          <a:prstGeom prst="rect">
            <a:avLst/>
          </a:prstGeom>
        </p:spPr>
        <p:txBody>
          <a:bodyPr lIns="0" tIns="0" rIns="0" bIns="0">
            <a:normAutofit/>
          </a:bodyPr>
          <a:lstStyle/>
          <a:p>
            <a:pPr marL="0" marR="1322705" lvl="0" indent="12700" defTabSz="457200">
              <a:lnSpc>
                <a:spcPct val="90000"/>
              </a:lnSpc>
              <a:spcBef>
                <a:spcPts val="0"/>
              </a:spcBef>
              <a:buSzTx/>
              <a:buNone/>
              <a:defRPr sz="1800"/>
            </a:pPr>
            <a:endParaRPr sz="2200" dirty="0">
              <a:uFill>
                <a:solidFill/>
              </a:uFill>
              <a:latin typeface="+mn-lt"/>
              <a:ea typeface="+mn-ea"/>
              <a:cs typeface="+mn-cs"/>
              <a:sym typeface="Helvetica"/>
            </a:endParaRPr>
          </a:p>
          <a:p>
            <a:pPr marL="469900" marR="1322705" indent="-457200" defTabSz="457200">
              <a:lnSpc>
                <a:spcPct val="90000"/>
              </a:lnSpc>
              <a:spcBef>
                <a:spcPts val="0"/>
              </a:spcBef>
              <a:buClr>
                <a:srgbClr val="DE6325"/>
              </a:buClr>
              <a:defRPr sz="1800"/>
            </a:pPr>
            <a:r>
              <a:rPr sz="2800" dirty="0">
                <a:uFill>
                  <a:solidFill/>
                </a:uFill>
                <a:latin typeface="+mn-lt"/>
                <a:ea typeface="+mn-ea"/>
                <a:cs typeface="+mn-cs"/>
                <a:sym typeface="Helvetica"/>
              </a:rPr>
              <a:t>Supporting Achievement</a:t>
            </a:r>
            <a:endParaRPr sz="1600" dirty="0"/>
          </a:p>
          <a:p>
            <a:pPr marL="469900" marR="1322705" indent="-457200" defTabSz="457200">
              <a:lnSpc>
                <a:spcPct val="90000"/>
              </a:lnSpc>
              <a:spcBef>
                <a:spcPts val="0"/>
              </a:spcBef>
              <a:buClr>
                <a:srgbClr val="DE6325"/>
              </a:buClr>
              <a:defRPr sz="1800"/>
            </a:pPr>
            <a:r>
              <a:rPr sz="2800" dirty="0">
                <a:uFill>
                  <a:solidFill/>
                </a:uFill>
                <a:latin typeface="+mn-lt"/>
                <a:ea typeface="+mn-ea"/>
                <a:cs typeface="+mn-cs"/>
                <a:sym typeface="Helvetica"/>
              </a:rPr>
              <a:t>A</a:t>
            </a:r>
            <a:r>
              <a:rPr sz="2800" dirty="0">
                <a:uFill>
                  <a:solidFill/>
                </a:uFill>
              </a:rPr>
              <a:t>ssessments and monitoring the progress of deaf children and young people</a:t>
            </a:r>
            <a:endParaRPr sz="3100" dirty="0">
              <a:uFill>
                <a:solidFill/>
              </a:uFill>
            </a:endParaRPr>
          </a:p>
          <a:p>
            <a:pPr marL="469900" marR="1322705" indent="-457200" defTabSz="457200">
              <a:lnSpc>
                <a:spcPct val="90000"/>
              </a:lnSpc>
              <a:spcBef>
                <a:spcPts val="0"/>
              </a:spcBef>
              <a:buClr>
                <a:srgbClr val="DE6325"/>
              </a:buClr>
              <a:defRPr sz="1800"/>
            </a:pPr>
            <a:r>
              <a:rPr sz="2800" dirty="0">
                <a:uFill>
                  <a:solidFill/>
                </a:uFill>
              </a:rPr>
              <a:t>Creating good listening conditions for learning in education</a:t>
            </a:r>
            <a:endParaRPr sz="1600" dirty="0"/>
          </a:p>
          <a:p>
            <a:pPr marL="469900" marR="1322705" indent="-457200" defTabSz="457200">
              <a:lnSpc>
                <a:spcPct val="90000"/>
              </a:lnSpc>
              <a:spcBef>
                <a:spcPts val="0"/>
              </a:spcBef>
              <a:buClr>
                <a:srgbClr val="DE6325"/>
              </a:buClr>
              <a:defRPr sz="1800"/>
            </a:pPr>
            <a:r>
              <a:rPr sz="2800" dirty="0">
                <a:uFill>
                  <a:solidFill/>
                </a:uFill>
              </a:rPr>
              <a:t>Look Smile Chat deaf awareness resources</a:t>
            </a:r>
            <a:endParaRPr sz="3100" dirty="0">
              <a:uFill>
                <a:solidFill/>
              </a:uFill>
            </a:endParaRPr>
          </a:p>
          <a:p>
            <a:pPr marL="469900" marR="1322705" indent="-457200" defTabSz="457200">
              <a:lnSpc>
                <a:spcPct val="90000"/>
              </a:lnSpc>
              <a:spcBef>
                <a:spcPts val="0"/>
              </a:spcBef>
              <a:buClr>
                <a:srgbClr val="DE6325"/>
              </a:buClr>
              <a:defRPr sz="1800"/>
            </a:pPr>
            <a:r>
              <a:rPr sz="2800" dirty="0">
                <a:uFill>
                  <a:solidFill/>
                </a:uFill>
              </a:rPr>
              <a:t>NDCS </a:t>
            </a:r>
            <a:r>
              <a:rPr sz="2800" dirty="0" smtClean="0">
                <a:uFill>
                  <a:solidFill/>
                </a:uFill>
              </a:rPr>
              <a:t>DVD </a:t>
            </a:r>
            <a:r>
              <a:rPr sz="2800" i="1" dirty="0">
                <a:uFill>
                  <a:solidFill/>
                </a:uFill>
              </a:rPr>
              <a:t>Here to </a:t>
            </a:r>
            <a:r>
              <a:rPr sz="2800" i="1" dirty="0" smtClean="0">
                <a:uFill>
                  <a:solidFill/>
                </a:uFill>
              </a:rPr>
              <a:t>learn</a:t>
            </a:r>
            <a:endParaRPr lang="en-GB" sz="2800" i="1" dirty="0" smtClean="0">
              <a:uFill>
                <a:solidFill/>
              </a:uFill>
            </a:endParaRPr>
          </a:p>
          <a:p>
            <a:pPr marL="469900" marR="1322705" indent="-457200" defTabSz="457200">
              <a:lnSpc>
                <a:spcPct val="90000"/>
              </a:lnSpc>
              <a:spcBef>
                <a:spcPts val="0"/>
              </a:spcBef>
              <a:buClr>
                <a:srgbClr val="DE6325"/>
              </a:buClr>
              <a:defRPr sz="1800"/>
            </a:pPr>
            <a:endParaRPr lang="en-GB" sz="2800" i="1" dirty="0">
              <a:uFill>
                <a:solidFill/>
              </a:uFill>
            </a:endParaRPr>
          </a:p>
          <a:p>
            <a:pPr marL="12700" marR="1322705" lvl="0" indent="0" defTabSz="457200">
              <a:lnSpc>
                <a:spcPct val="90000"/>
              </a:lnSpc>
              <a:spcBef>
                <a:spcPts val="0"/>
              </a:spcBef>
              <a:buClr>
                <a:srgbClr val="DE6325"/>
              </a:buClr>
              <a:buNone/>
              <a:defRPr sz="1800"/>
            </a:pPr>
            <a:r>
              <a:rPr lang="en-GB" sz="2800" dirty="0">
                <a:sym typeface="Helvetica"/>
                <a:hlinkClick r:id="rId3"/>
              </a:rPr>
              <a:t>www.ndcs.org.uk/professional_support/our_resources/education_resources.html</a:t>
            </a:r>
            <a:r>
              <a:rPr lang="en-GB" sz="2800" dirty="0">
                <a:uFill>
                  <a:solidFill/>
                </a:uFill>
                <a:sym typeface="Helvetica"/>
              </a:rPr>
              <a:t> </a:t>
            </a:r>
            <a:endParaRPr lang="en-GB" sz="3100" dirty="0">
              <a:uFill>
                <a:solidFill/>
              </a:uFill>
              <a:sym typeface="Helvetica"/>
            </a:endParaRPr>
          </a:p>
          <a:p>
            <a:pPr marL="469900" marR="1322705" indent="-457200" defTabSz="457200">
              <a:lnSpc>
                <a:spcPct val="90000"/>
              </a:lnSpc>
              <a:spcBef>
                <a:spcPts val="0"/>
              </a:spcBef>
              <a:buClr>
                <a:srgbClr val="DE6325"/>
              </a:buClr>
              <a:defRPr sz="1800"/>
            </a:pPr>
            <a:endParaRPr lang="en-GB" sz="2800" i="1" dirty="0" smtClean="0">
              <a:uFill>
                <a:solidFill/>
              </a:u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 name="Shape 193"/>
          <p:cNvSpPr>
            <a:spLocks noGrp="1"/>
          </p:cNvSpPr>
          <p:nvPr>
            <p:ph type="title"/>
          </p:nvPr>
        </p:nvSpPr>
        <p:spPr>
          <a:xfrm>
            <a:off x="683568" y="260648"/>
            <a:ext cx="6190462" cy="1600200"/>
          </a:xfrm>
          <a:prstGeom prst="rect">
            <a:avLst/>
          </a:prstGeom>
        </p:spPr>
        <p:txBody>
          <a:bodyPr lIns="0" tIns="0" rIns="0" bIns="0">
            <a:normAutofit/>
          </a:bodyPr>
          <a:lstStyle/>
          <a:p>
            <a:pPr lvl="0">
              <a:defRPr sz="1800" b="0">
                <a:solidFill>
                  <a:srgbClr val="000000"/>
                </a:solidFill>
              </a:defRPr>
            </a:pPr>
            <a:r>
              <a:rPr lang="en-GB" sz="4400" b="1" dirty="0" smtClean="0">
                <a:solidFill>
                  <a:srgbClr val="595888"/>
                </a:solidFill>
              </a:rPr>
              <a:t>NatSIP r</a:t>
            </a:r>
            <a:r>
              <a:rPr sz="4400" b="1" dirty="0" err="1" smtClean="0">
                <a:solidFill>
                  <a:srgbClr val="595888"/>
                </a:solidFill>
              </a:rPr>
              <a:t>esources</a:t>
            </a:r>
            <a:r>
              <a:rPr sz="4400" b="1" dirty="0" smtClean="0">
                <a:solidFill>
                  <a:srgbClr val="595888"/>
                </a:solidFill>
              </a:rPr>
              <a:t> </a:t>
            </a:r>
            <a:endParaRPr sz="4400" b="1" dirty="0">
              <a:solidFill>
                <a:srgbClr val="595888"/>
              </a:solidFill>
            </a:endParaRPr>
          </a:p>
        </p:txBody>
      </p:sp>
      <p:sp>
        <p:nvSpPr>
          <p:cNvPr id="194" name="Shape 194"/>
          <p:cNvSpPr>
            <a:spLocks noGrp="1"/>
          </p:cNvSpPr>
          <p:nvPr>
            <p:ph type="body" idx="1"/>
          </p:nvPr>
        </p:nvSpPr>
        <p:spPr>
          <a:xfrm>
            <a:off x="628101" y="1629103"/>
            <a:ext cx="8127015" cy="5406698"/>
          </a:xfrm>
          <a:prstGeom prst="rect">
            <a:avLst/>
          </a:prstGeom>
        </p:spPr>
        <p:txBody>
          <a:bodyPr lIns="0" tIns="0" rIns="0" bIns="0">
            <a:normAutofit/>
          </a:bodyPr>
          <a:lstStyle/>
          <a:p>
            <a:pPr marL="0" marR="1322705" lvl="0" indent="12700" defTabSz="457200">
              <a:lnSpc>
                <a:spcPct val="90000"/>
              </a:lnSpc>
              <a:spcBef>
                <a:spcPts val="0"/>
              </a:spcBef>
              <a:buSzTx/>
              <a:buNone/>
              <a:defRPr sz="1800"/>
            </a:pPr>
            <a:endParaRPr sz="2200" dirty="0">
              <a:uFill>
                <a:solidFill/>
              </a:uFill>
              <a:latin typeface="+mn-lt"/>
              <a:ea typeface="+mn-ea"/>
              <a:cs typeface="+mn-cs"/>
              <a:sym typeface="Helvetica"/>
            </a:endParaRPr>
          </a:p>
          <a:p>
            <a:pPr marL="0" marR="1322705" lvl="0" indent="12700" defTabSz="457200">
              <a:lnSpc>
                <a:spcPct val="90000"/>
              </a:lnSpc>
              <a:spcBef>
                <a:spcPts val="0"/>
              </a:spcBef>
              <a:buSzTx/>
              <a:buNone/>
              <a:defRPr sz="1800"/>
            </a:pPr>
            <a:r>
              <a:rPr lang="en-GB" sz="2800" dirty="0" smtClean="0">
                <a:latin typeface="+mn-lt"/>
                <a:ea typeface="+mn-ea"/>
                <a:cs typeface="+mn-cs"/>
                <a:sym typeface="Helvetica"/>
                <a:hlinkClick r:id="rId3"/>
              </a:rPr>
              <a:t>www.natsip.org.uk</a:t>
            </a:r>
            <a:r>
              <a:rPr lang="en-GB" sz="2800" dirty="0" smtClean="0">
                <a:latin typeface="+mn-lt"/>
                <a:ea typeface="+mn-ea"/>
                <a:cs typeface="+mn-cs"/>
                <a:sym typeface="Helvetica"/>
              </a:rPr>
              <a:t> </a:t>
            </a:r>
            <a:endParaRPr sz="3100" dirty="0" smtClean="0">
              <a:uFill>
                <a:solidFill/>
              </a:uFill>
              <a:latin typeface="+mn-lt"/>
              <a:ea typeface="+mn-ea"/>
              <a:cs typeface="+mn-cs"/>
              <a:sym typeface="Helvetica"/>
            </a:endParaRPr>
          </a:p>
          <a:p>
            <a:pPr marL="0" marR="1322705" lvl="0" indent="12700" defTabSz="457200">
              <a:lnSpc>
                <a:spcPct val="90000"/>
              </a:lnSpc>
              <a:spcBef>
                <a:spcPts val="0"/>
              </a:spcBef>
              <a:buSzTx/>
              <a:buNone/>
              <a:defRPr sz="1800"/>
            </a:pPr>
            <a:endParaRPr sz="2200" dirty="0">
              <a:uFill>
                <a:solidFill/>
              </a:uFill>
              <a:latin typeface="+mn-lt"/>
              <a:ea typeface="+mn-ea"/>
              <a:cs typeface="+mn-cs"/>
              <a:sym typeface="Helvetica"/>
            </a:endParaRPr>
          </a:p>
          <a:p>
            <a:pPr marL="698941" marR="1322705" lvl="0" indent="-686241" defTabSz="457200">
              <a:lnSpc>
                <a:spcPct val="90000"/>
              </a:lnSpc>
              <a:spcBef>
                <a:spcPts val="0"/>
              </a:spcBef>
              <a:buClr>
                <a:srgbClr val="DE6325"/>
              </a:buClr>
              <a:buFont typeface="Helvetica"/>
              <a:defRPr sz="1800"/>
            </a:pPr>
            <a:r>
              <a:rPr lang="en-GB" sz="3100" dirty="0" smtClean="0">
                <a:solidFill>
                  <a:schemeClr val="tx1"/>
                </a:solidFill>
                <a:uFill>
                  <a:solidFill/>
                </a:uFill>
              </a:rPr>
              <a:t>Effective working with Teaching Assistants</a:t>
            </a:r>
          </a:p>
          <a:p>
            <a:pPr marL="698941" marR="1322705" lvl="0" indent="-686241" defTabSz="457200">
              <a:lnSpc>
                <a:spcPct val="90000"/>
              </a:lnSpc>
              <a:spcBef>
                <a:spcPts val="0"/>
              </a:spcBef>
              <a:buClr>
                <a:srgbClr val="DE6325"/>
              </a:buClr>
              <a:buFont typeface="Helvetica"/>
              <a:defRPr sz="1800"/>
            </a:pPr>
            <a:r>
              <a:rPr lang="en-GB" sz="3100" dirty="0" smtClean="0">
                <a:solidFill>
                  <a:schemeClr val="tx1"/>
                </a:solidFill>
                <a:uFill>
                  <a:solidFill/>
                </a:uFill>
              </a:rPr>
              <a:t>Think Right, Feel Good (a programme to develop emotional resilience with young people with sensory impairment)</a:t>
            </a:r>
          </a:p>
          <a:p>
            <a:pPr marL="698941" marR="1322705" lvl="0" indent="-686241" defTabSz="457200">
              <a:lnSpc>
                <a:spcPct val="90000"/>
              </a:lnSpc>
              <a:spcBef>
                <a:spcPts val="0"/>
              </a:spcBef>
              <a:buClr>
                <a:srgbClr val="DE6325"/>
              </a:buClr>
              <a:buFont typeface="Helvetica"/>
              <a:defRPr sz="1800"/>
            </a:pPr>
            <a:endParaRPr sz="2800" i="1" dirty="0">
              <a:solidFill>
                <a:srgbClr val="FF0000"/>
              </a:solidFill>
              <a:uFill>
                <a:solidFill/>
              </a:u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373216"/>
            <a:ext cx="3693170" cy="113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92172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 name="Shape 198"/>
          <p:cNvSpPr>
            <a:spLocks noGrp="1"/>
          </p:cNvSpPr>
          <p:nvPr>
            <p:ph type="title"/>
          </p:nvPr>
        </p:nvSpPr>
        <p:spPr>
          <a:xfrm>
            <a:off x="346309" y="223866"/>
            <a:ext cx="6554526" cy="1600200"/>
          </a:xfrm>
          <a:prstGeom prst="rect">
            <a:avLst/>
          </a:prstGeom>
        </p:spPr>
        <p:txBody>
          <a:bodyPr lIns="0" tIns="0" rIns="0" bIns="0">
            <a:normAutofit/>
          </a:bodyPr>
          <a:lstStyle/>
          <a:p>
            <a:pPr lvl="0" defTabSz="457200">
              <a:defRPr sz="1800" b="0">
                <a:solidFill>
                  <a:srgbClr val="000000"/>
                </a:solidFill>
              </a:defRPr>
            </a:pPr>
            <a:r>
              <a:rPr sz="4300" dirty="0">
                <a:solidFill>
                  <a:srgbClr val="47466D"/>
                </a:solidFill>
                <a:uFill>
                  <a:solidFill/>
                </a:uFill>
              </a:rPr>
              <a:t>An</a:t>
            </a:r>
            <a:r>
              <a:rPr sz="4300" b="1" dirty="0">
                <a:solidFill>
                  <a:srgbClr val="47466D"/>
                </a:solidFill>
                <a:uFill>
                  <a:solidFill/>
                </a:uFill>
              </a:rPr>
              <a:t> effective </a:t>
            </a:r>
            <a:r>
              <a:rPr sz="4300" dirty="0">
                <a:solidFill>
                  <a:srgbClr val="47466D"/>
                </a:solidFill>
                <a:uFill>
                  <a:solidFill/>
                </a:uFill>
              </a:rPr>
              <a:t>school will</a:t>
            </a:r>
            <a:r>
              <a:rPr sz="4300" b="1" dirty="0">
                <a:solidFill>
                  <a:srgbClr val="47466D"/>
                </a:solidFill>
                <a:uFill>
                  <a:solidFill/>
                </a:uFill>
              </a:rPr>
              <a:t>:</a:t>
            </a:r>
          </a:p>
        </p:txBody>
      </p:sp>
      <p:sp>
        <p:nvSpPr>
          <p:cNvPr id="199" name="Shape 199"/>
          <p:cNvSpPr>
            <a:spLocks noGrp="1"/>
          </p:cNvSpPr>
          <p:nvPr>
            <p:ph type="body" idx="1"/>
          </p:nvPr>
        </p:nvSpPr>
        <p:spPr>
          <a:xfrm>
            <a:off x="321733" y="1814514"/>
            <a:ext cx="6554526" cy="4885526"/>
          </a:xfrm>
          <a:prstGeom prst="rect">
            <a:avLst/>
          </a:prstGeom>
        </p:spPr>
        <p:txBody>
          <a:bodyPr lIns="0" tIns="0" rIns="0" bIns="0">
            <a:normAutofit/>
          </a:bodyPr>
          <a:lstStyle/>
          <a:p>
            <a:pPr marL="290092" lvl="0" indent="-290092" defTabSz="384047">
              <a:spcBef>
                <a:spcPts val="0"/>
              </a:spcBef>
              <a:buClr>
                <a:srgbClr val="DE6325"/>
              </a:buClr>
              <a:tabLst>
                <a:tab pos="127000" algn="l"/>
                <a:tab pos="152400" algn="l"/>
                <a:tab pos="165100" algn="l"/>
              </a:tabLst>
              <a:defRPr sz="1800"/>
            </a:pPr>
            <a:r>
              <a:rPr sz="3100">
                <a:uFill>
                  <a:solidFill/>
                </a:uFill>
              </a:rPr>
              <a:t>ensure assessment of needs is based on accurate information about prior attainment and hearing loss</a:t>
            </a:r>
            <a:endParaRPr sz="3100"/>
          </a:p>
          <a:p>
            <a:pPr marL="283753" lvl="0" indent="-283753" defTabSz="384047">
              <a:spcBef>
                <a:spcPts val="0"/>
              </a:spcBef>
              <a:buClr>
                <a:srgbClr val="DE6325"/>
              </a:buClr>
              <a:tabLst>
                <a:tab pos="127000" algn="l"/>
                <a:tab pos="152400" algn="l"/>
                <a:tab pos="165100" algn="l"/>
              </a:tabLst>
              <a:defRPr sz="1800"/>
            </a:pPr>
            <a:r>
              <a:rPr sz="3100">
                <a:uFill>
                  <a:solidFill/>
                </a:uFill>
              </a:rPr>
              <a:t>have received training to enable all staff to meet the deaf pupil’s needs</a:t>
            </a:r>
            <a:endParaRPr sz="3100"/>
          </a:p>
          <a:p>
            <a:pPr marL="283753" lvl="0" indent="-283753" defTabSz="384047">
              <a:spcBef>
                <a:spcPts val="0"/>
              </a:spcBef>
              <a:buClr>
                <a:srgbClr val="DE6325"/>
              </a:buClr>
              <a:tabLst>
                <a:tab pos="127000" algn="l"/>
                <a:tab pos="152400" algn="l"/>
                <a:tab pos="165100" algn="l"/>
              </a:tabLst>
              <a:defRPr sz="1800"/>
            </a:pPr>
            <a:r>
              <a:rPr sz="3100">
                <a:uFill>
                  <a:solidFill/>
                </a:uFill>
              </a:rPr>
              <a:t>seek pupils’ views on the strategies and support that will benefit them </a:t>
            </a:r>
          </a:p>
        </p:txBody>
      </p:sp>
      <p:pic>
        <p:nvPicPr>
          <p:cNvPr id="200" name="image10.jpeg" descr="_DSC0366.jpg"/>
          <p:cNvPicPr/>
          <p:nvPr/>
        </p:nvPicPr>
        <p:blipFill>
          <a:blip r:embed="rId3" cstate="print">
            <a:extLst/>
          </a:blip>
          <a:stretch>
            <a:fillRect/>
          </a:stretch>
        </p:blipFill>
        <p:spPr>
          <a:xfrm>
            <a:off x="6870700" y="1814513"/>
            <a:ext cx="2019300" cy="47593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hape 42"/>
          <p:cNvSpPr>
            <a:spLocks noGrp="1"/>
          </p:cNvSpPr>
          <p:nvPr>
            <p:ph type="title"/>
          </p:nvPr>
        </p:nvSpPr>
        <p:spPr>
          <a:xfrm>
            <a:off x="685796" y="381000"/>
            <a:ext cx="8062668" cy="1600200"/>
          </a:xfrm>
          <a:prstGeom prst="rect">
            <a:avLst/>
          </a:prstGeom>
        </p:spPr>
        <p:txBody>
          <a:bodyPr lIns="0" tIns="0" rIns="0" bIns="0">
            <a:normAutofit/>
          </a:bodyPr>
          <a:lstStyle/>
          <a:p>
            <a:pPr lvl="0">
              <a:defRPr sz="1800" b="0">
                <a:solidFill>
                  <a:srgbClr val="000000"/>
                </a:solidFill>
              </a:defRPr>
            </a:pPr>
            <a:r>
              <a:rPr sz="4400" b="1" dirty="0">
                <a:solidFill>
                  <a:srgbClr val="595888"/>
                </a:solidFill>
              </a:rPr>
              <a:t>Ensuring effective provision </a:t>
            </a:r>
          </a:p>
        </p:txBody>
      </p:sp>
      <p:sp>
        <p:nvSpPr>
          <p:cNvPr id="43" name="Shape 43"/>
          <p:cNvSpPr>
            <a:spLocks noGrp="1"/>
          </p:cNvSpPr>
          <p:nvPr>
            <p:ph type="body" idx="1"/>
          </p:nvPr>
        </p:nvSpPr>
        <p:spPr>
          <a:xfrm>
            <a:off x="364407" y="2138197"/>
            <a:ext cx="8384057" cy="4876808"/>
          </a:xfrm>
          <a:prstGeom prst="rect">
            <a:avLst/>
          </a:prstGeom>
        </p:spPr>
        <p:txBody>
          <a:bodyPr lIns="0" tIns="0" rIns="0" bIns="0">
            <a:normAutofit/>
          </a:bodyPr>
          <a:lstStyle/>
          <a:p>
            <a:pPr defTabSz="457200">
              <a:spcBef>
                <a:spcPts val="0"/>
              </a:spcBef>
              <a:buClr>
                <a:srgbClr val="DE6325"/>
              </a:buClr>
              <a:tabLst>
                <a:tab pos="203200" algn="l"/>
                <a:tab pos="215900" algn="l"/>
              </a:tabLst>
              <a:defRPr sz="1800"/>
            </a:pPr>
            <a:r>
              <a:rPr sz="3100" dirty="0">
                <a:uFill>
                  <a:solidFill/>
                </a:uFill>
              </a:rPr>
              <a:t>a thorough </a:t>
            </a:r>
            <a:r>
              <a:rPr sz="3100" b="1" dirty="0">
                <a:uFill>
                  <a:solidFill/>
                </a:uFill>
              </a:rPr>
              <a:t>assessment</a:t>
            </a:r>
            <a:r>
              <a:rPr sz="3100" dirty="0">
                <a:uFill>
                  <a:solidFill/>
                </a:uFill>
              </a:rPr>
              <a:t> of the pupil’s needs and strengths</a:t>
            </a:r>
          </a:p>
          <a:p>
            <a:pPr defTabSz="457200">
              <a:spcBef>
                <a:spcPts val="0"/>
              </a:spcBef>
              <a:buClr>
                <a:srgbClr val="F58025"/>
              </a:buClr>
              <a:tabLst>
                <a:tab pos="203200" algn="l"/>
                <a:tab pos="215900" algn="l"/>
              </a:tabLst>
              <a:defRPr sz="1800"/>
            </a:pPr>
            <a:r>
              <a:rPr sz="3100" dirty="0">
                <a:uFill>
                  <a:solidFill/>
                </a:uFill>
              </a:rPr>
              <a:t>a </a:t>
            </a:r>
            <a:r>
              <a:rPr sz="3100" b="1" dirty="0">
                <a:uFill>
                  <a:solidFill/>
                </a:uFill>
              </a:rPr>
              <a:t>plan</a:t>
            </a:r>
            <a:r>
              <a:rPr sz="3100" dirty="0">
                <a:uFill>
                  <a:solidFill/>
                </a:uFill>
              </a:rPr>
              <a:t> setting out how the school will meet those needs and overcome any barriers to the pupil making good progress</a:t>
            </a:r>
          </a:p>
          <a:p>
            <a:pPr defTabSz="457200">
              <a:spcBef>
                <a:spcPts val="0"/>
              </a:spcBef>
              <a:buClr>
                <a:srgbClr val="F58025"/>
              </a:buClr>
              <a:tabLst>
                <a:tab pos="203200" algn="l"/>
                <a:tab pos="215900" algn="l"/>
              </a:tabLst>
              <a:defRPr sz="1800"/>
            </a:pPr>
            <a:r>
              <a:rPr sz="3100" dirty="0">
                <a:uFill>
                  <a:solidFill/>
                </a:uFill>
              </a:rPr>
              <a:t>effective </a:t>
            </a:r>
            <a:r>
              <a:rPr sz="3100" b="1" dirty="0">
                <a:uFill>
                  <a:solidFill/>
                </a:uFill>
              </a:rPr>
              <a:t>implementation</a:t>
            </a:r>
            <a:r>
              <a:rPr sz="3100" dirty="0">
                <a:uFill>
                  <a:solidFill/>
                </a:uFill>
              </a:rPr>
              <a:t> of the plan</a:t>
            </a:r>
          </a:p>
          <a:p>
            <a:pPr defTabSz="457200">
              <a:spcBef>
                <a:spcPts val="0"/>
              </a:spcBef>
              <a:buClr>
                <a:srgbClr val="F58025"/>
              </a:buClr>
              <a:tabLst>
                <a:tab pos="203200" algn="l"/>
                <a:tab pos="215900" algn="l"/>
              </a:tabLst>
              <a:defRPr sz="1800"/>
            </a:pPr>
            <a:r>
              <a:rPr sz="3100" dirty="0">
                <a:uFill>
                  <a:solidFill/>
                </a:uFill>
              </a:rPr>
              <a:t>regular </a:t>
            </a:r>
            <a:r>
              <a:rPr sz="3100" b="1" dirty="0">
                <a:uFill>
                  <a:solidFill/>
                </a:uFill>
              </a:rPr>
              <a:t>reviews</a:t>
            </a:r>
            <a:r>
              <a:rPr sz="3100" dirty="0">
                <a:uFill>
                  <a:solidFill/>
                </a:uFill>
              </a:rPr>
              <a:t> of the pupil’s progress and the success of the plan to establish </a:t>
            </a:r>
            <a:r>
              <a:rPr sz="3100" dirty="0" smtClean="0">
                <a:uFill>
                  <a:solidFill/>
                </a:uFill>
              </a:rPr>
              <a:t>whether</a:t>
            </a:r>
            <a:r>
              <a:rPr lang="en-GB" sz="3100" dirty="0" smtClean="0">
                <a:uFill>
                  <a:solidFill/>
                </a:uFill>
              </a:rPr>
              <a:t> and what </a:t>
            </a:r>
            <a:r>
              <a:rPr sz="3100" dirty="0" smtClean="0">
                <a:uFill>
                  <a:solidFill/>
                </a:uFill>
              </a:rPr>
              <a:t> </a:t>
            </a:r>
            <a:r>
              <a:rPr sz="3100" dirty="0">
                <a:uFill>
                  <a:solidFill/>
                </a:uFill>
              </a:rPr>
              <a:t>changes need to be </a:t>
            </a:r>
            <a:r>
              <a:rPr sz="3100" dirty="0" smtClean="0">
                <a:uFill>
                  <a:solidFill/>
                </a:uFill>
              </a:rPr>
              <a:t>m</a:t>
            </a:r>
            <a:r>
              <a:rPr lang="en-GB" sz="3100" dirty="0" err="1" smtClean="0">
                <a:uFill>
                  <a:solidFill/>
                </a:uFill>
              </a:rPr>
              <a:t>ade</a:t>
            </a:r>
            <a:r>
              <a:rPr sz="3100" dirty="0" smtClean="0">
                <a:uFill>
                  <a:solidFill/>
                </a:uFill>
              </a:rPr>
              <a:t>.</a:t>
            </a:r>
            <a:endParaRPr sz="3100" dirty="0">
              <a:uFill>
                <a:solidFill/>
              </a:uFill>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 name="Shape 204"/>
          <p:cNvSpPr>
            <a:spLocks noGrp="1"/>
          </p:cNvSpPr>
          <p:nvPr>
            <p:ph type="title"/>
          </p:nvPr>
        </p:nvSpPr>
        <p:spPr>
          <a:xfrm>
            <a:off x="316174" y="214313"/>
            <a:ext cx="6554526" cy="1600200"/>
          </a:xfrm>
          <a:prstGeom prst="rect">
            <a:avLst/>
          </a:prstGeom>
        </p:spPr>
        <p:txBody>
          <a:bodyPr lIns="0" tIns="0" rIns="0" bIns="0">
            <a:normAutofit/>
          </a:bodyPr>
          <a:lstStyle/>
          <a:p>
            <a:pPr lvl="0" defTabSz="457200">
              <a:defRPr sz="1800" b="0">
                <a:solidFill>
                  <a:srgbClr val="000000"/>
                </a:solidFill>
              </a:defRPr>
            </a:pPr>
            <a:r>
              <a:rPr sz="4300" dirty="0">
                <a:solidFill>
                  <a:srgbClr val="47466D"/>
                </a:solidFill>
                <a:uFill>
                  <a:solidFill/>
                </a:uFill>
              </a:rPr>
              <a:t>An</a:t>
            </a:r>
            <a:r>
              <a:rPr sz="4300" b="1" dirty="0">
                <a:solidFill>
                  <a:srgbClr val="47466D"/>
                </a:solidFill>
                <a:uFill>
                  <a:solidFill/>
                </a:uFill>
              </a:rPr>
              <a:t> effective </a:t>
            </a:r>
            <a:r>
              <a:rPr sz="4300" dirty="0">
                <a:solidFill>
                  <a:srgbClr val="47466D"/>
                </a:solidFill>
                <a:uFill>
                  <a:solidFill/>
                </a:uFill>
              </a:rPr>
              <a:t>school will</a:t>
            </a:r>
            <a:r>
              <a:rPr sz="4300" b="1" dirty="0">
                <a:solidFill>
                  <a:srgbClr val="47466D"/>
                </a:solidFill>
                <a:uFill>
                  <a:solidFill/>
                </a:uFill>
              </a:rPr>
              <a:t>:</a:t>
            </a:r>
          </a:p>
        </p:txBody>
      </p:sp>
      <p:sp>
        <p:nvSpPr>
          <p:cNvPr id="205" name="Shape 205"/>
          <p:cNvSpPr>
            <a:spLocks noGrp="1"/>
          </p:cNvSpPr>
          <p:nvPr>
            <p:ph type="body" idx="1"/>
          </p:nvPr>
        </p:nvSpPr>
        <p:spPr>
          <a:xfrm>
            <a:off x="321733" y="1723696"/>
            <a:ext cx="6554526" cy="4976345"/>
          </a:xfrm>
          <a:prstGeom prst="rect">
            <a:avLst/>
          </a:prstGeom>
        </p:spPr>
        <p:txBody>
          <a:bodyPr lIns="0" tIns="0" rIns="0" bIns="0">
            <a:normAutofit/>
          </a:bodyPr>
          <a:lstStyle/>
          <a:p>
            <a:pPr marL="590550" lvl="0" indent="-590550">
              <a:defRPr sz="1800"/>
            </a:pPr>
            <a:r>
              <a:rPr sz="3100"/>
              <a:t>consider the implications of a pupil’s deafness when planning how to meet their needs.</a:t>
            </a:r>
          </a:p>
          <a:p>
            <a:pPr marL="590550" lvl="0" indent="-590550">
              <a:defRPr sz="1800"/>
            </a:pPr>
            <a:r>
              <a:rPr sz="3100">
                <a:uFill>
                  <a:solidFill/>
                </a:uFill>
              </a:rPr>
              <a:t>ensure that the necessary support is provided</a:t>
            </a:r>
          </a:p>
          <a:p>
            <a:pPr marL="590550" lvl="0" indent="-590550">
              <a:defRPr sz="1800"/>
            </a:pPr>
            <a:r>
              <a:rPr sz="3100"/>
              <a:t>review the effectiveness of their provision for the deaf pupil, monitoring the extent to which the student is achieving the expected outcomes. </a:t>
            </a:r>
          </a:p>
        </p:txBody>
      </p:sp>
      <p:pic>
        <p:nvPicPr>
          <p:cNvPr id="206" name="image10.jpeg" descr="_DSC0366.jpg"/>
          <p:cNvPicPr/>
          <p:nvPr/>
        </p:nvPicPr>
        <p:blipFill>
          <a:blip r:embed="rId3" cstate="print">
            <a:extLst/>
          </a:blip>
          <a:stretch>
            <a:fillRect/>
          </a:stretch>
        </p:blipFill>
        <p:spPr>
          <a:xfrm>
            <a:off x="6870700" y="1814513"/>
            <a:ext cx="2019300" cy="47593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idx="1"/>
          </p:nvPr>
        </p:nvSpPr>
        <p:spPr>
          <a:prstGeom prst="rect">
            <a:avLst/>
          </a:prstGeom>
        </p:spPr>
        <p:txBody>
          <a:bodyPr lIns="0" tIns="0" rIns="0" bIns="0">
            <a:normAutofit/>
          </a:bodyPr>
          <a:lstStyle/>
          <a:p>
            <a:pPr marL="0" lvl="0" indent="0">
              <a:buSzTx/>
              <a:buNone/>
              <a:defRPr sz="1800"/>
            </a:pPr>
            <a:r>
              <a:rPr sz="3200" dirty="0"/>
              <a:t> </a:t>
            </a:r>
          </a:p>
          <a:p>
            <a:pPr marL="0" lvl="0" indent="0" algn="ctr">
              <a:buSzTx/>
              <a:buNone/>
              <a:defRPr sz="1800"/>
            </a:pPr>
            <a:r>
              <a:rPr sz="4400" b="1" dirty="0"/>
              <a:t>Any questions?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936" y="4077072"/>
            <a:ext cx="1792287"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332656"/>
            <a:ext cx="469363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04664"/>
            <a:ext cx="1526380"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772816"/>
            <a:ext cx="6190456" cy="1600200"/>
          </a:xfrm>
        </p:spPr>
        <p:txBody>
          <a:bodyPr/>
          <a:lstStyle/>
          <a:p>
            <a:pPr algn="ctr"/>
            <a:r>
              <a:rPr lang="en-GB" dirty="0" smtClean="0">
                <a:solidFill>
                  <a:schemeClr val="tx1"/>
                </a:solidFill>
              </a:rPr>
              <a:t>Thank you </a:t>
            </a:r>
            <a:endParaRPr lang="en-GB" dirty="0">
              <a:solidFill>
                <a:schemeClr val="tx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573016"/>
            <a:ext cx="38957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04664"/>
            <a:ext cx="4262189" cy="131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04664"/>
            <a:ext cx="1526380"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692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3.png" descr="C:\Users\INoon\AppData\Local\Microsoft\Windows\Temporary Internet Files\Content.Outlook\8IG7UT11\logomaster.png"/>
          <p:cNvPicPr/>
          <p:nvPr/>
        </p:nvPicPr>
        <p:blipFill>
          <a:blip r:embed="rId3" cstate="print">
            <a:extLst/>
          </a:blip>
          <a:stretch>
            <a:fillRect/>
          </a:stretch>
        </p:blipFill>
        <p:spPr>
          <a:xfrm>
            <a:off x="2411760" y="2420888"/>
            <a:ext cx="4409749" cy="1349813"/>
          </a:xfrm>
          <a:prstGeom prst="rect">
            <a:avLst/>
          </a:prstGeom>
          <a:ln w="12700">
            <a:miter lim="400000"/>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149080"/>
            <a:ext cx="1526380"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srcRect/>
          <a:stretch>
            <a:fillRect/>
          </a:stretch>
        </p:blipFill>
        <p:spPr bwMode="auto">
          <a:xfrm>
            <a:off x="3707904" y="692696"/>
            <a:ext cx="1771650" cy="1463675"/>
          </a:xfrm>
          <a:prstGeom prst="rect">
            <a:avLst/>
          </a:prstGeom>
          <a:noFill/>
          <a:ln w="9525">
            <a:noFill/>
            <a:miter lim="800000"/>
            <a:headEnd/>
            <a:tailEnd/>
          </a:ln>
          <a:effectLst/>
        </p:spPr>
      </p:pic>
      <p:sp>
        <p:nvSpPr>
          <p:cNvPr id="5" name="TextBox 4"/>
          <p:cNvSpPr txBox="1"/>
          <p:nvPr/>
        </p:nvSpPr>
        <p:spPr>
          <a:xfrm>
            <a:off x="899592" y="5733256"/>
            <a:ext cx="756084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GB" dirty="0" smtClean="0">
                <a:latin typeface="Arial" pitchFamily="34" charset="0"/>
                <a:cs typeface="Arial" pitchFamily="34" charset="0"/>
              </a:rPr>
              <a:t>NatSIP is funded by the Department for Education as a VCS grant holder</a:t>
            </a:r>
            <a:endParaRPr kumimoji="0" lang="en-GB" sz="2400" b="0" i="0" u="none" strike="noStrike" cap="none" spc="0" normalizeH="0" baseline="0" dirty="0">
              <a:ln>
                <a:noFill/>
              </a:ln>
              <a:solidFill>
                <a:srgbClr val="000000"/>
              </a:solidFill>
              <a:effectLst/>
              <a:uFillTx/>
              <a:latin typeface="Arial" pitchFamily="34" charset="0"/>
              <a:cs typeface="Arial" pitchFamily="34" charset="0"/>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Shape 47"/>
          <p:cNvSpPr>
            <a:spLocks noGrp="1"/>
          </p:cNvSpPr>
          <p:nvPr>
            <p:ph type="title"/>
          </p:nvPr>
        </p:nvSpPr>
        <p:spPr>
          <a:xfrm>
            <a:off x="1476769" y="2628900"/>
            <a:ext cx="6190462" cy="1600200"/>
          </a:xfrm>
          <a:prstGeom prst="rect">
            <a:avLst/>
          </a:prstGeom>
        </p:spPr>
        <p:txBody>
          <a:bodyPr lIns="0" tIns="0" rIns="0" bIns="0">
            <a:normAutofit/>
          </a:bodyPr>
          <a:lstStyle/>
          <a:p>
            <a:pPr lvl="0">
              <a:defRPr sz="1800" b="0">
                <a:solidFill>
                  <a:srgbClr val="000000"/>
                </a:solidFill>
              </a:defRPr>
            </a:pPr>
            <a:r>
              <a:rPr sz="4400" b="1" dirty="0" smtClean="0">
                <a:solidFill>
                  <a:srgbClr val="7E071F"/>
                </a:solidFill>
              </a:rPr>
              <a:t>Assess</a:t>
            </a:r>
            <a:r>
              <a:rPr lang="en-GB" sz="4400" b="1" dirty="0" smtClean="0">
                <a:solidFill>
                  <a:srgbClr val="7E071F"/>
                </a:solidFill>
              </a:rPr>
              <a:t> </a:t>
            </a:r>
            <a:r>
              <a:rPr sz="4400" b="1" dirty="0" smtClean="0">
                <a:solidFill>
                  <a:srgbClr val="595888"/>
                </a:solidFill>
              </a:rPr>
              <a:t>plan</a:t>
            </a:r>
            <a:r>
              <a:rPr lang="en-GB" sz="4400" b="1" dirty="0" smtClean="0">
                <a:solidFill>
                  <a:srgbClr val="595888"/>
                </a:solidFill>
              </a:rPr>
              <a:t> </a:t>
            </a:r>
            <a:r>
              <a:rPr sz="4400" b="1" dirty="0" smtClean="0">
                <a:solidFill>
                  <a:srgbClr val="595888"/>
                </a:solidFill>
              </a:rPr>
              <a:t>do</a:t>
            </a:r>
            <a:r>
              <a:rPr lang="en-GB" sz="4400" b="1" dirty="0" smtClean="0">
                <a:solidFill>
                  <a:srgbClr val="595888"/>
                </a:solidFill>
              </a:rPr>
              <a:t> </a:t>
            </a:r>
            <a:r>
              <a:rPr sz="4400" b="1" dirty="0" smtClean="0">
                <a:solidFill>
                  <a:srgbClr val="595888"/>
                </a:solidFill>
              </a:rPr>
              <a:t>review</a:t>
            </a:r>
            <a:endParaRPr sz="4400" b="1" dirty="0">
              <a:solidFill>
                <a:srgbClr val="595888"/>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Shape 51"/>
          <p:cNvSpPr>
            <a:spLocks noGrp="1"/>
          </p:cNvSpPr>
          <p:nvPr>
            <p:ph type="title"/>
          </p:nvPr>
        </p:nvSpPr>
        <p:spPr>
          <a:xfrm>
            <a:off x="685796" y="381000"/>
            <a:ext cx="8062667" cy="1600200"/>
          </a:xfrm>
          <a:prstGeom prst="rect">
            <a:avLst/>
          </a:prstGeom>
        </p:spPr>
        <p:txBody>
          <a:bodyPr lIns="0" tIns="0" rIns="0" bIns="0">
            <a:normAutofit/>
          </a:bodyPr>
          <a:lstStyle/>
          <a:p>
            <a:pPr lvl="0">
              <a:defRPr sz="1800" b="0">
                <a:solidFill>
                  <a:srgbClr val="000000"/>
                </a:solidFill>
              </a:defRPr>
            </a:pPr>
            <a:r>
              <a:rPr sz="4400" b="1" dirty="0">
                <a:solidFill>
                  <a:srgbClr val="595888"/>
                </a:solidFill>
              </a:rPr>
              <a:t>A good assessment will enable you to:</a:t>
            </a:r>
          </a:p>
        </p:txBody>
      </p:sp>
      <p:sp>
        <p:nvSpPr>
          <p:cNvPr id="52" name="Shape 52"/>
          <p:cNvSpPr>
            <a:spLocks noGrp="1"/>
          </p:cNvSpPr>
          <p:nvPr>
            <p:ph type="body" idx="1"/>
          </p:nvPr>
        </p:nvSpPr>
        <p:spPr>
          <a:xfrm>
            <a:off x="685800" y="2489200"/>
            <a:ext cx="7772400" cy="4749800"/>
          </a:xfrm>
          <a:prstGeom prst="rect">
            <a:avLst/>
          </a:prstGeom>
        </p:spPr>
        <p:txBody>
          <a:bodyPr lIns="0" tIns="0" rIns="0" bIns="0">
            <a:normAutofit/>
          </a:bodyPr>
          <a:lstStyle/>
          <a:p>
            <a:pPr marL="590550" lvl="0" indent="-590550">
              <a:buClr>
                <a:srgbClr val="DE6325"/>
              </a:buClr>
              <a:defRPr sz="1800"/>
            </a:pPr>
            <a:r>
              <a:rPr sz="3100" dirty="0"/>
              <a:t>identify the </a:t>
            </a:r>
            <a:r>
              <a:rPr sz="3100" dirty="0" smtClean="0"/>
              <a:t>pupil</a:t>
            </a:r>
            <a:r>
              <a:rPr lang="en-GB" sz="3100" smtClean="0"/>
              <a:t>'</a:t>
            </a:r>
            <a:r>
              <a:rPr sz="3100" smtClean="0"/>
              <a:t>s </a:t>
            </a:r>
            <a:r>
              <a:rPr sz="3100"/>
              <a:t>strengths, weaknesses and highlight any particular barriers to making progress</a:t>
            </a:r>
          </a:p>
          <a:p>
            <a:pPr marL="590550" lvl="0" indent="-590550">
              <a:buClr>
                <a:srgbClr val="DE6325"/>
              </a:buClr>
              <a:defRPr sz="1800"/>
            </a:pPr>
            <a:r>
              <a:rPr sz="3100" dirty="0"/>
              <a:t>identify targets and support strategies to address the barriers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Shape 54"/>
          <p:cNvSpPr>
            <a:spLocks noGrp="1"/>
          </p:cNvSpPr>
          <p:nvPr>
            <p:ph type="title"/>
          </p:nvPr>
        </p:nvSpPr>
        <p:spPr>
          <a:xfrm>
            <a:off x="685797" y="381000"/>
            <a:ext cx="6190462" cy="1600200"/>
          </a:xfrm>
          <a:prstGeom prst="rect">
            <a:avLst/>
          </a:prstGeom>
        </p:spPr>
        <p:txBody>
          <a:bodyPr lIns="0" tIns="0" rIns="0" bIns="0">
            <a:normAutofit/>
          </a:bodyPr>
          <a:lstStyle/>
          <a:p>
            <a:pPr lvl="0">
              <a:defRPr sz="1800" b="0">
                <a:solidFill>
                  <a:srgbClr val="000000"/>
                </a:solidFill>
              </a:defRPr>
            </a:pPr>
            <a:r>
              <a:rPr sz="4400" b="1">
                <a:solidFill>
                  <a:srgbClr val="595888"/>
                </a:solidFill>
              </a:rPr>
              <a:t>A good assessment will enable you to:</a:t>
            </a:r>
          </a:p>
        </p:txBody>
      </p:sp>
      <p:sp>
        <p:nvSpPr>
          <p:cNvPr id="55" name="Shape 55"/>
          <p:cNvSpPr>
            <a:spLocks noGrp="1"/>
          </p:cNvSpPr>
          <p:nvPr>
            <p:ph type="body" idx="1"/>
          </p:nvPr>
        </p:nvSpPr>
        <p:spPr>
          <a:xfrm>
            <a:off x="685800" y="2362200"/>
            <a:ext cx="7772400" cy="4876800"/>
          </a:xfrm>
          <a:prstGeom prst="rect">
            <a:avLst/>
          </a:prstGeom>
        </p:spPr>
        <p:txBody>
          <a:bodyPr lIns="0" tIns="0" rIns="0" bIns="0">
            <a:normAutofit/>
          </a:bodyPr>
          <a:lstStyle/>
          <a:p>
            <a:pPr marL="590550" lvl="0" indent="-590550">
              <a:buClr>
                <a:srgbClr val="DE6325"/>
              </a:buClr>
              <a:defRPr sz="1800"/>
            </a:pPr>
            <a:r>
              <a:rPr sz="3100"/>
              <a:t>monitor progress and the impact of strategies</a:t>
            </a:r>
          </a:p>
          <a:p>
            <a:pPr marL="590550" lvl="0" indent="-590550">
              <a:buClr>
                <a:srgbClr val="DE6325"/>
              </a:buClr>
              <a:defRPr sz="1800"/>
            </a:pPr>
            <a:r>
              <a:rPr sz="3100"/>
              <a:t>identify any examination adjustments to ensure the pupil is not placed at a disadvantage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Shape 57"/>
          <p:cNvSpPr>
            <a:spLocks noGrp="1"/>
          </p:cNvSpPr>
          <p:nvPr>
            <p:ph type="title"/>
          </p:nvPr>
        </p:nvSpPr>
        <p:spPr>
          <a:xfrm>
            <a:off x="685796" y="381000"/>
            <a:ext cx="7774636" cy="1600200"/>
          </a:xfrm>
          <a:prstGeom prst="rect">
            <a:avLst/>
          </a:prstGeom>
        </p:spPr>
        <p:txBody>
          <a:bodyPr lIns="0" tIns="0" rIns="0" bIns="0">
            <a:normAutofit/>
          </a:bodyPr>
          <a:lstStyle>
            <a:lvl1pPr defTabSz="448055">
              <a:defRPr>
                <a:uFill>
                  <a:solidFill/>
                </a:uFill>
              </a:defRPr>
            </a:lvl1pPr>
          </a:lstStyle>
          <a:p>
            <a:pPr lvl="0">
              <a:defRPr sz="1800" b="0">
                <a:solidFill>
                  <a:srgbClr val="000000"/>
                </a:solidFill>
                <a:uFillTx/>
              </a:defRPr>
            </a:pPr>
            <a:r>
              <a:rPr sz="4400" b="1" dirty="0">
                <a:solidFill>
                  <a:srgbClr val="595888"/>
                </a:solidFill>
                <a:uFill>
                  <a:solidFill/>
                </a:uFill>
              </a:rPr>
              <a:t>Implications of deafness for learning</a:t>
            </a:r>
          </a:p>
        </p:txBody>
      </p:sp>
      <p:sp>
        <p:nvSpPr>
          <p:cNvPr id="58" name="Shape 58"/>
          <p:cNvSpPr>
            <a:spLocks noGrp="1"/>
          </p:cNvSpPr>
          <p:nvPr>
            <p:ph type="body" idx="1"/>
          </p:nvPr>
        </p:nvSpPr>
        <p:spPr>
          <a:xfrm>
            <a:off x="685800" y="2167282"/>
            <a:ext cx="7772400" cy="4197487"/>
          </a:xfrm>
          <a:prstGeom prst="rect">
            <a:avLst/>
          </a:prstGeom>
        </p:spPr>
        <p:txBody>
          <a:bodyPr lIns="0" tIns="0" rIns="0" bIns="0">
            <a:normAutofit/>
          </a:bodyPr>
          <a:lstStyle/>
          <a:p>
            <a:pPr marL="174605" lvl="0" indent="-174605" defTabSz="346007">
              <a:spcBef>
                <a:spcPts val="0"/>
              </a:spcBef>
              <a:buClr>
                <a:srgbClr val="DE6325"/>
              </a:buClr>
              <a:tabLst>
                <a:tab pos="139700" algn="l"/>
                <a:tab pos="152400" algn="l"/>
              </a:tabLst>
              <a:defRPr sz="1800"/>
            </a:pPr>
            <a:endParaRPr sz="3100"/>
          </a:p>
          <a:p>
            <a:pPr marL="590550" lvl="0" indent="-590550" defTabSz="346007">
              <a:spcBef>
                <a:spcPts val="0"/>
              </a:spcBef>
              <a:buClr>
                <a:srgbClr val="DE6325"/>
              </a:buClr>
              <a:tabLst>
                <a:tab pos="139700" algn="l"/>
                <a:tab pos="152400" algn="l"/>
              </a:tabLst>
              <a:defRPr sz="1800"/>
            </a:pPr>
            <a:r>
              <a:rPr sz="3100">
                <a:uFill>
                  <a:solidFill/>
                </a:uFill>
              </a:rPr>
              <a:t>listening skills</a:t>
            </a:r>
            <a:endParaRPr sz="3100"/>
          </a:p>
          <a:p>
            <a:pPr marL="590550" lvl="0" indent="-590550" defTabSz="346007">
              <a:spcBef>
                <a:spcPts val="0"/>
              </a:spcBef>
              <a:buClr>
                <a:srgbClr val="DE6325"/>
              </a:buClr>
              <a:tabLst>
                <a:tab pos="139700" algn="l"/>
                <a:tab pos="152400" algn="l"/>
              </a:tabLst>
              <a:defRPr sz="1800"/>
            </a:pPr>
            <a:r>
              <a:rPr sz="3100">
                <a:uFill>
                  <a:solidFill/>
                </a:uFill>
              </a:rPr>
              <a:t>attention and concentration </a:t>
            </a:r>
            <a:endParaRPr sz="3100"/>
          </a:p>
          <a:p>
            <a:pPr marL="590550" lvl="0" indent="-590550" defTabSz="346007">
              <a:spcBef>
                <a:spcPts val="0"/>
              </a:spcBef>
              <a:buClr>
                <a:srgbClr val="DE6325"/>
              </a:buClr>
              <a:tabLst>
                <a:tab pos="139700" algn="l"/>
                <a:tab pos="152400" algn="l"/>
              </a:tabLst>
              <a:defRPr sz="1800"/>
            </a:pPr>
            <a:r>
              <a:rPr sz="3100">
                <a:uFill>
                  <a:solidFill/>
                </a:uFill>
              </a:rPr>
              <a:t>language development </a:t>
            </a:r>
            <a:endParaRPr sz="3100"/>
          </a:p>
          <a:p>
            <a:pPr marL="590550" lvl="0" indent="-590550" defTabSz="346007">
              <a:spcBef>
                <a:spcPts val="0"/>
              </a:spcBef>
              <a:buClr>
                <a:srgbClr val="F58025"/>
              </a:buClr>
              <a:tabLst>
                <a:tab pos="139700" algn="l"/>
                <a:tab pos="152400" algn="l"/>
              </a:tabLst>
              <a:defRPr sz="1800"/>
            </a:pPr>
            <a:r>
              <a:rPr sz="3100">
                <a:uFill>
                  <a:solidFill/>
                </a:uFill>
              </a:rPr>
              <a:t>literacy skills </a:t>
            </a:r>
            <a:endParaRPr sz="3100"/>
          </a:p>
          <a:p>
            <a:pPr marL="590550" lvl="0" indent="-590550" defTabSz="346007">
              <a:spcBef>
                <a:spcPts val="0"/>
              </a:spcBef>
              <a:buClr>
                <a:srgbClr val="F58025"/>
              </a:buClr>
              <a:tabLst>
                <a:tab pos="139700" algn="l"/>
                <a:tab pos="152400" algn="l"/>
              </a:tabLst>
              <a:defRPr sz="1800"/>
            </a:pPr>
            <a:r>
              <a:rPr sz="3100">
                <a:uFill>
                  <a:solidFill/>
                </a:uFill>
              </a:rPr>
              <a:t>working memory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132856"/>
            <a:ext cx="2493963"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Shape 62"/>
          <p:cNvSpPr>
            <a:spLocks noGrp="1"/>
          </p:cNvSpPr>
          <p:nvPr>
            <p:ph type="title"/>
          </p:nvPr>
        </p:nvSpPr>
        <p:spPr>
          <a:xfrm>
            <a:off x="685796" y="381000"/>
            <a:ext cx="8062668" cy="1600200"/>
          </a:xfrm>
          <a:prstGeom prst="rect">
            <a:avLst/>
          </a:prstGeom>
        </p:spPr>
        <p:txBody>
          <a:bodyPr lIns="0" tIns="0" rIns="0" bIns="0">
            <a:normAutofit/>
          </a:bodyPr>
          <a:lstStyle>
            <a:lvl1pPr defTabSz="448055">
              <a:defRPr>
                <a:uFill>
                  <a:solidFill/>
                </a:uFill>
              </a:defRPr>
            </a:lvl1pPr>
          </a:lstStyle>
          <a:p>
            <a:pPr lvl="0">
              <a:defRPr sz="1800" b="0">
                <a:solidFill>
                  <a:srgbClr val="000000"/>
                </a:solidFill>
                <a:uFillTx/>
              </a:defRPr>
            </a:pPr>
            <a:r>
              <a:rPr sz="4400" b="1" dirty="0">
                <a:solidFill>
                  <a:srgbClr val="595888"/>
                </a:solidFill>
                <a:uFill>
                  <a:solidFill/>
                </a:uFill>
              </a:rPr>
              <a:t>Implications of deafness for learning</a:t>
            </a:r>
          </a:p>
        </p:txBody>
      </p:sp>
      <p:sp>
        <p:nvSpPr>
          <p:cNvPr id="63" name="Shape 63"/>
          <p:cNvSpPr>
            <a:spLocks noGrp="1"/>
          </p:cNvSpPr>
          <p:nvPr>
            <p:ph type="body" idx="1"/>
          </p:nvPr>
        </p:nvSpPr>
        <p:spPr>
          <a:xfrm>
            <a:off x="685800" y="2167282"/>
            <a:ext cx="7772400" cy="4197487"/>
          </a:xfrm>
          <a:prstGeom prst="rect">
            <a:avLst/>
          </a:prstGeom>
        </p:spPr>
        <p:txBody>
          <a:bodyPr lIns="0" tIns="0" rIns="0" bIns="0">
            <a:normAutofit/>
          </a:bodyPr>
          <a:lstStyle/>
          <a:p>
            <a:pPr marL="174605" lvl="0" indent="-174605" defTabSz="346007">
              <a:spcBef>
                <a:spcPts val="0"/>
              </a:spcBef>
              <a:buClr>
                <a:srgbClr val="DE6325"/>
              </a:buClr>
              <a:tabLst>
                <a:tab pos="139700" algn="l"/>
                <a:tab pos="152400" algn="l"/>
              </a:tabLst>
              <a:defRPr sz="1800"/>
            </a:pPr>
            <a:endParaRPr sz="3100"/>
          </a:p>
          <a:p>
            <a:pPr marL="590550" lvl="0" indent="-590550" defTabSz="346007">
              <a:spcBef>
                <a:spcPts val="0"/>
              </a:spcBef>
              <a:buClr>
                <a:srgbClr val="F58025"/>
              </a:buClr>
              <a:tabLst>
                <a:tab pos="139700" algn="l"/>
                <a:tab pos="152400" algn="l"/>
              </a:tabLst>
              <a:defRPr sz="1800"/>
            </a:pPr>
            <a:r>
              <a:rPr sz="3100">
                <a:uFill>
                  <a:solidFill/>
                </a:uFill>
              </a:rPr>
              <a:t>auditory memory </a:t>
            </a:r>
            <a:endParaRPr sz="3100"/>
          </a:p>
          <a:p>
            <a:pPr marL="590550" lvl="0" indent="-590550" defTabSz="346007">
              <a:spcBef>
                <a:spcPts val="0"/>
              </a:spcBef>
              <a:buClr>
                <a:srgbClr val="F58025"/>
              </a:buClr>
              <a:tabLst>
                <a:tab pos="139700" algn="l"/>
                <a:tab pos="152400" algn="l"/>
              </a:tabLst>
              <a:defRPr sz="1800"/>
            </a:pPr>
            <a:r>
              <a:rPr sz="3100">
                <a:uFill>
                  <a:solidFill/>
                </a:uFill>
              </a:rPr>
              <a:t>processing time </a:t>
            </a:r>
            <a:endParaRPr sz="3100"/>
          </a:p>
          <a:p>
            <a:pPr marL="590550" lvl="0" indent="-590550" defTabSz="346007">
              <a:spcBef>
                <a:spcPts val="0"/>
              </a:spcBef>
              <a:buClr>
                <a:srgbClr val="F58025"/>
              </a:buClr>
              <a:tabLst>
                <a:tab pos="139700" algn="l"/>
                <a:tab pos="152400" algn="l"/>
              </a:tabLst>
              <a:defRPr sz="1800"/>
            </a:pPr>
            <a:r>
              <a:rPr sz="3100">
                <a:uFill>
                  <a:solidFill/>
                </a:uFill>
              </a:rPr>
              <a:t>incidental learning </a:t>
            </a:r>
            <a:endParaRPr sz="3100"/>
          </a:p>
          <a:p>
            <a:pPr marL="590550" lvl="0" indent="-590550" defTabSz="346007">
              <a:spcBef>
                <a:spcPts val="0"/>
              </a:spcBef>
              <a:buClr>
                <a:srgbClr val="F58025"/>
              </a:buClr>
              <a:tabLst>
                <a:tab pos="139700" algn="l"/>
                <a:tab pos="152400" algn="l"/>
              </a:tabLst>
              <a:defRPr sz="1800"/>
            </a:pPr>
            <a:r>
              <a:rPr sz="3100">
                <a:uFill>
                  <a:solidFill/>
                </a:uFill>
              </a:rPr>
              <a:t>social skills </a:t>
            </a:r>
            <a:endParaRPr sz="3100"/>
          </a:p>
          <a:p>
            <a:pPr marL="590550" lvl="0" indent="-590550" defTabSz="346007">
              <a:spcBef>
                <a:spcPts val="0"/>
              </a:spcBef>
              <a:buClr>
                <a:srgbClr val="F58025"/>
              </a:buClr>
              <a:tabLst>
                <a:tab pos="139700" algn="l"/>
                <a:tab pos="152400" algn="l"/>
              </a:tabLst>
              <a:defRPr sz="1800"/>
            </a:pPr>
            <a:r>
              <a:rPr sz="3100">
                <a:uFill>
                  <a:solidFill/>
                </a:uFill>
              </a:rPr>
              <a:t>self-esteem </a:t>
            </a:r>
            <a:endParaRPr sz="3100"/>
          </a:p>
          <a:p>
            <a:pPr marL="590550" lvl="0" indent="-590550" defTabSz="346007">
              <a:spcBef>
                <a:spcPts val="0"/>
              </a:spcBef>
              <a:buClr>
                <a:srgbClr val="F58025"/>
              </a:buClr>
              <a:tabLst>
                <a:tab pos="139700" algn="l"/>
                <a:tab pos="152400" algn="l"/>
              </a:tabLst>
              <a:defRPr sz="1800"/>
            </a:pPr>
            <a:r>
              <a:rPr sz="3100">
                <a:uFill>
                  <a:solidFill/>
                </a:uFill>
              </a:rPr>
              <a:t>learning style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852936"/>
            <a:ext cx="1792287"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95888"/>
      </a:accent1>
      <a:accent2>
        <a:srgbClr val="46829E"/>
      </a:accent2>
      <a:accent3>
        <a:srgbClr val="FCD65C"/>
      </a:accent3>
      <a:accent4>
        <a:srgbClr val="9E0927"/>
      </a:accent4>
      <a:accent5>
        <a:srgbClr val="DE6325"/>
      </a:accent5>
      <a:accent6>
        <a:srgbClr val="8AC8A3"/>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95888"/>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95888"/>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95888"/>
      </a:accent1>
      <a:accent2>
        <a:srgbClr val="46829E"/>
      </a:accent2>
      <a:accent3>
        <a:srgbClr val="FCD65C"/>
      </a:accent3>
      <a:accent4>
        <a:srgbClr val="9E0927"/>
      </a:accent4>
      <a:accent5>
        <a:srgbClr val="DE6325"/>
      </a:accent5>
      <a:accent6>
        <a:srgbClr val="8AC8A3"/>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95888"/>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95888"/>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410</TotalTime>
  <Words>3154</Words>
  <Application>Microsoft Office PowerPoint</Application>
  <PresentationFormat>On-screen Show (4:3)</PresentationFormat>
  <Paragraphs>318</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vt:lpstr>
      <vt:lpstr>Supporting the achievement of deaf children</vt:lpstr>
      <vt:lpstr>PowerPoint Presentation</vt:lpstr>
      <vt:lpstr>Remember:</vt:lpstr>
      <vt:lpstr>Ensuring effective provision </vt:lpstr>
      <vt:lpstr>Assess plan do review</vt:lpstr>
      <vt:lpstr>A good assessment will enable you to:</vt:lpstr>
      <vt:lpstr>A good assessment will enable you to:</vt:lpstr>
      <vt:lpstr>Implications of deafness for learning</vt:lpstr>
      <vt:lpstr>Implications of deafness for learning</vt:lpstr>
      <vt:lpstr>PowerPoint Presentation</vt:lpstr>
      <vt:lpstr>PowerPoint Presentation</vt:lpstr>
      <vt:lpstr>Useful resources</vt:lpstr>
      <vt:lpstr>PowerPoint Presentation</vt:lpstr>
      <vt:lpstr>How to plan the right support</vt:lpstr>
      <vt:lpstr>PowerPoint Presentation</vt:lpstr>
      <vt:lpstr>PowerPoint Presentation</vt:lpstr>
      <vt:lpstr>PowerPoint Presentation</vt:lpstr>
      <vt:lpstr>Identifying outcomes</vt:lpstr>
      <vt:lpstr>Example - James</vt:lpstr>
      <vt:lpstr>Example - James</vt:lpstr>
      <vt:lpstr>Example - James</vt:lpstr>
      <vt:lpstr>Example – James</vt:lpstr>
      <vt:lpstr>What might a Plan for deaf children include? </vt:lpstr>
      <vt:lpstr>What might a Plan for deaf children include?</vt:lpstr>
      <vt:lpstr>What might a Plan for deaf children include?</vt:lpstr>
      <vt:lpstr>What might a Plan for deaf children include? </vt:lpstr>
      <vt:lpstr>Useful resources</vt:lpstr>
      <vt:lpstr>PowerPoint Presentation</vt:lpstr>
      <vt:lpstr>Putting the provision in place </vt:lpstr>
      <vt:lpstr>Putting the provision in place </vt:lpstr>
      <vt:lpstr>PowerPoint Presentation</vt:lpstr>
      <vt:lpstr>PowerPoint Presentation</vt:lpstr>
      <vt:lpstr>Review </vt:lpstr>
      <vt:lpstr>Review </vt:lpstr>
      <vt:lpstr>PowerPoint Presentation</vt:lpstr>
      <vt:lpstr>How can a Teacher of the Deaf support you? </vt:lpstr>
      <vt:lpstr>NDCS resources </vt:lpstr>
      <vt:lpstr>NatSIP resources </vt:lpstr>
      <vt:lpstr>An effective school will:</vt:lpstr>
      <vt:lpstr>An effective school will:</vt:lpstr>
      <vt:lpstr>PowerPoint Presentation</vt:lpstr>
      <vt:lpstr>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achievement of deaf children</dc:title>
  <dc:creator>Ian Noon</dc:creator>
  <cp:lastModifiedBy>Ian Noon</cp:lastModifiedBy>
  <cp:revision>20</cp:revision>
  <cp:lastPrinted>2015-05-21T08:28:45Z</cp:lastPrinted>
  <dcterms:modified xsi:type="dcterms:W3CDTF">2016-02-12T14:58:32Z</dcterms:modified>
</cp:coreProperties>
</file>