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2"/>
  </p:notesMasterIdLst>
  <p:sldIdLst>
    <p:sldId id="256" r:id="rId3"/>
    <p:sldId id="257" r:id="rId4"/>
    <p:sldId id="310" r:id="rId5"/>
    <p:sldId id="340" r:id="rId6"/>
    <p:sldId id="368" r:id="rId7"/>
    <p:sldId id="342" r:id="rId8"/>
    <p:sldId id="314" r:id="rId9"/>
    <p:sldId id="311" r:id="rId10"/>
    <p:sldId id="312" r:id="rId11"/>
    <p:sldId id="315" r:id="rId12"/>
    <p:sldId id="357" r:id="rId13"/>
    <p:sldId id="324" r:id="rId14"/>
    <p:sldId id="321" r:id="rId15"/>
    <p:sldId id="322" r:id="rId16"/>
    <p:sldId id="316" r:id="rId17"/>
    <p:sldId id="317" r:id="rId18"/>
    <p:sldId id="305" r:id="rId19"/>
    <p:sldId id="304" r:id="rId20"/>
    <p:sldId id="348" r:id="rId21"/>
    <p:sldId id="335" r:id="rId22"/>
    <p:sldId id="326" r:id="rId23"/>
    <p:sldId id="327" r:id="rId24"/>
    <p:sldId id="329" r:id="rId25"/>
    <p:sldId id="356" r:id="rId26"/>
    <p:sldId id="331" r:id="rId27"/>
    <p:sldId id="330" r:id="rId28"/>
    <p:sldId id="332" r:id="rId29"/>
    <p:sldId id="355" r:id="rId30"/>
    <p:sldId id="353" r:id="rId31"/>
    <p:sldId id="333" r:id="rId32"/>
    <p:sldId id="283" r:id="rId33"/>
    <p:sldId id="343" r:id="rId34"/>
    <p:sldId id="306" r:id="rId35"/>
    <p:sldId id="345" r:id="rId36"/>
    <p:sldId id="338" r:id="rId37"/>
    <p:sldId id="363" r:id="rId38"/>
    <p:sldId id="361" r:id="rId39"/>
    <p:sldId id="358" r:id="rId40"/>
    <p:sldId id="339" r:id="rId41"/>
    <p:sldId id="365" r:id="rId42"/>
    <p:sldId id="366" r:id="rId43"/>
    <p:sldId id="275" r:id="rId44"/>
    <p:sldId id="346" r:id="rId45"/>
    <p:sldId id="308" r:id="rId46"/>
    <p:sldId id="336" r:id="rId47"/>
    <p:sldId id="367" r:id="rId48"/>
    <p:sldId id="341" r:id="rId49"/>
    <p:sldId id="347" r:id="rId50"/>
    <p:sldId id="364" r:id="rId51"/>
  </p:sldIdLst>
  <p:sldSz cx="9144000" cy="6858000" type="screen4x3"/>
  <p:notesSz cx="6858000" cy="9947275"/>
  <p:defaultTex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ＭＳ Ｐゴシック"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ＭＳ Ｐゴシック"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ＭＳ Ｐゴシック"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ＭＳ Ｐゴシック"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Gale" initials="BG" lastIdx="2" clrIdx="0"/>
  <p:cmAuthor id="1" name="Ruth Craig" initials="RC" lastIdx="9" clrIdx="1"/>
  <p:cmAuthor id="2" name="Ian Noon" initials="IN" lastIdx="5" clrIdx="2"/>
  <p:cmAuthor id="3" name="Michelle Terry" initials="MT" lastIdx="40" clrIdx="3"/>
  <p:cmAuthor id="4" name="Emma Aldridge" initials="E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45" autoAdjust="0"/>
    <p:restoredTop sz="66627" autoAdjust="0"/>
  </p:normalViewPr>
  <p:slideViewPr>
    <p:cSldViewPr>
      <p:cViewPr>
        <p:scale>
          <a:sx n="66" d="100"/>
          <a:sy n="66" d="100"/>
        </p:scale>
        <p:origin x="-2214" y="-27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78" b="1" i="0" u="none" strike="noStrike" baseline="0">
                <a:solidFill>
                  <a:srgbClr val="000000"/>
                </a:solidFill>
                <a:latin typeface="Arial"/>
                <a:ea typeface="Arial"/>
                <a:cs typeface="Arial"/>
              </a:defRPr>
            </a:pPr>
            <a:r>
              <a:rPr lang="en-GB" dirty="0"/>
              <a:t>Comparing the </a:t>
            </a:r>
            <a:r>
              <a:rPr lang="en-GB" dirty="0" smtClean="0"/>
              <a:t>Reverberation Times </a:t>
            </a:r>
            <a:r>
              <a:rPr lang="en-GB" dirty="0"/>
              <a:t>for </a:t>
            </a:r>
            <a:r>
              <a:rPr lang="en-GB" dirty="0" smtClean="0"/>
              <a:t>Two</a:t>
            </a:r>
            <a:r>
              <a:rPr lang="en-GB" baseline="0" dirty="0" smtClean="0"/>
              <a:t> </a:t>
            </a:r>
            <a:r>
              <a:rPr lang="en-GB" dirty="0" smtClean="0"/>
              <a:t>Nurseries</a:t>
            </a:r>
            <a:endParaRPr lang="en-GB" dirty="0"/>
          </a:p>
        </c:rich>
      </c:tx>
      <c:layout>
        <c:manualLayout>
          <c:xMode val="edge"/>
          <c:yMode val="edge"/>
          <c:x val="0.12026143790849673"/>
          <c:y val="2.0366598778004077E-2"/>
        </c:manualLayout>
      </c:layout>
      <c:overlay val="0"/>
      <c:spPr>
        <a:noFill/>
        <a:ln w="24351">
          <a:noFill/>
        </a:ln>
      </c:spPr>
    </c:title>
    <c:autoTitleDeleted val="0"/>
    <c:plotArea>
      <c:layout>
        <c:manualLayout>
          <c:layoutTarget val="inner"/>
          <c:xMode val="edge"/>
          <c:yMode val="edge"/>
          <c:x val="8.3660130718954298E-2"/>
          <c:y val="0.16293279022403284"/>
          <c:w val="0.90457516339869282"/>
          <c:h val="0.54175152749490862"/>
        </c:manualLayout>
      </c:layout>
      <c:lineChart>
        <c:grouping val="standard"/>
        <c:varyColors val="0"/>
        <c:ser>
          <c:idx val="0"/>
          <c:order val="0"/>
          <c:tx>
            <c:v>Beighton Nursery</c:v>
          </c:tx>
          <c:spPr>
            <a:ln w="36527">
              <a:solidFill>
                <a:srgbClr val="000080"/>
              </a:solidFill>
              <a:prstDash val="solid"/>
            </a:ln>
          </c:spPr>
          <c:marker>
            <c:symbol val="diamond"/>
            <c:size val="8"/>
            <c:spPr>
              <a:solidFill>
                <a:srgbClr val="000080"/>
              </a:solidFill>
              <a:ln>
                <a:solidFill>
                  <a:srgbClr val="000080"/>
                </a:solidFill>
                <a:prstDash val="solid"/>
              </a:ln>
            </c:spPr>
          </c:marker>
          <c:cat>
            <c:strRef>
              <c:f>Reverberation!$A$4:$A$10</c:f>
              <c:strCache>
                <c:ptCount val="7"/>
                <c:pt idx="0">
                  <c:v>125 Hz</c:v>
                </c:pt>
                <c:pt idx="1">
                  <c:v>250 Hz</c:v>
                </c:pt>
                <c:pt idx="2">
                  <c:v>500 Hz</c:v>
                </c:pt>
                <c:pt idx="3">
                  <c:v>1 kHz</c:v>
                </c:pt>
                <c:pt idx="4">
                  <c:v>2 kHz</c:v>
                </c:pt>
                <c:pt idx="5">
                  <c:v>4 kHz</c:v>
                </c:pt>
                <c:pt idx="6">
                  <c:v>8 kHz</c:v>
                </c:pt>
              </c:strCache>
            </c:strRef>
          </c:cat>
          <c:val>
            <c:numRef>
              <c:f>Reverberation!$B$4:$B$10</c:f>
              <c:numCache>
                <c:formatCode>General</c:formatCode>
                <c:ptCount val="7"/>
                <c:pt idx="0">
                  <c:v>0.41000000000000031</c:v>
                </c:pt>
                <c:pt idx="1">
                  <c:v>0.44000000000000028</c:v>
                </c:pt>
                <c:pt idx="2">
                  <c:v>0.35000000000000031</c:v>
                </c:pt>
                <c:pt idx="3">
                  <c:v>0.32000000000000112</c:v>
                </c:pt>
                <c:pt idx="4">
                  <c:v>0.34000000000000041</c:v>
                </c:pt>
                <c:pt idx="5">
                  <c:v>0.34000000000000041</c:v>
                </c:pt>
                <c:pt idx="6">
                  <c:v>0.34000000000000041</c:v>
                </c:pt>
              </c:numCache>
            </c:numRef>
          </c:val>
          <c:smooth val="0"/>
        </c:ser>
        <c:ser>
          <c:idx val="2"/>
          <c:order val="1"/>
          <c:tx>
            <c:v>Waterthorpe Nursery</c:v>
          </c:tx>
          <c:spPr>
            <a:ln w="36527">
              <a:solidFill>
                <a:srgbClr val="FFFF00"/>
              </a:solidFill>
              <a:prstDash val="solid"/>
            </a:ln>
          </c:spPr>
          <c:marker>
            <c:symbol val="triangle"/>
            <c:size val="8"/>
            <c:spPr>
              <a:solidFill>
                <a:srgbClr val="FFFF00"/>
              </a:solidFill>
              <a:ln>
                <a:solidFill>
                  <a:srgbClr val="FFFF00"/>
                </a:solidFill>
                <a:prstDash val="solid"/>
              </a:ln>
            </c:spPr>
          </c:marker>
          <c:cat>
            <c:strRef>
              <c:f>Reverberation!$A$4:$A$10</c:f>
              <c:strCache>
                <c:ptCount val="7"/>
                <c:pt idx="0">
                  <c:v>125 Hz</c:v>
                </c:pt>
                <c:pt idx="1">
                  <c:v>250 Hz</c:v>
                </c:pt>
                <c:pt idx="2">
                  <c:v>500 Hz</c:v>
                </c:pt>
                <c:pt idx="3">
                  <c:v>1 kHz</c:v>
                </c:pt>
                <c:pt idx="4">
                  <c:v>2 kHz</c:v>
                </c:pt>
                <c:pt idx="5">
                  <c:v>4 kHz</c:v>
                </c:pt>
                <c:pt idx="6">
                  <c:v>8 kHz</c:v>
                </c:pt>
              </c:strCache>
            </c:strRef>
          </c:cat>
          <c:val>
            <c:numRef>
              <c:f>Reverberation!$D$4:$D$10</c:f>
              <c:numCache>
                <c:formatCode>General</c:formatCode>
                <c:ptCount val="7"/>
                <c:pt idx="0">
                  <c:v>0.55000000000000004</c:v>
                </c:pt>
                <c:pt idx="1">
                  <c:v>0.65000000000000235</c:v>
                </c:pt>
                <c:pt idx="2">
                  <c:v>0.76000000000000223</c:v>
                </c:pt>
                <c:pt idx="3">
                  <c:v>0.75000000000000211</c:v>
                </c:pt>
                <c:pt idx="4">
                  <c:v>0.78</c:v>
                </c:pt>
                <c:pt idx="5">
                  <c:v>0.71000000000000063</c:v>
                </c:pt>
                <c:pt idx="6">
                  <c:v>0.64000000000000223</c:v>
                </c:pt>
              </c:numCache>
            </c:numRef>
          </c:val>
          <c:smooth val="0"/>
        </c:ser>
        <c:ser>
          <c:idx val="3"/>
          <c:order val="2"/>
          <c:tx>
            <c:v>BB93 regulation for a mainstream nursery</c:v>
          </c:tx>
          <c:spPr>
            <a:ln w="36527">
              <a:solidFill>
                <a:srgbClr val="00FFFF"/>
              </a:solidFill>
              <a:prstDash val="solid"/>
            </a:ln>
          </c:spPr>
          <c:marker>
            <c:symbol val="x"/>
            <c:size val="8"/>
            <c:spPr>
              <a:noFill/>
              <a:ln>
                <a:solidFill>
                  <a:srgbClr val="00FFFF"/>
                </a:solidFill>
                <a:prstDash val="solid"/>
              </a:ln>
            </c:spPr>
          </c:marker>
          <c:cat>
            <c:strRef>
              <c:f>Reverberation!$A$4:$A$10</c:f>
              <c:strCache>
                <c:ptCount val="7"/>
                <c:pt idx="0">
                  <c:v>125 Hz</c:v>
                </c:pt>
                <c:pt idx="1">
                  <c:v>250 Hz</c:v>
                </c:pt>
                <c:pt idx="2">
                  <c:v>500 Hz</c:v>
                </c:pt>
                <c:pt idx="3">
                  <c:v>1 kHz</c:v>
                </c:pt>
                <c:pt idx="4">
                  <c:v>2 kHz</c:v>
                </c:pt>
                <c:pt idx="5">
                  <c:v>4 kHz</c:v>
                </c:pt>
                <c:pt idx="6">
                  <c:v>8 kHz</c:v>
                </c:pt>
              </c:strCache>
            </c:strRef>
          </c:cat>
          <c:val>
            <c:numRef>
              <c:f>Reverberation!$E$4:$E$10</c:f>
              <c:numCache>
                <c:formatCode>General</c:formatCode>
                <c:ptCount val="7"/>
                <c:pt idx="2">
                  <c:v>0.60000000000000064</c:v>
                </c:pt>
                <c:pt idx="3">
                  <c:v>0.60000000000000064</c:v>
                </c:pt>
                <c:pt idx="4">
                  <c:v>0.60000000000000064</c:v>
                </c:pt>
              </c:numCache>
            </c:numRef>
          </c:val>
          <c:smooth val="0"/>
        </c:ser>
        <c:ser>
          <c:idx val="4"/>
          <c:order val="3"/>
          <c:tx>
            <c:v>BB93 regulation for a room specifically designed for use with a hearing impaired student</c:v>
          </c:tx>
          <c:spPr>
            <a:ln w="36527">
              <a:solidFill>
                <a:srgbClr val="800080"/>
              </a:solidFill>
              <a:prstDash val="solid"/>
            </a:ln>
          </c:spPr>
          <c:marker>
            <c:symbol val="star"/>
            <c:size val="8"/>
            <c:spPr>
              <a:noFill/>
              <a:ln>
                <a:solidFill>
                  <a:srgbClr val="800080"/>
                </a:solidFill>
                <a:prstDash val="solid"/>
              </a:ln>
            </c:spPr>
          </c:marker>
          <c:cat>
            <c:strRef>
              <c:f>Reverberation!$A$4:$A$10</c:f>
              <c:strCache>
                <c:ptCount val="7"/>
                <c:pt idx="0">
                  <c:v>125 Hz</c:v>
                </c:pt>
                <c:pt idx="1">
                  <c:v>250 Hz</c:v>
                </c:pt>
                <c:pt idx="2">
                  <c:v>500 Hz</c:v>
                </c:pt>
                <c:pt idx="3">
                  <c:v>1 kHz</c:v>
                </c:pt>
                <c:pt idx="4">
                  <c:v>2 kHz</c:v>
                </c:pt>
                <c:pt idx="5">
                  <c:v>4 kHz</c:v>
                </c:pt>
                <c:pt idx="6">
                  <c:v>8 kHz</c:v>
                </c:pt>
              </c:strCache>
            </c:strRef>
          </c:cat>
          <c:val>
            <c:numRef>
              <c:f>Reverberation!$F$4:$F$10</c:f>
              <c:numCache>
                <c:formatCode>General</c:formatCode>
                <c:ptCount val="7"/>
                <c:pt idx="2">
                  <c:v>0.4</c:v>
                </c:pt>
                <c:pt idx="3">
                  <c:v>0.4</c:v>
                </c:pt>
                <c:pt idx="4">
                  <c:v>0.4</c:v>
                </c:pt>
              </c:numCache>
            </c:numRef>
          </c:val>
          <c:smooth val="0"/>
        </c:ser>
        <c:dLbls>
          <c:showLegendKey val="0"/>
          <c:showVal val="0"/>
          <c:showCatName val="0"/>
          <c:showSerName val="0"/>
          <c:showPercent val="0"/>
          <c:showBubbleSize val="0"/>
        </c:dLbls>
        <c:marker val="1"/>
        <c:smooth val="0"/>
        <c:axId val="133968256"/>
        <c:axId val="133970560"/>
      </c:lineChart>
      <c:catAx>
        <c:axId val="133968256"/>
        <c:scaling>
          <c:orientation val="minMax"/>
        </c:scaling>
        <c:delete val="0"/>
        <c:axPos val="b"/>
        <c:title>
          <c:tx>
            <c:rich>
              <a:bodyPr/>
              <a:lstStyle/>
              <a:p>
                <a:pPr>
                  <a:defRPr sz="1103" b="1" i="0" u="none" strike="noStrike" baseline="0">
                    <a:solidFill>
                      <a:srgbClr val="000000"/>
                    </a:solidFill>
                    <a:latin typeface="Arial"/>
                    <a:ea typeface="Arial"/>
                    <a:cs typeface="Arial"/>
                  </a:defRPr>
                </a:pPr>
                <a:r>
                  <a:rPr lang="en-GB"/>
                  <a:t>Frequency</a:t>
                </a:r>
              </a:p>
            </c:rich>
          </c:tx>
          <c:layout>
            <c:manualLayout>
              <c:xMode val="edge"/>
              <c:yMode val="edge"/>
              <c:x val="0.48366013071895431"/>
              <c:y val="0.75763747454175445"/>
            </c:manualLayout>
          </c:layout>
          <c:overlay val="0"/>
          <c:spPr>
            <a:noFill/>
            <a:ln w="24351">
              <a:noFill/>
            </a:ln>
          </c:spPr>
        </c:title>
        <c:numFmt formatCode="General" sourceLinked="1"/>
        <c:majorTickMark val="out"/>
        <c:minorTickMark val="none"/>
        <c:tickLblPos val="nextTo"/>
        <c:spPr>
          <a:ln w="3044">
            <a:solidFill>
              <a:srgbClr val="000000"/>
            </a:solidFill>
            <a:prstDash val="solid"/>
          </a:ln>
        </c:spPr>
        <c:txPr>
          <a:bodyPr rot="0" vert="horz"/>
          <a:lstStyle/>
          <a:p>
            <a:pPr>
              <a:defRPr sz="767" b="0" i="0" u="none" strike="noStrike" baseline="0">
                <a:solidFill>
                  <a:srgbClr val="000000"/>
                </a:solidFill>
                <a:latin typeface="Arial"/>
                <a:ea typeface="Arial"/>
                <a:cs typeface="Arial"/>
              </a:defRPr>
            </a:pPr>
            <a:endParaRPr lang="en-US"/>
          </a:p>
        </c:txPr>
        <c:crossAx val="133970560"/>
        <c:crosses val="autoZero"/>
        <c:auto val="1"/>
        <c:lblAlgn val="ctr"/>
        <c:lblOffset val="100"/>
        <c:tickLblSkip val="1"/>
        <c:tickMarkSkip val="1"/>
        <c:noMultiLvlLbl val="0"/>
      </c:catAx>
      <c:valAx>
        <c:axId val="133970560"/>
        <c:scaling>
          <c:orientation val="minMax"/>
        </c:scaling>
        <c:delete val="0"/>
        <c:axPos val="l"/>
        <c:majorGridlines>
          <c:spPr>
            <a:ln w="3044">
              <a:solidFill>
                <a:srgbClr val="000000"/>
              </a:solidFill>
              <a:prstDash val="solid"/>
            </a:ln>
          </c:spPr>
        </c:majorGridlines>
        <c:title>
          <c:tx>
            <c:rich>
              <a:bodyPr/>
              <a:lstStyle/>
              <a:p>
                <a:pPr>
                  <a:defRPr sz="1103" b="1" i="0" u="none" strike="noStrike" baseline="0">
                    <a:solidFill>
                      <a:srgbClr val="000000"/>
                    </a:solidFill>
                    <a:latin typeface="Arial"/>
                    <a:ea typeface="Arial"/>
                    <a:cs typeface="Arial"/>
                  </a:defRPr>
                </a:pPr>
                <a:r>
                  <a:rPr lang="en-GB"/>
                  <a:t>Reverberation Tim es (s)</a:t>
                </a:r>
              </a:p>
            </c:rich>
          </c:tx>
          <c:layout>
            <c:manualLayout>
              <c:xMode val="edge"/>
              <c:yMode val="edge"/>
              <c:x val="1.3071895424836603E-2"/>
              <c:y val="0.2484725050916497"/>
            </c:manualLayout>
          </c:layout>
          <c:overlay val="0"/>
          <c:spPr>
            <a:noFill/>
            <a:ln w="24351">
              <a:noFill/>
            </a:ln>
          </c:spPr>
        </c:title>
        <c:numFmt formatCode="General" sourceLinked="1"/>
        <c:majorTickMark val="out"/>
        <c:minorTickMark val="none"/>
        <c:tickLblPos val="nextTo"/>
        <c:spPr>
          <a:ln w="3044">
            <a:solidFill>
              <a:srgbClr val="000000"/>
            </a:solidFill>
            <a:prstDash val="solid"/>
          </a:ln>
        </c:spPr>
        <c:txPr>
          <a:bodyPr rot="0" vert="horz"/>
          <a:lstStyle/>
          <a:p>
            <a:pPr>
              <a:defRPr sz="767" b="0" i="0" u="none" strike="noStrike" baseline="0">
                <a:solidFill>
                  <a:srgbClr val="000000"/>
                </a:solidFill>
                <a:latin typeface="Arial"/>
                <a:ea typeface="Arial"/>
                <a:cs typeface="Arial"/>
              </a:defRPr>
            </a:pPr>
            <a:endParaRPr lang="en-US"/>
          </a:p>
        </c:txPr>
        <c:crossAx val="133968256"/>
        <c:crosses val="autoZero"/>
        <c:crossBetween val="between"/>
      </c:valAx>
      <c:spPr>
        <a:solidFill>
          <a:srgbClr val="C0C0C0"/>
        </a:solidFill>
        <a:ln w="12176">
          <a:solidFill>
            <a:srgbClr val="808080"/>
          </a:solidFill>
          <a:prstDash val="solid"/>
        </a:ln>
      </c:spPr>
    </c:plotArea>
    <c:legend>
      <c:legendPos val="r"/>
      <c:legendEntry>
        <c:idx val="0"/>
        <c:delete val="1"/>
      </c:legendEntry>
      <c:legendEntry>
        <c:idx val="1"/>
        <c:delete val="1"/>
      </c:legendEntry>
      <c:layout>
        <c:manualLayout>
          <c:xMode val="edge"/>
          <c:yMode val="edge"/>
          <c:x val="0"/>
          <c:y val="0.80651731160896056"/>
          <c:w val="0.98692810457516345"/>
          <c:h val="0.19551934826883943"/>
        </c:manualLayout>
      </c:layout>
      <c:overlay val="0"/>
      <c:spPr>
        <a:solidFill>
          <a:srgbClr val="FFFFFF"/>
        </a:solidFill>
        <a:ln w="24351">
          <a:noFill/>
        </a:ln>
      </c:spPr>
      <c:txPr>
        <a:bodyPr/>
        <a:lstStyle/>
        <a:p>
          <a:pPr>
            <a:defRPr sz="968"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044">
      <a:solidFill>
        <a:srgbClr val="000000"/>
      </a:solidFill>
      <a:prstDash val="solid"/>
    </a:ln>
  </c:spPr>
  <c:txPr>
    <a:bodyPr/>
    <a:lstStyle/>
    <a:p>
      <a:pPr>
        <a:defRPr sz="1534"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947275"/>
          </a:xfrm>
          <a:prstGeom prst="roundRect">
            <a:avLst>
              <a:gd name="adj" fmla="val 23"/>
            </a:avLst>
          </a:prstGeom>
          <a:solidFill>
            <a:srgbClr val="FFFFFF"/>
          </a:solidFill>
          <a:ln w="9360" cap="sq">
            <a:noFill/>
            <a:miter lim="800000"/>
            <a:headEnd/>
            <a:tailEnd/>
          </a:ln>
          <a:effectLst/>
        </p:spPr>
        <p:txBody>
          <a:bodyPr wrap="none" anchor="ctr"/>
          <a:lstStyle/>
          <a:p>
            <a:pPr>
              <a:defRPr/>
            </a:pPr>
            <a:endParaRPr lang="en-GB"/>
          </a:p>
        </p:txBody>
      </p:sp>
      <p:sp>
        <p:nvSpPr>
          <p:cNvPr id="3074" name="AutoShape 2"/>
          <p:cNvSpPr>
            <a:spLocks noChangeArrowheads="1"/>
          </p:cNvSpPr>
          <p:nvPr/>
        </p:nvSpPr>
        <p:spPr bwMode="auto">
          <a:xfrm>
            <a:off x="0" y="0"/>
            <a:ext cx="6858000" cy="9947275"/>
          </a:xfrm>
          <a:prstGeom prst="roundRect">
            <a:avLst>
              <a:gd name="adj" fmla="val 23"/>
            </a:avLst>
          </a:prstGeom>
          <a:solidFill>
            <a:srgbClr val="FFFFFF"/>
          </a:solidFill>
          <a:ln w="9525" cap="flat">
            <a:noFill/>
            <a:round/>
            <a:headEnd/>
            <a:tailEnd/>
          </a:ln>
          <a:effectLst/>
        </p:spPr>
        <p:txBody>
          <a:bodyPr wrap="none" anchor="ctr"/>
          <a:lstStyle/>
          <a:p>
            <a:pPr>
              <a:defRPr/>
            </a:pPr>
            <a:endParaRPr lang="en-GB"/>
          </a:p>
        </p:txBody>
      </p:sp>
      <p:sp>
        <p:nvSpPr>
          <p:cNvPr id="3075" name="AutoShape 3"/>
          <p:cNvSpPr>
            <a:spLocks noChangeArrowheads="1"/>
          </p:cNvSpPr>
          <p:nvPr/>
        </p:nvSpPr>
        <p:spPr bwMode="auto">
          <a:xfrm>
            <a:off x="0" y="0"/>
            <a:ext cx="6858000" cy="9947275"/>
          </a:xfrm>
          <a:prstGeom prst="roundRect">
            <a:avLst>
              <a:gd name="adj" fmla="val 23"/>
            </a:avLst>
          </a:prstGeom>
          <a:solidFill>
            <a:srgbClr val="FFFFFF"/>
          </a:solidFill>
          <a:ln w="9525" cap="flat">
            <a:noFill/>
            <a:round/>
            <a:headEnd/>
            <a:tailEnd/>
          </a:ln>
          <a:effectLst/>
        </p:spPr>
        <p:txBody>
          <a:bodyPr wrap="none" anchor="ctr"/>
          <a:lstStyle/>
          <a:p>
            <a:pPr>
              <a:defRPr/>
            </a:pPr>
            <a:endParaRPr lang="en-GB"/>
          </a:p>
        </p:txBody>
      </p:sp>
      <p:sp>
        <p:nvSpPr>
          <p:cNvPr id="3076" name="AutoShape 4"/>
          <p:cNvSpPr>
            <a:spLocks noChangeArrowheads="1"/>
          </p:cNvSpPr>
          <p:nvPr/>
        </p:nvSpPr>
        <p:spPr bwMode="auto">
          <a:xfrm>
            <a:off x="0" y="0"/>
            <a:ext cx="6858000" cy="9947275"/>
          </a:xfrm>
          <a:prstGeom prst="roundRect">
            <a:avLst>
              <a:gd name="adj" fmla="val 23"/>
            </a:avLst>
          </a:prstGeom>
          <a:solidFill>
            <a:srgbClr val="FFFFFF"/>
          </a:solidFill>
          <a:ln w="9525" cap="flat">
            <a:noFill/>
            <a:round/>
            <a:headEnd/>
            <a:tailEnd/>
          </a:ln>
          <a:effectLst/>
        </p:spPr>
        <p:txBody>
          <a:bodyPr wrap="none" anchor="ctr"/>
          <a:lstStyle/>
          <a:p>
            <a:pPr>
              <a:defRPr/>
            </a:pPr>
            <a:endParaRPr lang="en-GB"/>
          </a:p>
        </p:txBody>
      </p:sp>
      <p:sp>
        <p:nvSpPr>
          <p:cNvPr id="3077" name="AutoShape 5"/>
          <p:cNvSpPr>
            <a:spLocks noChangeArrowheads="1"/>
          </p:cNvSpPr>
          <p:nvPr/>
        </p:nvSpPr>
        <p:spPr bwMode="auto">
          <a:xfrm>
            <a:off x="0" y="0"/>
            <a:ext cx="6858000" cy="9947275"/>
          </a:xfrm>
          <a:prstGeom prst="roundRect">
            <a:avLst>
              <a:gd name="adj" fmla="val 23"/>
            </a:avLst>
          </a:prstGeom>
          <a:solidFill>
            <a:srgbClr val="FFFFFF"/>
          </a:solidFill>
          <a:ln w="9525" cap="flat">
            <a:noFill/>
            <a:round/>
            <a:headEnd/>
            <a:tailEnd/>
          </a:ln>
          <a:effectLst/>
        </p:spPr>
        <p:txBody>
          <a:bodyPr wrap="none" anchor="ctr"/>
          <a:lstStyle/>
          <a:p>
            <a:pPr>
              <a:defRPr/>
            </a:pPr>
            <a:endParaRPr lang="en-GB"/>
          </a:p>
        </p:txBody>
      </p:sp>
      <p:sp>
        <p:nvSpPr>
          <p:cNvPr id="3078" name="Text Box 6"/>
          <p:cNvSpPr txBox="1">
            <a:spLocks noChangeArrowheads="1"/>
          </p:cNvSpPr>
          <p:nvPr/>
        </p:nvSpPr>
        <p:spPr bwMode="auto">
          <a:xfrm>
            <a:off x="0" y="0"/>
            <a:ext cx="2971800" cy="496888"/>
          </a:xfrm>
          <a:prstGeom prst="rect">
            <a:avLst/>
          </a:prstGeom>
          <a:noFill/>
          <a:ln w="9525" cap="flat">
            <a:noFill/>
            <a:round/>
            <a:headEnd/>
            <a:tailEnd/>
          </a:ln>
          <a:effectLst/>
        </p:spPr>
        <p:txBody>
          <a:bodyPr wrap="none" anchor="ctr"/>
          <a:lstStyle/>
          <a:p>
            <a:pPr>
              <a:defRPr/>
            </a:pPr>
            <a:endParaRPr lang="en-GB"/>
          </a:p>
        </p:txBody>
      </p:sp>
      <p:sp>
        <p:nvSpPr>
          <p:cNvPr id="3079" name="Rectangle 7"/>
          <p:cNvSpPr>
            <a:spLocks noGrp="1" noChangeArrowheads="1"/>
          </p:cNvSpPr>
          <p:nvPr>
            <p:ph type="dt"/>
          </p:nvPr>
        </p:nvSpPr>
        <p:spPr bwMode="auto">
          <a:xfrm>
            <a:off x="3884613" y="0"/>
            <a:ext cx="2963862" cy="488950"/>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marL="215900" indent="-209550" algn="r">
              <a:buClrTx/>
              <a:buSzPct val="45000"/>
              <a:buFontTx/>
              <a:buNone/>
              <a:tabLst>
                <a:tab pos="449263" algn="l"/>
                <a:tab pos="898525" algn="l"/>
                <a:tab pos="1347788" algn="l"/>
                <a:tab pos="1797050" algn="l"/>
                <a:tab pos="2246313" algn="l"/>
                <a:tab pos="2695575" algn="l"/>
              </a:tabLst>
              <a:defRPr sz="1200">
                <a:solidFill>
                  <a:srgbClr val="000000"/>
                </a:solidFill>
                <a:latin typeface="Times New Roman" pitchFamily="18" charset="0"/>
                <a:cs typeface="Segoe UI" pitchFamily="34" charset="0"/>
              </a:defRPr>
            </a:lvl1pPr>
          </a:lstStyle>
          <a:p>
            <a:pPr>
              <a:defRPr/>
            </a:pPr>
            <a:endParaRPr lang="en-US"/>
          </a:p>
        </p:txBody>
      </p:sp>
      <p:sp>
        <p:nvSpPr>
          <p:cNvPr id="78857" name="Rectangle 8"/>
          <p:cNvSpPr>
            <a:spLocks noGrp="1" noRot="1" noChangeAspect="1" noChangeArrowheads="1"/>
          </p:cNvSpPr>
          <p:nvPr>
            <p:ph type="sldImg"/>
          </p:nvPr>
        </p:nvSpPr>
        <p:spPr bwMode="auto">
          <a:xfrm>
            <a:off x="942975" y="746125"/>
            <a:ext cx="4964113" cy="3721100"/>
          </a:xfrm>
          <a:prstGeom prst="rect">
            <a:avLst/>
          </a:prstGeom>
          <a:noFill/>
          <a:ln w="12600" cap="sq">
            <a:solidFill>
              <a:srgbClr val="000000"/>
            </a:solidFill>
            <a:miter lim="800000"/>
            <a:headEnd/>
            <a:tailEnd/>
          </a:ln>
        </p:spPr>
      </p:sp>
      <p:sp>
        <p:nvSpPr>
          <p:cNvPr id="3081" name="Rectangle 9"/>
          <p:cNvSpPr>
            <a:spLocks noGrp="1" noChangeArrowheads="1"/>
          </p:cNvSpPr>
          <p:nvPr>
            <p:ph type="body"/>
          </p:nvPr>
        </p:nvSpPr>
        <p:spPr bwMode="auto">
          <a:xfrm>
            <a:off x="685800" y="4724400"/>
            <a:ext cx="5478463" cy="44672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82" name="Text Box 10"/>
          <p:cNvSpPr txBox="1">
            <a:spLocks noChangeArrowheads="1"/>
          </p:cNvSpPr>
          <p:nvPr/>
        </p:nvSpPr>
        <p:spPr bwMode="auto">
          <a:xfrm>
            <a:off x="0" y="9447213"/>
            <a:ext cx="2971800" cy="496887"/>
          </a:xfrm>
          <a:prstGeom prst="rect">
            <a:avLst/>
          </a:prstGeom>
          <a:noFill/>
          <a:ln w="9525" cap="flat">
            <a:noFill/>
            <a:round/>
            <a:headEnd/>
            <a:tailEnd/>
          </a:ln>
          <a:effectLst/>
        </p:spPr>
        <p:txBody>
          <a:bodyPr wrap="none" anchor="ctr"/>
          <a:lstStyle/>
          <a:p>
            <a:pPr>
              <a:defRPr/>
            </a:pPr>
            <a:endParaRPr lang="en-GB"/>
          </a:p>
        </p:txBody>
      </p:sp>
      <p:sp>
        <p:nvSpPr>
          <p:cNvPr id="3083" name="Rectangle 11"/>
          <p:cNvSpPr>
            <a:spLocks noGrp="1" noChangeArrowheads="1"/>
          </p:cNvSpPr>
          <p:nvPr>
            <p:ph type="sldNum"/>
          </p:nvPr>
        </p:nvSpPr>
        <p:spPr bwMode="auto">
          <a:xfrm>
            <a:off x="3884613" y="9447213"/>
            <a:ext cx="2963862" cy="488950"/>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marL="215900" indent="-209550" algn="r">
              <a:buClrTx/>
              <a:buSzPct val="45000"/>
              <a:buFontTx/>
              <a:buNone/>
              <a:tabLst>
                <a:tab pos="449263" algn="l"/>
                <a:tab pos="898525" algn="l"/>
                <a:tab pos="1347788" algn="l"/>
                <a:tab pos="1797050" algn="l"/>
                <a:tab pos="2246313" algn="l"/>
                <a:tab pos="2695575" algn="l"/>
              </a:tabLst>
              <a:defRPr sz="1200">
                <a:solidFill>
                  <a:srgbClr val="000000"/>
                </a:solidFill>
                <a:latin typeface="Times New Roman" pitchFamily="18" charset="0"/>
                <a:cs typeface="Segoe UI" pitchFamily="34" charset="0"/>
              </a:defRPr>
            </a:lvl1pPr>
          </a:lstStyle>
          <a:p>
            <a:pPr>
              <a:defRPr/>
            </a:pPr>
            <a:fld id="{2F8751CA-866B-48C1-B5C9-6A7052FA6824}" type="slidenum">
              <a:rPr lang="en-US"/>
              <a:pPr>
                <a:defRPr/>
              </a:pPr>
              <a:t>‹#›</a:t>
            </a:fld>
            <a:endParaRPr lang="en-US"/>
          </a:p>
        </p:txBody>
      </p:sp>
    </p:spTree>
    <p:extLst>
      <p:ext uri="{BB962C8B-B14F-4D97-AF65-F5344CB8AC3E}">
        <p14:creationId xmlns:p14="http://schemas.microsoft.com/office/powerpoint/2010/main" val="77916481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1"/>
          <p:cNvSpPr>
            <a:spLocks noGrp="1" noChangeArrowheads="1"/>
          </p:cNvSpPr>
          <p:nvPr>
            <p:ph type="sldNum" sz="quarter"/>
          </p:nvPr>
        </p:nvSpPr>
        <p:spPr>
          <a:noFill/>
          <a:ln/>
        </p:spPr>
        <p:txBody>
          <a:bodyPr/>
          <a:lstStyle/>
          <a:p>
            <a:fld id="{188FCFA0-C1EC-4122-B251-5BB1C0E7FBC9}" type="slidenum">
              <a:rPr lang="en-US" smtClean="0"/>
              <a:pPr/>
              <a:t>1</a:t>
            </a:fld>
            <a:endParaRPr lang="en-US" smtClean="0"/>
          </a:p>
        </p:txBody>
      </p:sp>
      <p:sp>
        <p:nvSpPr>
          <p:cNvPr id="79875" name="Rectangle 1"/>
          <p:cNvSpPr>
            <a:spLocks noGrp="1" noRot="1" noChangeAspect="1" noChangeArrowheads="1" noTextEdit="1"/>
          </p:cNvSpPr>
          <p:nvPr>
            <p:ph type="sldImg"/>
          </p:nvPr>
        </p:nvSpPr>
        <p:spPr>
          <a:xfrm>
            <a:off x="942975" y="746125"/>
            <a:ext cx="4972050" cy="3729038"/>
          </a:xfrm>
          <a:solidFill>
            <a:srgbClr val="FFFFFF"/>
          </a:solidFill>
          <a:ln/>
        </p:spPr>
      </p:sp>
      <p:sp>
        <p:nvSpPr>
          <p:cNvPr id="79876" name="Text Box 2"/>
          <p:cNvSpPr txBox="1">
            <a:spLocks noChangeArrowheads="1"/>
          </p:cNvSpPr>
          <p:nvPr/>
        </p:nvSpPr>
        <p:spPr bwMode="auto">
          <a:xfrm>
            <a:off x="685800" y="4724400"/>
            <a:ext cx="5486400" cy="4475163"/>
          </a:xfrm>
          <a:prstGeom prst="rect">
            <a:avLst/>
          </a:prstGeom>
          <a:noFill/>
          <a:ln w="9525">
            <a:noFill/>
            <a:round/>
            <a:headEnd/>
            <a:tailEnd/>
          </a:ln>
        </p:spPr>
        <p:txBody>
          <a:bodyPr wrap="none" anchor="ctr"/>
          <a:lstStyle/>
          <a:p>
            <a:endParaRPr lang="en-US"/>
          </a:p>
        </p:txBody>
      </p:sp>
      <p:sp>
        <p:nvSpPr>
          <p:cNvPr id="2" name="Notes Placeholder 1"/>
          <p:cNvSpPr>
            <a:spLocks noGrp="1"/>
          </p:cNvSpPr>
          <p:nvPr>
            <p:ph type="body" idx="1"/>
          </p:nvPr>
        </p:nvSpPr>
        <p:spPr/>
        <p:txBody>
          <a:bodyPr/>
          <a:lstStyle/>
          <a:p>
            <a:r>
              <a:rPr lang="en-GB" sz="1200" dirty="0" smtClean="0"/>
              <a:t>The following PowerPoint presentation is for Teachers</a:t>
            </a:r>
            <a:r>
              <a:rPr lang="en-GB" sz="1200" baseline="0" dirty="0" smtClean="0"/>
              <a:t> of the Deaf to use with teachers and other education staff in</a:t>
            </a:r>
            <a:r>
              <a:rPr lang="en-GB" sz="1200" dirty="0" smtClean="0"/>
              <a:t> mainstream schools</a:t>
            </a:r>
          </a:p>
          <a:p>
            <a:endParaRPr lang="en-GB" sz="1200" dirty="0" smtClean="0"/>
          </a:p>
          <a:p>
            <a:r>
              <a:rPr lang="en-GB" sz="1200" dirty="0" smtClean="0"/>
              <a:t>Please feel free to use it as an outline -  removing or rearranging the slides as you feel fit. Please acknowledge the National Deaf Children’s Society when used.</a:t>
            </a:r>
          </a:p>
          <a:p>
            <a:endParaRPr lang="en-GB" sz="1200" dirty="0" smtClean="0"/>
          </a:p>
          <a:p>
            <a:r>
              <a:rPr lang="en-GB" sz="1200" dirty="0" smtClean="0"/>
              <a:t>It is a multimedia presentation which includes:</a:t>
            </a:r>
          </a:p>
          <a:p>
            <a:endParaRPr lang="en-GB" sz="1200" dirty="0" smtClean="0"/>
          </a:p>
          <a:p>
            <a:pPr algn="l">
              <a:buFont typeface="Arial" pitchFamily="34" charset="0"/>
              <a:buChar char="•"/>
            </a:pPr>
            <a:r>
              <a:rPr lang="en-GB" dirty="0" smtClean="0">
                <a:solidFill>
                  <a:schemeClr val="tx1"/>
                </a:solidFill>
              </a:rPr>
              <a:t>information slides</a:t>
            </a:r>
          </a:p>
          <a:p>
            <a:pPr algn="l">
              <a:buFont typeface="Arial" pitchFamily="34" charset="0"/>
              <a:buChar char="•"/>
            </a:pPr>
            <a:r>
              <a:rPr lang="en-GB" dirty="0" smtClean="0">
                <a:solidFill>
                  <a:schemeClr val="tx1"/>
                </a:solidFill>
              </a:rPr>
              <a:t>suggested apps </a:t>
            </a:r>
          </a:p>
          <a:p>
            <a:pPr algn="l">
              <a:buFont typeface="Arial" pitchFamily="34" charset="0"/>
              <a:buChar char="•"/>
            </a:pPr>
            <a:r>
              <a:rPr lang="en-GB" dirty="0" smtClean="0">
                <a:solidFill>
                  <a:schemeClr val="tx1"/>
                </a:solidFill>
              </a:rPr>
              <a:t>links to National</a:t>
            </a:r>
            <a:r>
              <a:rPr lang="en-GB" baseline="0" dirty="0" smtClean="0">
                <a:solidFill>
                  <a:schemeClr val="tx1"/>
                </a:solidFill>
              </a:rPr>
              <a:t> Deaf Children’s Society</a:t>
            </a:r>
            <a:r>
              <a:rPr lang="en-GB" dirty="0" smtClean="0">
                <a:solidFill>
                  <a:schemeClr val="tx1"/>
                </a:solidFill>
              </a:rPr>
              <a:t> videos and sound simulation</a:t>
            </a:r>
          </a:p>
          <a:p>
            <a:pPr algn="l">
              <a:buFont typeface="Arial" pitchFamily="34" charset="0"/>
              <a:buChar char="•"/>
            </a:pPr>
            <a:r>
              <a:rPr lang="en-GB" dirty="0" smtClean="0">
                <a:solidFill>
                  <a:schemeClr val="tx1"/>
                </a:solidFill>
              </a:rPr>
              <a:t>two hands-on activities</a:t>
            </a:r>
          </a:p>
          <a:p>
            <a:pPr algn="l">
              <a:buFont typeface="Arial" pitchFamily="34" charset="0"/>
              <a:buChar char="•"/>
            </a:pPr>
            <a:r>
              <a:rPr lang="en-GB" dirty="0" smtClean="0">
                <a:solidFill>
                  <a:schemeClr val="tx1"/>
                </a:solidFill>
              </a:rPr>
              <a:t>links to other online videos</a:t>
            </a:r>
          </a:p>
          <a:p>
            <a:pPr algn="l">
              <a:buFont typeface="Arial" pitchFamily="34" charset="0"/>
              <a:buChar char="•"/>
            </a:pPr>
            <a:r>
              <a:rPr lang="en-GB" dirty="0" smtClean="0">
                <a:solidFill>
                  <a:schemeClr val="tx1"/>
                </a:solidFill>
              </a:rPr>
              <a:t>links to current legislation and</a:t>
            </a:r>
            <a:r>
              <a:rPr lang="en-GB" baseline="0" dirty="0" smtClean="0">
                <a:solidFill>
                  <a:schemeClr val="tx1"/>
                </a:solidFill>
              </a:rPr>
              <a:t> guidance.</a:t>
            </a:r>
            <a:endParaRPr lang="en-GB" dirty="0" smtClean="0">
              <a:solidFill>
                <a:schemeClr val="tx1"/>
              </a:solidFill>
            </a:endParaRPr>
          </a:p>
          <a:p>
            <a:pPr algn="l"/>
            <a:endParaRPr lang="en-GB" dirty="0" smtClean="0">
              <a:solidFill>
                <a:schemeClr val="tx1"/>
              </a:solidFill>
            </a:endParaRPr>
          </a:p>
          <a:p>
            <a:pPr algn="l"/>
            <a:r>
              <a:rPr lang="en-GB" dirty="0" smtClean="0">
                <a:solidFill>
                  <a:schemeClr val="tx1"/>
                </a:solidFill>
              </a:rPr>
              <a:t>It should take approximately 30 minutes to complete without the final video</a:t>
            </a:r>
            <a:r>
              <a:rPr lang="en-GB" baseline="0" dirty="0" smtClean="0">
                <a:solidFill>
                  <a:schemeClr val="tx1"/>
                </a:solidFill>
              </a:rPr>
              <a:t> or 40 minutes with the final video. </a:t>
            </a:r>
            <a:r>
              <a:rPr lang="en-GB" dirty="0" smtClean="0">
                <a:solidFill>
                  <a:schemeClr val="tx1"/>
                </a:solidFill>
              </a:rPr>
              <a:t>  </a:t>
            </a:r>
          </a:p>
          <a:p>
            <a:endParaRPr lang="en-GB" sz="1200" dirty="0" smtClean="0"/>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dirty="0" smtClean="0"/>
              <a:t>Research</a:t>
            </a:r>
            <a:r>
              <a:rPr lang="en-GB" baseline="0" dirty="0" smtClean="0"/>
              <a:t> finding from </a:t>
            </a:r>
            <a:r>
              <a:rPr lang="en-GB" sz="1200" b="0" dirty="0" smtClean="0"/>
              <a:t>Shield &amp; </a:t>
            </a:r>
            <a:r>
              <a:rPr lang="en-GB" sz="1200" b="0" dirty="0" err="1" smtClean="0"/>
              <a:t>Dockrell</a:t>
            </a:r>
            <a:r>
              <a:rPr lang="en-GB" sz="1200" b="0" dirty="0" smtClean="0"/>
              <a:t>, 2008</a:t>
            </a:r>
          </a:p>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b="1" dirty="0" smtClean="0">
                <a:solidFill>
                  <a:schemeClr val="tx1"/>
                </a:solidFill>
                <a:latin typeface="Arial" pitchFamily="34" charset="0"/>
                <a:cs typeface="Arial" pitchFamily="34" charset="0"/>
              </a:rPr>
              <a:t>IF YOU ARE GOING TO USE THIS ACTIVITY DELETE THE NEXT SLIDE FROM THE VERSION OF THE HANDOUT YOU ARE GIVING OUT -  AS IT GIVES THE ANSWERS!</a:t>
            </a:r>
          </a:p>
          <a:p>
            <a:endParaRPr lang="en-GB" dirty="0" smtClean="0">
              <a:latin typeface="Arial" pitchFamily="34" charset="0"/>
              <a:cs typeface="Arial" pitchFamily="34" charset="0"/>
            </a:endParaRPr>
          </a:p>
          <a:p>
            <a:r>
              <a:rPr lang="en-GB" sz="1400" dirty="0" smtClean="0">
                <a:latin typeface="Arial" pitchFamily="34" charset="0"/>
                <a:cs typeface="Arial" pitchFamily="34" charset="0"/>
              </a:rPr>
              <a:t>Explain we are going to listen to phonemically balanced sentences in different listening conditions. Read the sentences below aloud to audience. Use a sound level meter if you have one to speak at 60dB – or else use a conversational level. Get them to write down what they hear  </a:t>
            </a:r>
          </a:p>
          <a:p>
            <a:endParaRPr lang="en-GB" sz="1400" dirty="0" smtClean="0">
              <a:latin typeface="Arial" pitchFamily="34" charset="0"/>
              <a:cs typeface="Arial" pitchFamily="34" charset="0"/>
            </a:endParaRPr>
          </a:p>
          <a:p>
            <a:pPr eaLnBrk="1" hangingPunct="1">
              <a:lnSpc>
                <a:spcPct val="80000"/>
              </a:lnSpc>
              <a:buFontTx/>
              <a:buNone/>
            </a:pPr>
            <a:r>
              <a:rPr lang="en-GB" sz="1400" b="1" u="none" dirty="0" smtClean="0">
                <a:latin typeface="Arial" pitchFamily="34" charset="0"/>
                <a:cs typeface="Arial" pitchFamily="34" charset="0"/>
              </a:rPr>
              <a:t>First three sentences with no background noise:</a:t>
            </a:r>
          </a:p>
          <a:p>
            <a:pPr eaLnBrk="1" hangingPunct="1">
              <a:lnSpc>
                <a:spcPct val="80000"/>
              </a:lnSpc>
              <a:buFontTx/>
              <a:buNone/>
            </a:pPr>
            <a:r>
              <a:rPr lang="en-GB" sz="1400" b="0" u="none" dirty="0" smtClean="0">
                <a:solidFill>
                  <a:schemeClr val="tx1"/>
                </a:solidFill>
              </a:rPr>
              <a:t>The clown had a funny face</a:t>
            </a:r>
          </a:p>
          <a:p>
            <a:pPr eaLnBrk="1" hangingPunct="1">
              <a:lnSpc>
                <a:spcPct val="80000"/>
              </a:lnSpc>
            </a:pPr>
            <a:r>
              <a:rPr lang="en-GB" sz="1400" b="0" u="none" dirty="0" smtClean="0">
                <a:solidFill>
                  <a:schemeClr val="tx1"/>
                </a:solidFill>
              </a:rPr>
              <a:t>The car engine’s running</a:t>
            </a:r>
          </a:p>
          <a:p>
            <a:pPr eaLnBrk="1" hangingPunct="1">
              <a:lnSpc>
                <a:spcPct val="80000"/>
              </a:lnSpc>
            </a:pPr>
            <a:r>
              <a:rPr lang="en-GB" sz="1400" b="0" u="none" dirty="0" smtClean="0">
                <a:solidFill>
                  <a:schemeClr val="tx1"/>
                </a:solidFill>
              </a:rPr>
              <a:t>She cut with her knife</a:t>
            </a:r>
          </a:p>
          <a:p>
            <a:endParaRPr lang="en-GB" sz="1400" dirty="0" smtClean="0">
              <a:latin typeface="Arial" pitchFamily="34" charset="0"/>
              <a:cs typeface="Arial" pitchFamily="34" charset="0"/>
            </a:endParaRPr>
          </a:p>
          <a:p>
            <a:r>
              <a:rPr lang="en-GB" sz="1400" b="1" u="none" dirty="0" smtClean="0">
                <a:latin typeface="Arial" pitchFamily="34" charset="0"/>
                <a:cs typeface="Arial" pitchFamily="34" charset="0"/>
              </a:rPr>
              <a:t>Next three in greater than 60dB background noise</a:t>
            </a:r>
          </a:p>
          <a:p>
            <a:pPr marL="0" marR="0" indent="0" algn="l" defTabSz="449263" rtl="0" eaLnBrk="0" fontAlgn="base" latinLnBrk="0" hangingPunct="0">
              <a:lnSpc>
                <a:spcPct val="80000"/>
              </a:lnSpc>
              <a:spcBef>
                <a:spcPct val="20000"/>
              </a:spcBef>
              <a:spcAft>
                <a:spcPct val="0"/>
              </a:spcAft>
              <a:buClr>
                <a:srgbClr val="000000"/>
              </a:buClr>
              <a:buSzPct val="100000"/>
              <a:buFont typeface="Times New Roman" pitchFamily="18" charset="0"/>
              <a:buNone/>
              <a:tabLst/>
              <a:defRPr/>
            </a:pPr>
            <a:r>
              <a:rPr lang="en-GB" sz="1400" b="0" u="none" dirty="0" smtClean="0">
                <a:solidFill>
                  <a:schemeClr val="tx1"/>
                </a:solidFill>
              </a:rPr>
              <a:t>Children like strawberries</a:t>
            </a:r>
          </a:p>
          <a:p>
            <a:pPr>
              <a:lnSpc>
                <a:spcPct val="80000"/>
              </a:lnSpc>
              <a:spcBef>
                <a:spcPct val="20000"/>
              </a:spcBef>
            </a:pPr>
            <a:r>
              <a:rPr lang="en-GB" sz="1400" b="0" u="none" dirty="0" smtClean="0">
                <a:solidFill>
                  <a:schemeClr val="tx1"/>
                </a:solidFill>
              </a:rPr>
              <a:t>The house had nine rooms</a:t>
            </a:r>
          </a:p>
          <a:p>
            <a:pPr>
              <a:lnSpc>
                <a:spcPct val="80000"/>
              </a:lnSpc>
              <a:spcBef>
                <a:spcPct val="20000"/>
              </a:spcBef>
            </a:pPr>
            <a:r>
              <a:rPr lang="en-GB" sz="1400" b="0" u="none" dirty="0" smtClean="0">
                <a:solidFill>
                  <a:schemeClr val="tx1"/>
                </a:solidFill>
              </a:rPr>
              <a:t>The glass bowl broke</a:t>
            </a:r>
          </a:p>
          <a:p>
            <a:r>
              <a:rPr lang="en-GB" sz="1400" dirty="0" smtClean="0">
                <a:latin typeface="Arial" pitchFamily="34" charset="0"/>
                <a:cs typeface="Arial" pitchFamily="34" charset="0"/>
              </a:rPr>
              <a:t> </a:t>
            </a:r>
          </a:p>
          <a:p>
            <a:r>
              <a:rPr lang="en-GB" sz="1400" b="1" u="none" dirty="0" smtClean="0">
                <a:latin typeface="Arial" pitchFamily="34" charset="0"/>
                <a:cs typeface="Arial" pitchFamily="34" charset="0"/>
              </a:rPr>
              <a:t>Last three in background noise and no access to </a:t>
            </a:r>
            <a:r>
              <a:rPr lang="en-GB" sz="1400" b="1" u="none" dirty="0" err="1" smtClean="0">
                <a:latin typeface="Arial" pitchFamily="34" charset="0"/>
                <a:cs typeface="Arial" pitchFamily="34" charset="0"/>
              </a:rPr>
              <a:t>lipreading</a:t>
            </a:r>
            <a:endParaRPr lang="en-GB" sz="1400" b="1" u="none" dirty="0" smtClean="0">
              <a:latin typeface="Arial" pitchFamily="34" charset="0"/>
              <a:cs typeface="Arial" pitchFamily="34" charset="0"/>
            </a:endParaRPr>
          </a:p>
          <a:p>
            <a:pPr>
              <a:lnSpc>
                <a:spcPct val="80000"/>
              </a:lnSpc>
              <a:spcBef>
                <a:spcPct val="20000"/>
              </a:spcBef>
            </a:pPr>
            <a:r>
              <a:rPr lang="en-GB" sz="1400" b="0" u="none" dirty="0" smtClean="0">
                <a:solidFill>
                  <a:schemeClr val="tx1"/>
                </a:solidFill>
              </a:rPr>
              <a:t>The dog played with a stick</a:t>
            </a:r>
          </a:p>
          <a:p>
            <a:pPr>
              <a:lnSpc>
                <a:spcPct val="80000"/>
              </a:lnSpc>
              <a:spcBef>
                <a:spcPct val="20000"/>
              </a:spcBef>
            </a:pPr>
            <a:r>
              <a:rPr lang="en-GB" sz="1400" b="0" u="none" dirty="0" smtClean="0">
                <a:solidFill>
                  <a:schemeClr val="tx1"/>
                </a:solidFill>
              </a:rPr>
              <a:t>The kettle’s quite hot</a:t>
            </a:r>
          </a:p>
          <a:p>
            <a:pPr>
              <a:lnSpc>
                <a:spcPct val="80000"/>
              </a:lnSpc>
              <a:spcBef>
                <a:spcPct val="20000"/>
              </a:spcBef>
            </a:pPr>
            <a:r>
              <a:rPr lang="en-GB" sz="1400" b="0" u="none" dirty="0" smtClean="0">
                <a:solidFill>
                  <a:schemeClr val="tx1"/>
                </a:solidFill>
              </a:rPr>
              <a:t>The farmer keeps a bull</a:t>
            </a:r>
          </a:p>
          <a:p>
            <a:endParaRPr lang="en-GB" dirty="0" smtClean="0">
              <a:latin typeface="Arial" pitchFamily="34" charset="0"/>
              <a:cs typeface="Arial" pitchFamily="34" charset="0"/>
            </a:endParaRPr>
          </a:p>
          <a:p>
            <a:r>
              <a:rPr lang="en-GB" b="1" dirty="0" smtClean="0">
                <a:latin typeface="Arial" pitchFamily="34" charset="0"/>
                <a:cs typeface="Arial" pitchFamily="34" charset="0"/>
              </a:rPr>
              <a:t>DONT CLICK ON THE NEXT SLIDE UNTIL YOU HAVE FINISHED.</a:t>
            </a:r>
          </a:p>
          <a:p>
            <a:endParaRPr lang="en-GB" b="1" dirty="0" smtClean="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Read out and discuss the answers.</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Draw attention to the difference in difficulty  in different conditions. Comment that they were adults who used their knowledge of the English language</a:t>
            </a:r>
            <a:r>
              <a:rPr lang="en-GB" sz="1400" baseline="0" dirty="0" smtClean="0">
                <a:latin typeface="Arial" pitchFamily="34" charset="0"/>
                <a:cs typeface="Arial" pitchFamily="34" charset="0"/>
              </a:rPr>
              <a:t> to predict which words were most likely to come next. This leads on to quotes on next slides.</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Point out that the sentences are taken from </a:t>
            </a:r>
            <a:r>
              <a:rPr lang="en-GB" sz="1400" dirty="0" smtClean="0">
                <a:solidFill>
                  <a:schemeClr val="tx1"/>
                </a:solidFill>
              </a:rPr>
              <a:t>phonologically balanced BKB Test </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14</a:t>
            </a:fld>
            <a:endParaRPr lang="en-US"/>
          </a:p>
        </p:txBody>
      </p:sp>
      <p:pic>
        <p:nvPicPr>
          <p:cNvPr id="5" name="Picture 4"/>
          <p:cNvPicPr>
            <a:picLocks noChangeAspect="1" noChangeArrowheads="1"/>
          </p:cNvPicPr>
          <p:nvPr/>
        </p:nvPicPr>
        <p:blipFill>
          <a:blip r:embed="rId3" cstate="print"/>
          <a:srcRect b="20279"/>
          <a:stretch>
            <a:fillRect/>
          </a:stretch>
        </p:blipFill>
        <p:spPr bwMode="auto">
          <a:xfrm>
            <a:off x="2708920" y="3245445"/>
            <a:ext cx="1152128" cy="1008112"/>
          </a:xfrm>
          <a:prstGeom prst="rect">
            <a:avLst/>
          </a:prstGeom>
          <a:noFill/>
          <a:ln w="9525">
            <a:noFill/>
            <a:round/>
            <a:headEnd/>
            <a:tailEnd/>
          </a:ln>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969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Explain how the Key Stage 2 English</a:t>
            </a:r>
            <a:r>
              <a:rPr lang="en-GB" sz="1400" baseline="0" dirty="0" smtClean="0">
                <a:latin typeface="Arial" pitchFamily="34" charset="0"/>
                <a:cs typeface="Arial" pitchFamily="34" charset="0"/>
              </a:rPr>
              <a:t> </a:t>
            </a:r>
            <a:r>
              <a:rPr lang="en-GB" sz="1400" dirty="0" smtClean="0">
                <a:latin typeface="Arial" pitchFamily="34" charset="0"/>
                <a:cs typeface="Arial" pitchFamily="34" charset="0"/>
              </a:rPr>
              <a:t>score reduces as the noise in dB, increases.</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Research was done by </a:t>
            </a:r>
            <a:r>
              <a:rPr lang="en-GB" sz="1400" dirty="0" smtClean="0"/>
              <a:t>Shield and </a:t>
            </a:r>
            <a:r>
              <a:rPr lang="en-GB" sz="1400" dirty="0" err="1" smtClean="0"/>
              <a:t>Dockrell</a:t>
            </a:r>
            <a:r>
              <a:rPr lang="en-GB" sz="1400" dirty="0" smtClean="0"/>
              <a:t> 2005</a:t>
            </a:r>
            <a:endParaRPr lang="en-GB" sz="1400" dirty="0" smtClean="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Explain how the Key Stage 2 Maths score reduces as the noise in dB, increases.</a:t>
            </a:r>
          </a:p>
          <a:p>
            <a:endParaRPr lang="en-GB"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200" dirty="0" smtClean="0">
                <a:latin typeface="Arial" pitchFamily="34" charset="0"/>
                <a:cs typeface="Arial" pitchFamily="34" charset="0"/>
              </a:rPr>
              <a:t>Research was done by </a:t>
            </a:r>
            <a:r>
              <a:rPr lang="en-GB" sz="1200" dirty="0" smtClean="0"/>
              <a:t>Shield and </a:t>
            </a:r>
            <a:r>
              <a:rPr lang="en-GB" sz="1200" dirty="0" err="1" smtClean="0"/>
              <a:t>Dockrell</a:t>
            </a:r>
            <a:r>
              <a:rPr lang="en-GB" sz="1200" dirty="0" smtClean="0"/>
              <a:t> 2005</a:t>
            </a:r>
            <a:endParaRPr lang="en-GB" sz="1200" dirty="0" smtClean="0">
              <a:latin typeface="Arial" pitchFamily="34" charset="0"/>
              <a:cs typeface="Arial" pitchFamily="34" charset="0"/>
            </a:endParaRPr>
          </a:p>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sz="1800"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44563" y="746125"/>
            <a:ext cx="4960937" cy="3721100"/>
          </a:xfrm>
          <a:ln/>
        </p:spPr>
      </p:sp>
      <p:sp>
        <p:nvSpPr>
          <p:cNvPr id="1638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Mention that we have to look at external as well as internal noise</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1"/>
          <p:cNvSpPr>
            <a:spLocks noGrp="1" noChangeArrowheads="1"/>
          </p:cNvSpPr>
          <p:nvPr>
            <p:ph type="sldNum" sz="quarter"/>
          </p:nvPr>
        </p:nvSpPr>
        <p:spPr>
          <a:noFill/>
          <a:ln/>
        </p:spPr>
        <p:txBody>
          <a:bodyPr/>
          <a:lstStyle/>
          <a:p>
            <a:fld id="{011F81DC-782F-4F66-8BF6-E6DFFC3BE718}" type="slidenum">
              <a:rPr lang="en-US" smtClean="0"/>
              <a:pPr/>
              <a:t>2</a:t>
            </a:fld>
            <a:endParaRPr lang="en-US" smtClean="0"/>
          </a:p>
        </p:txBody>
      </p:sp>
      <p:sp>
        <p:nvSpPr>
          <p:cNvPr id="80899" name="Rectangle 1"/>
          <p:cNvSpPr>
            <a:spLocks noGrp="1" noRot="1" noChangeAspect="1" noChangeArrowheads="1" noTextEdit="1"/>
          </p:cNvSpPr>
          <p:nvPr>
            <p:ph type="sldImg"/>
          </p:nvPr>
        </p:nvSpPr>
        <p:spPr>
          <a:xfrm>
            <a:off x="942975" y="746125"/>
            <a:ext cx="4972050" cy="3729038"/>
          </a:xfrm>
          <a:solidFill>
            <a:srgbClr val="FFFFFF"/>
          </a:solidFill>
          <a:ln/>
        </p:spPr>
      </p:sp>
      <p:sp>
        <p:nvSpPr>
          <p:cNvPr id="80900" name="Text Box 2"/>
          <p:cNvSpPr txBox="1">
            <a:spLocks noChangeArrowheads="1"/>
          </p:cNvSpPr>
          <p:nvPr/>
        </p:nvSpPr>
        <p:spPr bwMode="auto">
          <a:xfrm>
            <a:off x="685800" y="4724400"/>
            <a:ext cx="5486400" cy="4475163"/>
          </a:xfrm>
          <a:prstGeom prst="rect">
            <a:avLst/>
          </a:prstGeom>
          <a:noFill/>
          <a:ln w="9525">
            <a:noFill/>
            <a:round/>
            <a:headEnd/>
            <a:tailEnd/>
          </a:ln>
        </p:spPr>
        <p:txBody>
          <a:bodyPr wrap="none" anchor="ctr"/>
          <a:lstStyle/>
          <a:p>
            <a:endParaRPr lang="en-US"/>
          </a:p>
        </p:txBody>
      </p:sp>
      <p:sp>
        <p:nvSpPr>
          <p:cNvPr id="2" name="Notes Placeholder 1"/>
          <p:cNvSpPr>
            <a:spLocks noGrp="1"/>
          </p:cNvSpPr>
          <p:nvPr>
            <p:ph type="body" idx="1"/>
          </p:nvPr>
        </p:nvSpPr>
        <p:spPr/>
        <p:txBody>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Explain how the score reduces as the noise in</a:t>
            </a:r>
            <a:r>
              <a:rPr lang="en-GB" sz="1400" baseline="0" dirty="0" smtClean="0">
                <a:latin typeface="Arial" pitchFamily="34" charset="0"/>
                <a:cs typeface="Arial" pitchFamily="34" charset="0"/>
              </a:rPr>
              <a:t> dB</a:t>
            </a:r>
            <a:r>
              <a:rPr lang="en-GB" sz="1400" dirty="0" smtClean="0">
                <a:latin typeface="Arial" pitchFamily="34" charset="0"/>
                <a:cs typeface="Arial" pitchFamily="34" charset="0"/>
              </a:rPr>
              <a:t> increases.</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Another research finding from </a:t>
            </a:r>
            <a:r>
              <a:rPr lang="en-GB" sz="1400" dirty="0" smtClean="0"/>
              <a:t>Shield and </a:t>
            </a:r>
            <a:r>
              <a:rPr lang="en-GB" sz="1400" dirty="0" err="1" smtClean="0"/>
              <a:t>Dockrell</a:t>
            </a:r>
            <a:r>
              <a:rPr lang="en-GB" sz="1400" dirty="0" smtClean="0"/>
              <a:t> (2008)</a:t>
            </a:r>
            <a:endParaRPr lang="en-GB" sz="1400" dirty="0" smtClean="0">
              <a:latin typeface="Arial" pitchFamily="34" charset="0"/>
              <a:cs typeface="Arial" pitchFamily="34" charset="0"/>
            </a:endParaRPr>
          </a:p>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Case</a:t>
            </a:r>
            <a:r>
              <a:rPr lang="en-GB" sz="1400" baseline="0" dirty="0" smtClean="0">
                <a:latin typeface="Arial" pitchFamily="34" charset="0"/>
                <a:cs typeface="Arial" pitchFamily="34" charset="0"/>
              </a:rPr>
              <a:t> study will look at what Teacher of the Deaf should do next. </a:t>
            </a:r>
            <a:endParaRPr lang="en-GB" sz="1400" dirty="0" smtClean="0">
              <a:latin typeface="Arial" pitchFamily="34" charset="0"/>
              <a:cs typeface="Arial" pitchFamily="34" charset="0"/>
            </a:endParaRP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If appropriate, you could compare the level of hearing loss with a child known to the school. </a:t>
            </a: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Point out areas where noise can come into the room, e.g. doors, windows </a:t>
            </a:r>
          </a:p>
          <a:p>
            <a:r>
              <a:rPr lang="en-GB" sz="1400" dirty="0" smtClean="0">
                <a:latin typeface="Arial" pitchFamily="34" charset="0"/>
                <a:cs typeface="Arial" pitchFamily="34" charset="0"/>
              </a:rPr>
              <a:t>or be generated within the room – chairs scraping on the hard floor, heater noise, etc.</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Explain that these are actual comments from teachers</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b="0" dirty="0" smtClean="0"/>
              <a:t>Interesting to see how the two similar buildings had very different results.</a:t>
            </a:r>
          </a:p>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Point out the reverberation times for the different nurseries. One better than the recommended level and one worse.</a:t>
            </a:r>
          </a:p>
          <a:p>
            <a:endParaRPr lang="en-GB" sz="1400" dirty="0">
              <a:solidFill>
                <a:srgbClr val="FF0000"/>
              </a:solidFill>
              <a:latin typeface="Arial" pitchFamily="34" charset="0"/>
              <a:cs typeface="Arial" pitchFamily="34" charset="0"/>
            </a:endParaRPr>
          </a:p>
          <a:p>
            <a:pPr marL="342900" indent="-342900">
              <a:buAutoNum type="alphaLcParenR"/>
            </a:pPr>
            <a:r>
              <a:rPr lang="en-GB" sz="1400" dirty="0" smtClean="0">
                <a:solidFill>
                  <a:schemeClr val="tx1"/>
                </a:solidFill>
                <a:latin typeface="Arial" pitchFamily="34" charset="0"/>
                <a:cs typeface="Arial" pitchFamily="34" charset="0"/>
              </a:rPr>
              <a:t>On the face of it the buildings were very similar but</a:t>
            </a:r>
          </a:p>
          <a:p>
            <a:pPr marL="342900" indent="-342900">
              <a:buAutoNum type="alphaLcParenR"/>
            </a:pPr>
            <a:r>
              <a:rPr lang="en-GB" sz="1400" dirty="0" smtClean="0">
                <a:solidFill>
                  <a:schemeClr val="tx1"/>
                </a:solidFill>
                <a:latin typeface="Arial" pitchFamily="34" charset="0"/>
                <a:cs typeface="Arial" pitchFamily="34" charset="0"/>
              </a:rPr>
              <a:t>Nursery x had introduced more carpeting and curtains, and had used fabric on wall displays and tables whenever possible. They had also installed some acoustic boarding on the walls to reduce reverberation times while nursery y did not. </a:t>
            </a:r>
          </a:p>
          <a:p>
            <a:pPr marL="342900" indent="-342900">
              <a:buAutoNum type="alphaLcParenR"/>
            </a:pPr>
            <a:r>
              <a:rPr lang="en-GB" sz="1400" dirty="0" smtClean="0">
                <a:solidFill>
                  <a:schemeClr val="tx1"/>
                </a:solidFill>
                <a:latin typeface="Arial" pitchFamily="34" charset="0"/>
                <a:cs typeface="Arial" pitchFamily="34" charset="0"/>
              </a:rPr>
              <a:t>And as a result, in nursery x the reverberation times were</a:t>
            </a:r>
            <a:r>
              <a:rPr lang="en-GB" sz="1400" baseline="0" dirty="0" smtClean="0">
                <a:solidFill>
                  <a:schemeClr val="tx1"/>
                </a:solidFill>
                <a:latin typeface="Arial" pitchFamily="34" charset="0"/>
                <a:cs typeface="Arial" pitchFamily="34" charset="0"/>
              </a:rPr>
              <a:t> </a:t>
            </a:r>
            <a:r>
              <a:rPr lang="en-GB" sz="1400" dirty="0" smtClean="0">
                <a:solidFill>
                  <a:schemeClr val="tx1"/>
                </a:solidFill>
                <a:latin typeface="Arial" pitchFamily="34" charset="0"/>
                <a:cs typeface="Arial" pitchFamily="34" charset="0"/>
              </a:rPr>
              <a:t>shorter and the overall noise levels were reduced as the children did not have to shout to make themselves heard. The teachers also reported improvement in the behaviour of the children and less strain on their own voices.</a:t>
            </a:r>
          </a:p>
          <a:p>
            <a:pPr marL="342900" indent="-342900">
              <a:buAutoNum type="alphaLcParenR"/>
            </a:pPr>
            <a:endParaRPr lang="en-GB" sz="1400" dirty="0" smtClean="0">
              <a:solidFill>
                <a:schemeClr val="tx1"/>
              </a:solidFill>
              <a:latin typeface="Arial" pitchFamily="34" charset="0"/>
              <a:cs typeface="Arial" pitchFamily="34" charset="0"/>
            </a:endParaRPr>
          </a:p>
          <a:p>
            <a:pPr marL="0" indent="0">
              <a:buNone/>
            </a:pPr>
            <a:r>
              <a:rPr lang="en-GB" sz="1400" dirty="0" smtClean="0">
                <a:solidFill>
                  <a:schemeClr val="tx1"/>
                </a:solidFill>
                <a:latin typeface="Arial" pitchFamily="34" charset="0"/>
                <a:cs typeface="Arial" pitchFamily="34" charset="0"/>
              </a:rPr>
              <a:t>BB93</a:t>
            </a:r>
            <a:r>
              <a:rPr lang="en-GB" sz="1400" baseline="0" dirty="0" smtClean="0">
                <a:solidFill>
                  <a:schemeClr val="tx1"/>
                </a:solidFill>
                <a:latin typeface="Arial" pitchFamily="34" charset="0"/>
                <a:cs typeface="Arial" pitchFamily="34" charset="0"/>
              </a:rPr>
              <a:t> stands for Building Bulletin 93 which until 2014 set out the acoustic standards for education settings in England. It is still used in other parts of the UK. </a:t>
            </a:r>
            <a:endParaRPr lang="en-GB" sz="1400" dirty="0">
              <a:solidFill>
                <a:schemeClr val="tx1"/>
              </a:solidFill>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Use this diagram to summarise  the points you have covered.</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From National</a:t>
            </a:r>
            <a:r>
              <a:rPr lang="en-GB" sz="1400" baseline="0" dirty="0" smtClean="0">
                <a:latin typeface="Arial" pitchFamily="34" charset="0"/>
                <a:cs typeface="Arial" pitchFamily="34" charset="0"/>
              </a:rPr>
              <a:t> Deaf Children’s Society</a:t>
            </a:r>
            <a:r>
              <a:rPr lang="en-GB" sz="1400" dirty="0" smtClean="0">
                <a:latin typeface="Arial" pitchFamily="34" charset="0"/>
                <a:cs typeface="Arial" pitchFamily="34" charset="0"/>
              </a:rPr>
              <a:t> Here to Learn video</a:t>
            </a:r>
            <a:r>
              <a:rPr lang="en-GB" sz="1400" baseline="0" dirty="0" smtClean="0">
                <a:latin typeface="Arial" pitchFamily="34" charset="0"/>
                <a:cs typeface="Arial" pitchFamily="34" charset="0"/>
              </a:rPr>
              <a:t> clips. </a:t>
            </a:r>
            <a:r>
              <a:rPr lang="en-GB" sz="1400" dirty="0" smtClean="0">
                <a:latin typeface="Arial" pitchFamily="34" charset="0"/>
                <a:cs typeface="Arial" pitchFamily="34" charset="0"/>
              </a:rPr>
              <a:t>Short, informative  and practical video – produced by the</a:t>
            </a:r>
            <a:r>
              <a:rPr lang="en-GB" sz="1400" baseline="0" dirty="0" smtClean="0">
                <a:latin typeface="Arial" pitchFamily="34" charset="0"/>
                <a:cs typeface="Arial" pitchFamily="34" charset="0"/>
              </a:rPr>
              <a:t> National Deaf Children’s Society</a:t>
            </a:r>
            <a:r>
              <a:rPr lang="en-GB" sz="1400" dirty="0" smtClean="0">
                <a:latin typeface="Arial" pitchFamily="34" charset="0"/>
                <a:cs typeface="Arial" pitchFamily="34" charset="0"/>
              </a:rPr>
              <a:t>.</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Other</a:t>
            </a:r>
            <a:r>
              <a:rPr lang="en-GB" sz="1400" baseline="0" dirty="0" smtClean="0">
                <a:latin typeface="Arial" pitchFamily="34" charset="0"/>
                <a:cs typeface="Arial" pitchFamily="34" charset="0"/>
              </a:rPr>
              <a:t> video clips online at www.ndcs.org.uk/heretolearn</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Also available to order as a DVD from National Deaf Children’s Society Freephone Helpline (details given later)</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fontScale="62500" lnSpcReduction="20000"/>
          </a:bodyPr>
          <a:lstStyle/>
          <a:p>
            <a:pPr>
              <a:lnSpc>
                <a:spcPct val="120000"/>
              </a:lnSpc>
            </a:pPr>
            <a:r>
              <a:rPr lang="en-GB" sz="1400" kern="1200" dirty="0" smtClean="0">
                <a:solidFill>
                  <a:srgbClr val="000000"/>
                </a:solidFill>
                <a:latin typeface="Arial" pitchFamily="34" charset="0"/>
                <a:cs typeface="Arial" pitchFamily="34" charset="0"/>
              </a:rPr>
              <a:t>A classroom that is noisy makes listening and learning difficult for all children, here are some noise management apps:</a:t>
            </a:r>
          </a:p>
          <a:p>
            <a:pPr>
              <a:lnSpc>
                <a:spcPct val="120000"/>
              </a:lnSpc>
            </a:pPr>
            <a:endParaRPr lang="en-US" sz="1400" kern="1200" dirty="0" smtClean="0">
              <a:solidFill>
                <a:srgbClr val="000000"/>
              </a:solidFill>
              <a:latin typeface="Arial" pitchFamily="34" charset="0"/>
              <a:cs typeface="Arial" pitchFamily="34" charset="0"/>
            </a:endParaRPr>
          </a:p>
          <a:p>
            <a:pPr>
              <a:lnSpc>
                <a:spcPct val="120000"/>
              </a:lnSpc>
            </a:pPr>
            <a:r>
              <a:rPr lang="en-US" sz="1400" b="1" kern="1200" dirty="0" smtClean="0">
                <a:solidFill>
                  <a:srgbClr val="000000"/>
                </a:solidFill>
                <a:latin typeface="Arial" pitchFamily="34" charset="0"/>
                <a:cs typeface="Arial" pitchFamily="34" charset="0"/>
              </a:rPr>
              <a:t>Silent Light app </a:t>
            </a:r>
            <a:endParaRPr lang="en-GB" sz="1400" b="1" kern="1200" dirty="0" smtClean="0">
              <a:solidFill>
                <a:srgbClr val="000000"/>
              </a:solidFill>
              <a:latin typeface="Arial" pitchFamily="34" charset="0"/>
              <a:cs typeface="Arial" pitchFamily="34" charset="0"/>
            </a:endParaRPr>
          </a:p>
          <a:p>
            <a:pPr>
              <a:lnSpc>
                <a:spcPct val="120000"/>
              </a:lnSpc>
            </a:pPr>
            <a:endParaRPr lang="en-GB" sz="1400" kern="1200" dirty="0" smtClean="0">
              <a:solidFill>
                <a:srgbClr val="000000"/>
              </a:solidFill>
              <a:latin typeface="Arial" pitchFamily="34" charset="0"/>
              <a:cs typeface="Arial" pitchFamily="34" charset="0"/>
            </a:endParaRPr>
          </a:p>
          <a:p>
            <a:pPr>
              <a:lnSpc>
                <a:spcPct val="120000"/>
              </a:lnSpc>
            </a:pPr>
            <a:r>
              <a:rPr lang="en-US" sz="1400" kern="1200" dirty="0" smtClean="0">
                <a:solidFill>
                  <a:srgbClr val="000000"/>
                </a:solidFill>
                <a:latin typeface="Arial" pitchFamily="34" charset="0"/>
                <a:cs typeface="Arial" pitchFamily="34" charset="0"/>
              </a:rPr>
              <a:t>The Silent Light app uses a familiar traffic light graphic to visually represent the noise level in the classroom. It will turn red when pre-chosen noise levels (depending on the activity) are exceeded. A rewards counter keeps track of the points that awarded for times of quiet activity. This is what one teacher said “When I turned the level up to group discussion, my children were allowed to talk, but not laugh or yell without the app warning them they needed to quiet down, great for managing classroom noise” </a:t>
            </a:r>
            <a:endParaRPr lang="en-GB" sz="1400" kern="1200" dirty="0" smtClean="0">
              <a:solidFill>
                <a:srgbClr val="000000"/>
              </a:solidFill>
              <a:latin typeface="Arial" pitchFamily="34" charset="0"/>
              <a:cs typeface="Arial" pitchFamily="34" charset="0"/>
            </a:endParaRPr>
          </a:p>
          <a:p>
            <a:pPr marL="0" marR="0" indent="0" algn="l" defTabSz="449263" rtl="0" eaLnBrk="0" fontAlgn="base" latinLnBrk="0" hangingPunct="0">
              <a:lnSpc>
                <a:spcPct val="120000"/>
              </a:lnSpc>
              <a:spcBef>
                <a:spcPct val="30000"/>
              </a:spcBef>
              <a:spcAft>
                <a:spcPct val="0"/>
              </a:spcAft>
              <a:buClr>
                <a:srgbClr val="000000"/>
              </a:buClr>
              <a:buSzPct val="100000"/>
              <a:buFont typeface="Times New Roman" pitchFamily="18" charset="0"/>
              <a:buNone/>
              <a:tabLst/>
              <a:defRPr/>
            </a:pPr>
            <a:endParaRPr lang="en-US" sz="1400" kern="1200" dirty="0" smtClean="0">
              <a:solidFill>
                <a:srgbClr val="000000"/>
              </a:solidFill>
              <a:latin typeface="Arial" pitchFamily="34" charset="0"/>
              <a:cs typeface="Arial" pitchFamily="34" charset="0"/>
            </a:endParaRPr>
          </a:p>
          <a:p>
            <a:pPr marL="0" marR="0" indent="0" algn="l" defTabSz="449263" rtl="0" eaLnBrk="0" fontAlgn="base" latinLnBrk="0" hangingPunct="0">
              <a:lnSpc>
                <a:spcPct val="120000"/>
              </a:lnSpc>
              <a:spcBef>
                <a:spcPct val="30000"/>
              </a:spcBef>
              <a:spcAft>
                <a:spcPct val="0"/>
              </a:spcAft>
              <a:buClr>
                <a:srgbClr val="000000"/>
              </a:buClr>
              <a:buSzPct val="100000"/>
              <a:buFont typeface="Times New Roman" pitchFamily="18" charset="0"/>
              <a:buNone/>
              <a:tabLst/>
              <a:defRPr/>
            </a:pPr>
            <a:r>
              <a:rPr lang="en-GB" sz="1400" kern="1200" dirty="0" smtClean="0">
                <a:solidFill>
                  <a:srgbClr val="000000"/>
                </a:solidFill>
                <a:latin typeface="Arial" pitchFamily="34" charset="0"/>
                <a:cs typeface="Arial" pitchFamily="34" charset="0"/>
              </a:rPr>
              <a:t>itunes.apple.com/</a:t>
            </a:r>
            <a:r>
              <a:rPr lang="en-GB" sz="1400" kern="1200" dirty="0" err="1" smtClean="0">
                <a:solidFill>
                  <a:srgbClr val="000000"/>
                </a:solidFill>
                <a:latin typeface="Arial" pitchFamily="34" charset="0"/>
                <a:cs typeface="Arial" pitchFamily="34" charset="0"/>
              </a:rPr>
              <a:t>gb</a:t>
            </a:r>
            <a:r>
              <a:rPr lang="en-GB" sz="1400" kern="1200" dirty="0" smtClean="0">
                <a:solidFill>
                  <a:srgbClr val="000000"/>
                </a:solidFill>
                <a:latin typeface="Arial" pitchFamily="34" charset="0"/>
                <a:cs typeface="Arial" pitchFamily="34" charset="0"/>
              </a:rPr>
              <a:t>/app/silent-light-classroom-timer/id657863900?mt=8</a:t>
            </a:r>
          </a:p>
          <a:p>
            <a:pPr>
              <a:lnSpc>
                <a:spcPct val="120000"/>
              </a:lnSpc>
            </a:pPr>
            <a:endParaRPr lang="en-GB" sz="1400" b="1" kern="1200" dirty="0" smtClean="0">
              <a:solidFill>
                <a:srgbClr val="000000"/>
              </a:solidFill>
              <a:latin typeface="Arial" pitchFamily="34" charset="0"/>
              <a:cs typeface="Arial" pitchFamily="34" charset="0"/>
            </a:endParaRPr>
          </a:p>
          <a:p>
            <a:pPr>
              <a:lnSpc>
                <a:spcPct val="120000"/>
              </a:lnSpc>
            </a:pPr>
            <a:r>
              <a:rPr lang="en-GB" sz="1400" b="1" kern="1200" dirty="0" smtClean="0">
                <a:solidFill>
                  <a:srgbClr val="000000"/>
                </a:solidFill>
                <a:latin typeface="Arial" pitchFamily="34" charset="0"/>
                <a:cs typeface="Arial" pitchFamily="34" charset="0"/>
              </a:rPr>
              <a:t>Too</a:t>
            </a:r>
            <a:r>
              <a:rPr lang="en-GB" sz="1400" b="1" kern="1200" baseline="0" dirty="0" smtClean="0">
                <a:solidFill>
                  <a:srgbClr val="000000"/>
                </a:solidFill>
                <a:latin typeface="Arial" pitchFamily="34" charset="0"/>
                <a:cs typeface="Arial" pitchFamily="34" charset="0"/>
              </a:rPr>
              <a:t> Noisy Pro app</a:t>
            </a:r>
            <a:endParaRPr lang="en-GB" sz="1400" b="1" kern="1200" dirty="0" smtClean="0">
              <a:solidFill>
                <a:srgbClr val="000000"/>
              </a:solidFill>
              <a:latin typeface="Arial" pitchFamily="34" charset="0"/>
              <a:cs typeface="Arial" pitchFamily="34" charset="0"/>
            </a:endParaRPr>
          </a:p>
          <a:p>
            <a:pPr>
              <a:lnSpc>
                <a:spcPct val="120000"/>
              </a:lnSpc>
            </a:pPr>
            <a:endParaRPr lang="en-US" sz="1400" kern="1200" dirty="0" smtClean="0">
              <a:solidFill>
                <a:srgbClr val="000000"/>
              </a:solidFill>
              <a:latin typeface="Arial" pitchFamily="34" charset="0"/>
              <a:cs typeface="Arial" pitchFamily="34" charset="0"/>
            </a:endParaRPr>
          </a:p>
          <a:p>
            <a:pPr>
              <a:lnSpc>
                <a:spcPct val="120000"/>
              </a:lnSpc>
            </a:pPr>
            <a:r>
              <a:rPr lang="en-US" sz="1400" kern="1200" dirty="0" smtClean="0">
                <a:solidFill>
                  <a:srgbClr val="000000"/>
                </a:solidFill>
                <a:latin typeface="Arial" pitchFamily="34" charset="0"/>
                <a:cs typeface="Arial" pitchFamily="34" charset="0"/>
              </a:rPr>
              <a:t>The Too Noisy Pro app graphically displays the background noise level in a room. It helps the class to monitor their own noise levels and when levels are acceptable it displays a smiling face.  At times when the predefined noise levels are exceeded an audible alarm goes off and the app appears to shatter the screen. More information about to how to connect it in a classroom situation can be found by</a:t>
            </a:r>
            <a:r>
              <a:rPr lang="en-US" sz="1400" kern="1200" baseline="0" dirty="0" smtClean="0">
                <a:solidFill>
                  <a:srgbClr val="000000"/>
                </a:solidFill>
                <a:latin typeface="Arial" pitchFamily="34" charset="0"/>
                <a:cs typeface="Arial" pitchFamily="34" charset="0"/>
              </a:rPr>
              <a:t> following</a:t>
            </a:r>
            <a:r>
              <a:rPr lang="en-US" sz="1400" kern="1200" dirty="0" smtClean="0">
                <a:solidFill>
                  <a:srgbClr val="000000"/>
                </a:solidFill>
                <a:latin typeface="Arial" pitchFamily="34" charset="0"/>
                <a:cs typeface="Arial" pitchFamily="34" charset="0"/>
              </a:rPr>
              <a:t> the link. </a:t>
            </a:r>
            <a:endParaRPr lang="en-GB" sz="1400" kern="1200" dirty="0" smtClean="0">
              <a:solidFill>
                <a:srgbClr val="000000"/>
              </a:solidFill>
              <a:latin typeface="Arial" pitchFamily="34" charset="0"/>
              <a:cs typeface="Arial" pitchFamily="34" charset="0"/>
            </a:endParaRPr>
          </a:p>
          <a:p>
            <a:pPr fontAlgn="base">
              <a:lnSpc>
                <a:spcPct val="120000"/>
              </a:lnSpc>
            </a:pPr>
            <a:r>
              <a:rPr lang="en-GB" sz="1400" kern="1200" dirty="0" smtClean="0">
                <a:solidFill>
                  <a:srgbClr val="000000"/>
                </a:solidFill>
                <a:latin typeface="Arial" pitchFamily="34" charset="0"/>
                <a:cs typeface="Arial" pitchFamily="34" charset="0"/>
              </a:rPr>
              <a:t> </a:t>
            </a:r>
            <a:endParaRPr lang="en-GB" sz="1300" kern="1200" dirty="0" smtClean="0">
              <a:solidFill>
                <a:srgbClr val="000000"/>
              </a:solidFill>
              <a:latin typeface="Arial" pitchFamily="34" charset="0"/>
              <a:cs typeface="Arial" pitchFamily="34" charset="0"/>
            </a:endParaRPr>
          </a:p>
          <a:p>
            <a:pPr marL="0" marR="0" indent="0" algn="l" defTabSz="449263" rtl="0" eaLnBrk="0" fontAlgn="base" latinLnBrk="0" hangingPunct="0">
              <a:lnSpc>
                <a:spcPct val="120000"/>
              </a:lnSpc>
              <a:spcBef>
                <a:spcPct val="30000"/>
              </a:spcBef>
              <a:spcAft>
                <a:spcPct val="0"/>
              </a:spcAft>
              <a:buClr>
                <a:srgbClr val="000000"/>
              </a:buClr>
              <a:buSzPct val="100000"/>
              <a:buFont typeface="Times New Roman" pitchFamily="18" charset="0"/>
              <a:buNone/>
              <a:tabLst/>
              <a:defRPr/>
            </a:pPr>
            <a:r>
              <a:rPr lang="en-GB" sz="1200" kern="1200" dirty="0" smtClean="0">
                <a:solidFill>
                  <a:srgbClr val="000000"/>
                </a:solidFill>
                <a:latin typeface="Arial" pitchFamily="34" charset="0"/>
                <a:cs typeface="Arial" pitchFamily="34" charset="0"/>
              </a:rPr>
              <a:t>itunes.apple.com/</a:t>
            </a:r>
            <a:r>
              <a:rPr lang="en-GB" sz="1200" kern="1200" dirty="0" err="1" smtClean="0">
                <a:solidFill>
                  <a:srgbClr val="000000"/>
                </a:solidFill>
                <a:latin typeface="Arial" pitchFamily="34" charset="0"/>
                <a:cs typeface="Arial" pitchFamily="34" charset="0"/>
              </a:rPr>
              <a:t>gb</a:t>
            </a:r>
            <a:r>
              <a:rPr lang="en-GB" sz="1200" kern="1200" dirty="0" smtClean="0">
                <a:solidFill>
                  <a:srgbClr val="000000"/>
                </a:solidFill>
                <a:latin typeface="Arial" pitchFamily="34" charset="0"/>
                <a:cs typeface="Arial" pitchFamily="34" charset="0"/>
              </a:rPr>
              <a:t>/app/id52164696?mt=8&amp;affId=1720307</a:t>
            </a:r>
          </a:p>
          <a:p>
            <a:pPr fontAlgn="base">
              <a:lnSpc>
                <a:spcPct val="120000"/>
              </a:lnSpc>
            </a:pPr>
            <a:endParaRPr lang="en-GB" sz="1200" kern="1200" dirty="0" smtClean="0">
              <a:solidFill>
                <a:srgbClr val="000000"/>
              </a:solidFill>
              <a:latin typeface="Arial" pitchFamily="34" charset="0"/>
              <a:cs typeface="Arial" pitchFamily="34" charset="0"/>
            </a:endParaRPr>
          </a:p>
          <a:p>
            <a:pPr>
              <a:lnSpc>
                <a:spcPct val="120000"/>
              </a:lnSpc>
            </a:pPr>
            <a:r>
              <a:rPr lang="en-GB" sz="1200" kern="1200" dirty="0" smtClean="0">
                <a:solidFill>
                  <a:srgbClr val="000000"/>
                </a:solidFill>
                <a:latin typeface="Arial" pitchFamily="34" charset="0"/>
                <a:cs typeface="Arial" pitchFamily="34" charset="0"/>
              </a:rPr>
              <a:t> </a:t>
            </a:r>
          </a:p>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dirty="0" smtClean="0"/>
              <a:t>If a room</a:t>
            </a:r>
            <a:r>
              <a:rPr lang="en-GB" baseline="0" dirty="0" smtClean="0"/>
              <a:t> already has poor acoustics, then Soundfield systems risk amplifying these additional noises too</a:t>
            </a:r>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3F334DB-BF47-44D7-A7DD-637B861DD4B2}" type="slidenum">
              <a:rPr lang="en-GB" smtClean="0">
                <a:latin typeface="Arial" pitchFamily="34" charset="0"/>
              </a:rPr>
              <a:pPr/>
              <a:t>36</a:t>
            </a:fld>
            <a:endParaRPr lang="en-GB" smtClean="0">
              <a:latin typeface="Arial" pitchFamily="34" charset="0"/>
            </a:endParaRPr>
          </a:p>
        </p:txBody>
      </p:sp>
      <p:sp>
        <p:nvSpPr>
          <p:cNvPr id="87043" name="Rectangle 2"/>
          <p:cNvSpPr>
            <a:spLocks noGrp="1" noRot="1" noChangeAspect="1" noChangeArrowheads="1" noTextEdit="1"/>
          </p:cNvSpPr>
          <p:nvPr>
            <p:ph type="sldImg"/>
          </p:nvPr>
        </p:nvSpPr>
        <p:spPr>
          <a:xfrm>
            <a:off x="944563" y="746125"/>
            <a:ext cx="4960937" cy="3721100"/>
          </a:xfrm>
          <a:ln/>
        </p:spPr>
      </p:sp>
      <p:sp>
        <p:nvSpPr>
          <p:cNvPr id="87044" name="Rectangle 3"/>
          <p:cNvSpPr>
            <a:spLocks noGrp="1" noChangeArrowheads="1"/>
          </p:cNvSpPr>
          <p:nvPr>
            <p:ph type="body" idx="1"/>
          </p:nvPr>
        </p:nvSpPr>
        <p:spPr>
          <a:noFill/>
          <a:ln/>
        </p:spPr>
        <p:txBody>
          <a:bodyPr/>
          <a:lstStyle/>
          <a:p>
            <a:r>
              <a:rPr lang="en-GB" sz="1400" dirty="0" smtClean="0">
                <a:latin typeface="Arial" pitchFamily="34" charset="0"/>
              </a:rPr>
              <a:t>Sound</a:t>
            </a:r>
            <a:r>
              <a:rPr lang="en-GB" sz="1400" baseline="0" dirty="0" smtClean="0">
                <a:latin typeface="Arial" pitchFamily="34" charset="0"/>
              </a:rPr>
              <a:t>field systems feature a wireless transmitter and speakers around a room. </a:t>
            </a:r>
          </a:p>
          <a:p>
            <a:endParaRPr lang="en-GB" sz="1400" baseline="0" dirty="0" smtClean="0">
              <a:latin typeface="Arial" pitchFamily="34" charset="0"/>
            </a:endParaRPr>
          </a:p>
          <a:p>
            <a:r>
              <a:rPr lang="en-GB" sz="1400" baseline="0" dirty="0" smtClean="0">
                <a:latin typeface="Arial" pitchFamily="34" charset="0"/>
              </a:rPr>
              <a:t>It has </a:t>
            </a:r>
            <a:r>
              <a:rPr lang="en-GB" sz="1400" dirty="0" smtClean="0">
                <a:latin typeface="Arial" pitchFamily="34" charset="0"/>
              </a:rPr>
              <a:t>many advantages as ALL pupils can hear more easily in all areas of classroom. This reduces strain on the teacher’s voice and is helpful for children with conductive hearing losses and children with other listening difficulties such as APD, ADHD.</a:t>
            </a:r>
          </a:p>
          <a:p>
            <a:endParaRPr lang="en-GB" sz="1400" dirty="0" smtClean="0">
              <a:latin typeface="Arial" pitchFamily="34" charset="0"/>
            </a:endParaRPr>
          </a:p>
          <a:p>
            <a:r>
              <a:rPr lang="en-GB" sz="1400" dirty="0" smtClean="0">
                <a:latin typeface="Arial" pitchFamily="34" charset="0"/>
              </a:rPr>
              <a:t>In some areas these are provided by the support service for children with hearing impairments, in others they are bought by the school.</a:t>
            </a:r>
          </a:p>
          <a:p>
            <a:endParaRPr lang="en-GB" sz="1400" dirty="0" smtClean="0">
              <a:latin typeface="Arial" pitchFamily="34" charset="0"/>
            </a:endParaRPr>
          </a:p>
          <a:p>
            <a:r>
              <a:rPr lang="en-GB" sz="1400" dirty="0" smtClean="0">
                <a:latin typeface="Arial" pitchFamily="34" charset="0"/>
              </a:rPr>
              <a:t>Some new or recently built schools are having them installed in all rooms.</a:t>
            </a:r>
          </a:p>
          <a:p>
            <a:endParaRPr lang="en-GB" sz="1400" dirty="0" smtClean="0">
              <a:latin typeface="Arial" pitchFamily="34" charset="0"/>
            </a:endParaRPr>
          </a:p>
          <a:p>
            <a:r>
              <a:rPr lang="en-GB" sz="1400" dirty="0" smtClean="0">
                <a:latin typeface="Arial" pitchFamily="34" charset="0"/>
              </a:rPr>
              <a:t>However, steps</a:t>
            </a:r>
            <a:r>
              <a:rPr lang="en-GB" sz="1400" baseline="0" dirty="0" smtClean="0">
                <a:latin typeface="Arial" pitchFamily="34" charset="0"/>
              </a:rPr>
              <a:t> still need to be taken to improve general acoustics – risk that </a:t>
            </a:r>
            <a:r>
              <a:rPr lang="en-GB" sz="1400" baseline="0" dirty="0" err="1" smtClean="0">
                <a:latin typeface="Arial" pitchFamily="34" charset="0"/>
              </a:rPr>
              <a:t>soundfield</a:t>
            </a:r>
            <a:r>
              <a:rPr lang="en-GB" sz="1400" baseline="0" dirty="0" smtClean="0">
                <a:latin typeface="Arial" pitchFamily="34" charset="0"/>
              </a:rPr>
              <a:t> systems simply amplify the ‘bad’ noises in a classroom unless action is taken to improve the poor acoustics </a:t>
            </a:r>
            <a:endParaRPr lang="en-GB" sz="1400" dirty="0" smtClean="0">
              <a:latin typeface="Arial" pitchFamily="34" charset="0"/>
            </a:endParaRPr>
          </a:p>
          <a:p>
            <a:endParaRPr lang="en-GB"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Hearing impaired children can benefit from wearing a radio aid.</a:t>
            </a:r>
            <a:r>
              <a:rPr lang="en-GB" sz="1400" baseline="0" dirty="0" smtClean="0">
                <a:latin typeface="Arial" pitchFamily="34" charset="0"/>
                <a:cs typeface="Arial" pitchFamily="34" charset="0"/>
              </a:rPr>
              <a:t> But it still works better in a good acoustic environment.</a:t>
            </a:r>
          </a:p>
          <a:p>
            <a:endParaRPr lang="en-GB" sz="1400" baseline="0" dirty="0" smtClean="0">
              <a:latin typeface="Arial" pitchFamily="34" charset="0"/>
              <a:cs typeface="Arial" pitchFamily="34"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GB" sz="1400" baseline="0" dirty="0" smtClean="0">
              <a:solidFill>
                <a:srgbClr val="FF0000"/>
              </a:solidFill>
              <a:latin typeface="Arial" pitchFamily="34" charset="0"/>
              <a:cs typeface="Arial" pitchFamily="34" charset="0"/>
            </a:endParaRPr>
          </a:p>
          <a:p>
            <a:endParaRPr lang="en-GB" sz="1400" dirty="0">
              <a:solidFill>
                <a:srgbClr val="FF0000"/>
              </a:solidFill>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Briefly describe use of radio aid and different types available. Mention the type used in the school if applicable </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Click on the link to see five minute National</a:t>
            </a:r>
            <a:r>
              <a:rPr lang="en-GB" sz="1400" baseline="0" dirty="0" smtClean="0">
                <a:latin typeface="Arial" pitchFamily="34" charset="0"/>
                <a:cs typeface="Arial" pitchFamily="34" charset="0"/>
              </a:rPr>
              <a:t> Deaf Children’s Society</a:t>
            </a:r>
            <a:r>
              <a:rPr lang="en-GB" sz="1400" dirty="0" smtClean="0">
                <a:latin typeface="Arial" pitchFamily="34" charset="0"/>
                <a:cs typeface="Arial" pitchFamily="34" charset="0"/>
              </a:rPr>
              <a:t> video on</a:t>
            </a:r>
            <a:r>
              <a:rPr lang="en-GB" sz="1400" baseline="0" dirty="0" smtClean="0">
                <a:latin typeface="Arial" pitchFamily="34" charset="0"/>
                <a:cs typeface="Arial" pitchFamily="34" charset="0"/>
              </a:rPr>
              <a:t> r</a:t>
            </a:r>
            <a:r>
              <a:rPr lang="en-GB" sz="1400" dirty="0" smtClean="0">
                <a:latin typeface="Arial" pitchFamily="34" charset="0"/>
                <a:cs typeface="Arial" pitchFamily="34" charset="0"/>
              </a:rPr>
              <a:t>adio aids, if you want to use it. See link below for further</a:t>
            </a:r>
            <a:r>
              <a:rPr lang="en-GB" sz="1400" baseline="0" dirty="0" smtClean="0">
                <a:latin typeface="Arial" pitchFamily="34" charset="0"/>
                <a:cs typeface="Arial" pitchFamily="34" charset="0"/>
              </a:rPr>
              <a:t> information about radio aids from the National Deaf Children’s Society – you need to log in to their website to  view this.</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www.ndcs.org.uk/family_support/order_and_view_our_publications.radio_aids.rma?utm_campaign=Membership&amp;utm_medium=login&amp;utm_source=login</a:t>
            </a:r>
          </a:p>
          <a:p>
            <a:endParaRPr lang="en-GB" sz="1400" baseline="0" dirty="0" smtClean="0">
              <a:latin typeface="Arial" pitchFamily="34" charset="0"/>
              <a:cs typeface="Arial" pitchFamily="34" charset="0"/>
            </a:endParaRPr>
          </a:p>
          <a:p>
            <a:endParaRPr lang="en-GB" sz="1400" dirty="0" smtClean="0">
              <a:latin typeface="Arial" pitchFamily="34" charset="0"/>
              <a:cs typeface="Arial" pitchFamily="34" charset="0"/>
            </a:endParaRPr>
          </a:p>
          <a:p>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Results from a research project involving a mainstream school,</a:t>
            </a:r>
            <a:r>
              <a:rPr lang="en-GB" sz="1400" baseline="0" dirty="0" smtClean="0">
                <a:latin typeface="Arial" pitchFamily="34" charset="0"/>
                <a:cs typeface="Arial" pitchFamily="34" charset="0"/>
              </a:rPr>
              <a:t> </a:t>
            </a:r>
            <a:r>
              <a:rPr lang="en-GB" sz="1400" baseline="0" dirty="0" err="1" smtClean="0">
                <a:latin typeface="Arial" pitchFamily="34" charset="0"/>
                <a:cs typeface="Arial" pitchFamily="34" charset="0"/>
              </a:rPr>
              <a:t>Sweyne</a:t>
            </a:r>
            <a:r>
              <a:rPr lang="en-GB" sz="1400" baseline="0" dirty="0" smtClean="0">
                <a:latin typeface="Arial" pitchFamily="34" charset="0"/>
                <a:cs typeface="Arial" pitchFamily="34" charset="0"/>
              </a:rPr>
              <a:t> Park, in Essex </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If people are more interested in the research, the full report is online at: </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www.adrianjamesacoustics.co.uk/papers/The%20Essex%20Study.pdf</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 summary is also available at www.ndcs.org.uk/document.rm?id=4603</a:t>
            </a:r>
          </a:p>
          <a:p>
            <a:endParaRPr lang="en-US" sz="1200" kern="1200" dirty="0" smtClean="0">
              <a:solidFill>
                <a:schemeClr val="tx1"/>
              </a:solidFill>
              <a:effectLst/>
              <a:latin typeface="Times New Roman" pitchFamily="18" charset="0"/>
              <a:ea typeface="+mn-ea"/>
              <a:cs typeface="+mn-cs"/>
            </a:endParaRPr>
          </a:p>
          <a:p>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These</a:t>
            </a:r>
            <a:r>
              <a:rPr lang="en-GB" sz="1400" baseline="0" dirty="0" smtClean="0">
                <a:latin typeface="Arial" pitchFamily="34" charset="0"/>
                <a:cs typeface="Arial" pitchFamily="34" charset="0"/>
              </a:rPr>
              <a:t> are a selection of quotes from deaf young people and parents from the National Deaf Children’s Society’s </a:t>
            </a:r>
            <a:r>
              <a:rPr lang="en-GB" sz="1400" i="1" baseline="0" dirty="0" smtClean="0">
                <a:latin typeface="Arial" pitchFamily="34" charset="0"/>
                <a:cs typeface="Arial" pitchFamily="34" charset="0"/>
              </a:rPr>
              <a:t>How Radio Aids Can Help </a:t>
            </a:r>
            <a:r>
              <a:rPr lang="en-GB" sz="1400" baseline="0" dirty="0" smtClean="0">
                <a:latin typeface="Arial" pitchFamily="34" charset="0"/>
                <a:cs typeface="Arial" pitchFamily="34" charset="0"/>
              </a:rPr>
              <a:t>resource </a:t>
            </a:r>
          </a:p>
          <a:p>
            <a:endParaRPr lang="en-GB" sz="1400" dirty="0" smtClean="0"/>
          </a:p>
          <a:p>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These</a:t>
            </a:r>
            <a:r>
              <a:rPr lang="en-GB" sz="1400" baseline="0" dirty="0" smtClean="0">
                <a:latin typeface="Arial" pitchFamily="34" charset="0"/>
                <a:cs typeface="Arial" pitchFamily="34" charset="0"/>
              </a:rPr>
              <a:t> are a selection of quotes from deaf young people and parents from the National Deaf Children’s Society’s </a:t>
            </a:r>
            <a:r>
              <a:rPr lang="en-GB" sz="1400" i="1" baseline="0" dirty="0" smtClean="0">
                <a:latin typeface="Arial" pitchFamily="34" charset="0"/>
                <a:cs typeface="Arial" pitchFamily="34" charset="0"/>
              </a:rPr>
              <a:t>How Radio Aids Can Help </a:t>
            </a:r>
            <a:r>
              <a:rPr lang="en-GB" sz="1400" baseline="0" dirty="0" smtClean="0">
                <a:latin typeface="Arial" pitchFamily="34" charset="0"/>
                <a:cs typeface="Arial" pitchFamily="34" charset="0"/>
              </a:rPr>
              <a:t>resource </a:t>
            </a:r>
          </a:p>
          <a:p>
            <a:endParaRPr lang="en-GB" sz="1400" dirty="0" smtClean="0"/>
          </a:p>
          <a:p>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944563" y="746125"/>
            <a:ext cx="4960937" cy="3721100"/>
          </a:xfrm>
          <a:ln/>
        </p:spPr>
      </p:sp>
      <p:sp>
        <p:nvSpPr>
          <p:cNvPr id="17411" name="Rectangle 3"/>
          <p:cNvSpPr>
            <a:spLocks noGrp="1" noChangeArrowheads="1"/>
          </p:cNvSpPr>
          <p:nvPr>
            <p:ph type="body" idx="1"/>
          </p:nvPr>
        </p:nvSpPr>
        <p:spPr>
          <a:noFill/>
          <a:ln/>
        </p:spPr>
        <p:txBody>
          <a:bodyPr/>
          <a:lstStyle/>
          <a:p>
            <a:r>
              <a:rPr lang="en-GB" baseline="0" dirty="0" smtClean="0"/>
              <a:t>Regulations state that:</a:t>
            </a:r>
          </a:p>
          <a:p>
            <a:endParaRPr lang="en-GB" baseline="0" dirty="0" smtClean="0"/>
          </a:p>
          <a:p>
            <a:r>
              <a:rPr lang="en-GB" sz="1200" b="0" i="0" kern="1200" dirty="0" smtClean="0">
                <a:solidFill>
                  <a:srgbClr val="000000"/>
                </a:solidFill>
                <a:effectLst/>
                <a:latin typeface="Times New Roman" pitchFamily="18" charset="0"/>
                <a:ea typeface="+mn-ea"/>
                <a:cs typeface="+mn-cs"/>
              </a:rPr>
              <a:t>The acoustic conditions and sound insulation of each room or other space must be suitable, having regard to the nature of the activities which normally take place therein. </a:t>
            </a:r>
          </a:p>
          <a:p>
            <a:endParaRPr lang="en-GB" sz="1200" b="0" i="0" kern="1200" dirty="0" smtClean="0">
              <a:solidFill>
                <a:srgbClr val="000000"/>
              </a:solidFill>
              <a:effectLst/>
              <a:latin typeface="Times New Roman" pitchFamily="18"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200" b="0" i="0" kern="1200" dirty="0" smtClean="0">
                <a:solidFill>
                  <a:srgbClr val="000000"/>
                </a:solidFill>
                <a:effectLst/>
                <a:latin typeface="Times New Roman" pitchFamily="18" charset="0"/>
                <a:ea typeface="+mn-ea"/>
                <a:cs typeface="+mn-cs"/>
              </a:rPr>
              <a:t>This slide is</a:t>
            </a:r>
            <a:r>
              <a:rPr lang="en-GB" sz="1200" b="0" i="0" kern="1200" baseline="0" dirty="0" smtClean="0">
                <a:solidFill>
                  <a:srgbClr val="000000"/>
                </a:solidFill>
                <a:effectLst/>
                <a:latin typeface="Times New Roman" pitchFamily="18" charset="0"/>
                <a:ea typeface="+mn-ea"/>
                <a:cs typeface="+mn-cs"/>
              </a:rPr>
              <a:t> England only – do not use if delivering presentation in Scotland, Wales or Northern Ireland. </a:t>
            </a:r>
            <a:r>
              <a:rPr lang="en-GB" baseline="0" dirty="0" smtClean="0"/>
              <a:t>Contact the National Deaf Children’s Society for more information about the relevant standards in Wales, Scotland and Northern Ireland or see the NDCS guidance for local authorities at www.ndcs.org.uk/acoustics </a:t>
            </a:r>
          </a:p>
          <a:p>
            <a:endParaRPr lang="en-GB"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944563" y="746125"/>
            <a:ext cx="4960937" cy="3721100"/>
          </a:xfrm>
          <a:ln/>
        </p:spPr>
      </p:sp>
      <p:sp>
        <p:nvSpPr>
          <p:cNvPr id="16387" name="Rectangle 3"/>
          <p:cNvSpPr>
            <a:spLocks noGrp="1" noChangeArrowheads="1"/>
          </p:cNvSpPr>
          <p:nvPr>
            <p:ph type="body" idx="1"/>
          </p:nvPr>
        </p:nvSpPr>
        <p:spPr>
          <a:noFill/>
          <a:ln/>
        </p:spPr>
        <p:txBody>
          <a:bodyPr/>
          <a:lstStyle/>
          <a:p>
            <a:r>
              <a:rPr lang="en-GB" dirty="0" smtClean="0"/>
              <a:t>New guidance came</a:t>
            </a:r>
            <a:r>
              <a:rPr lang="en-GB" baseline="0" dirty="0" smtClean="0"/>
              <a:t> out in December 2014 – applies to England only. Do not use slide if delivering presentation outside of England. Contact the National Deaf Children’s Society for more information about the relevant standards in Wales, Scotland and Northern Ireland or see the NDCS guidance for local authorities at www.ndcs.org.uk/acoustics </a:t>
            </a:r>
          </a:p>
          <a:p>
            <a:endParaRPr lang="en-GB" baseline="0" dirty="0" smtClean="0"/>
          </a:p>
          <a:p>
            <a:r>
              <a:rPr lang="en-GB" baseline="0" dirty="0" smtClean="0"/>
              <a:t>At the time of writing, it was understood that the Department for Education in England intended to publish more detailed guidance at a later point. </a:t>
            </a:r>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200" kern="1200" dirty="0" smtClean="0">
                <a:solidFill>
                  <a:srgbClr val="000000"/>
                </a:solidFill>
                <a:effectLst/>
                <a:latin typeface="Times New Roman" pitchFamily="18" charset="0"/>
                <a:ea typeface="+mn-ea"/>
                <a:cs typeface="+mn-cs"/>
              </a:rPr>
              <a:t>The Equality Act 2010 applies to all education providers and local authorities in England, Scotland and Wales. The Act forbids discrimination against disabled people. Discrimination means treating a disabled person less favourably than a non-disabled person because of their disability. It can also happen when a disabled person is put at a substantial (not minor or trivial) disadvantage because reasonable adjustments have not been made to reduce the impact of their disability as much as possible.  </a:t>
            </a:r>
          </a:p>
          <a:p>
            <a:endParaRPr lang="en-GB" sz="1200" kern="1200" dirty="0" smtClean="0">
              <a:solidFill>
                <a:srgbClr val="000000"/>
              </a:solidFill>
              <a:effectLst/>
              <a:latin typeface="Times New Roman" pitchFamily="18" charset="0"/>
              <a:ea typeface="+mn-ea"/>
              <a:cs typeface="+mn-cs"/>
            </a:endParaRPr>
          </a:p>
          <a:p>
            <a:r>
              <a:rPr lang="en-GB" sz="1200" kern="1200" dirty="0" smtClean="0">
                <a:solidFill>
                  <a:srgbClr val="000000"/>
                </a:solidFill>
                <a:effectLst/>
                <a:latin typeface="Times New Roman" pitchFamily="18" charset="0"/>
                <a:ea typeface="+mn-ea"/>
                <a:cs typeface="+mn-cs"/>
              </a:rPr>
              <a:t>The Act also requires education providers to proactively consider and anticipate the needs of disabled pupils by making reasonable adjustment to ensure disabled children can access the provision.  </a:t>
            </a:r>
          </a:p>
          <a:p>
            <a:endParaRPr lang="en-GB" sz="1200" kern="1200" dirty="0" smtClean="0">
              <a:solidFill>
                <a:srgbClr val="000000"/>
              </a:solidFill>
              <a:effectLst/>
              <a:latin typeface="Times New Roman" pitchFamily="18" charset="0"/>
              <a:ea typeface="+mn-ea"/>
              <a:cs typeface="+mn-cs"/>
            </a:endParaRPr>
          </a:p>
          <a:p>
            <a:r>
              <a:rPr lang="en-GB" sz="1200" kern="1200" dirty="0" smtClean="0">
                <a:solidFill>
                  <a:srgbClr val="000000"/>
                </a:solidFill>
                <a:latin typeface="Times New Roman" pitchFamily="18" charset="0"/>
                <a:ea typeface="+mn-ea"/>
                <a:cs typeface="+mn-cs"/>
              </a:rPr>
              <a:t>In England and Wales, schools must write, implement and review accessibility plans which are aimed at:</a:t>
            </a:r>
          </a:p>
          <a:p>
            <a:pPr marL="171450" lvl="0" indent="-171450">
              <a:buFont typeface="Arial" pitchFamily="34" charset="0"/>
              <a:buChar char="•"/>
            </a:pPr>
            <a:r>
              <a:rPr lang="en-GB" sz="1200" kern="1200" dirty="0" smtClean="0">
                <a:solidFill>
                  <a:srgbClr val="000000"/>
                </a:solidFill>
                <a:latin typeface="Times New Roman" pitchFamily="18" charset="0"/>
                <a:ea typeface="+mn-ea"/>
                <a:cs typeface="+mn-cs"/>
              </a:rPr>
              <a:t>increasing the extent to which disabled pupils can participate in the curriculum</a:t>
            </a:r>
          </a:p>
          <a:p>
            <a:pPr marL="171450" lvl="0" indent="-171450">
              <a:buFont typeface="Arial" pitchFamily="34" charset="0"/>
              <a:buChar char="•"/>
            </a:pPr>
            <a:r>
              <a:rPr lang="en-GB" sz="1200" kern="1200" dirty="0" smtClean="0">
                <a:solidFill>
                  <a:srgbClr val="000000"/>
                </a:solidFill>
                <a:latin typeface="Times New Roman" pitchFamily="18" charset="0"/>
                <a:ea typeface="+mn-ea"/>
                <a:cs typeface="+mn-cs"/>
              </a:rPr>
              <a:t>improving the physical environment of schools so that pupils can take better advantage of education, benefits and facilities</a:t>
            </a:r>
          </a:p>
          <a:p>
            <a:pPr marL="171450" lvl="0" indent="-171450">
              <a:buFont typeface="Arial" pitchFamily="34" charset="0"/>
              <a:buChar char="•"/>
            </a:pPr>
            <a:r>
              <a:rPr lang="en-GB" sz="1200" kern="1200" dirty="0" smtClean="0">
                <a:solidFill>
                  <a:srgbClr val="000000"/>
                </a:solidFill>
                <a:latin typeface="Times New Roman" pitchFamily="18" charset="0"/>
                <a:ea typeface="+mn-ea"/>
                <a:cs typeface="+mn-cs"/>
              </a:rPr>
              <a:t>improving the availability of accessible information to disabled pupils.</a:t>
            </a:r>
            <a:endParaRPr lang="en-GB" sz="1200" kern="1200" dirty="0">
              <a:solidFill>
                <a:srgbClr val="000000"/>
              </a:solidFill>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dirty="0" smtClean="0"/>
              <a:t>NDCS also offers professional membership – this provides</a:t>
            </a:r>
            <a:r>
              <a:rPr lang="en-GB" baseline="0" dirty="0" smtClean="0"/>
              <a:t> professionals with regular updates and emails and support. Join online at NDCS </a:t>
            </a:r>
            <a:endParaRPr lang="en-GB" dirty="0"/>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An inspiring nine minute video which gives more information about why acoustics is important.  Useful as a ‘stand alone‘ part of the training or as a good ending. </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After introduction specific educational references start at 2mins 53secs</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Click to add subtitles (depending</a:t>
            </a:r>
            <a:r>
              <a:rPr lang="en-GB" sz="1400" baseline="0" dirty="0" smtClean="0">
                <a:latin typeface="Arial" pitchFamily="34" charset="0"/>
                <a:cs typeface="Arial" pitchFamily="34" charset="0"/>
              </a:rPr>
              <a:t> on your computer’s settings, they may not turn on automatically)</a:t>
            </a:r>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400" dirty="0" smtClean="0">
                <a:latin typeface="Arial" pitchFamily="34" charset="0"/>
                <a:cs typeface="Arial" pitchFamily="34" charset="0"/>
              </a:rPr>
              <a:t>Results from a research project involving a mainstream school,</a:t>
            </a:r>
            <a:r>
              <a:rPr lang="en-GB" sz="1400" baseline="0" dirty="0" smtClean="0">
                <a:latin typeface="Arial" pitchFamily="34" charset="0"/>
                <a:cs typeface="Arial" pitchFamily="34" charset="0"/>
              </a:rPr>
              <a:t> </a:t>
            </a:r>
            <a:r>
              <a:rPr lang="en-GB" sz="1400" baseline="0" dirty="0" err="1" smtClean="0">
                <a:latin typeface="Arial" pitchFamily="34" charset="0"/>
                <a:cs typeface="Arial" pitchFamily="34" charset="0"/>
              </a:rPr>
              <a:t>Sweyne</a:t>
            </a:r>
            <a:r>
              <a:rPr lang="en-GB" sz="1400" baseline="0" dirty="0" smtClean="0">
                <a:latin typeface="Arial" pitchFamily="34" charset="0"/>
                <a:cs typeface="Arial" pitchFamily="34" charset="0"/>
              </a:rPr>
              <a:t> Park, in Essex </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If people are more interested in the research, the full report is online at: </a:t>
            </a:r>
          </a:p>
          <a:p>
            <a:endParaRPr lang="en-GB" sz="1400" baseline="0" dirty="0" smtClean="0">
              <a:latin typeface="Arial" pitchFamily="34" charset="0"/>
              <a:cs typeface="Arial" pitchFamily="34" charset="0"/>
            </a:endParaRPr>
          </a:p>
          <a:p>
            <a:r>
              <a:rPr lang="en-GB" sz="1400" baseline="0" dirty="0" smtClean="0">
                <a:latin typeface="Arial" pitchFamily="34" charset="0"/>
                <a:cs typeface="Arial" pitchFamily="34" charset="0"/>
              </a:rPr>
              <a:t>www.adrianjamesacoustics.co.uk/papers/The%20Essex%20Study.pdf</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 summary is also available at www.ndcs.org.uk/document.rm?id=4603</a:t>
            </a:r>
          </a:p>
          <a:p>
            <a:endParaRPr lang="en-US" sz="1200" kern="1200" dirty="0" smtClean="0">
              <a:solidFill>
                <a:schemeClr val="tx1"/>
              </a:solidFill>
              <a:effectLst/>
              <a:latin typeface="Times New Roman" pitchFamily="18" charset="0"/>
              <a:ea typeface="+mn-ea"/>
              <a:cs typeface="+mn-cs"/>
            </a:endParaRPr>
          </a:p>
          <a:p>
            <a:endParaRPr lang="en-GB" sz="1400" dirty="0">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r>
              <a:rPr lang="en-GB" sz="1200" b="0" i="0" kern="1200" dirty="0" smtClean="0">
                <a:solidFill>
                  <a:srgbClr val="000000"/>
                </a:solidFill>
                <a:latin typeface="Times New Roman" pitchFamily="18" charset="0"/>
                <a:ea typeface="+mn-ea"/>
                <a:cs typeface="+mn-cs"/>
              </a:rPr>
              <a:t>This part of the National</a:t>
            </a:r>
            <a:r>
              <a:rPr lang="en-GB" sz="1200" b="0" i="0" kern="1200" baseline="0" dirty="0" smtClean="0">
                <a:solidFill>
                  <a:srgbClr val="000000"/>
                </a:solidFill>
                <a:latin typeface="Times New Roman" pitchFamily="18" charset="0"/>
                <a:ea typeface="+mn-ea"/>
                <a:cs typeface="+mn-cs"/>
              </a:rPr>
              <a:t> Deaf Children’s Society</a:t>
            </a:r>
            <a:r>
              <a:rPr lang="en-GB" sz="1200" b="0" i="0" kern="1200" dirty="0" smtClean="0">
                <a:solidFill>
                  <a:srgbClr val="000000"/>
                </a:solidFill>
                <a:latin typeface="Times New Roman" pitchFamily="18" charset="0"/>
                <a:ea typeface="+mn-ea"/>
                <a:cs typeface="+mn-cs"/>
              </a:rPr>
              <a:t> website contains a number of sound simulations that will give you an insight into what it is like being a deaf child in a classroom with poor acoustics, and also the difference that good acoustics make. There are two sets</a:t>
            </a:r>
            <a:r>
              <a:rPr lang="en-GB" sz="1200" b="0" i="0" kern="1200" baseline="0" dirty="0" smtClean="0">
                <a:solidFill>
                  <a:srgbClr val="000000"/>
                </a:solidFill>
                <a:latin typeface="Times New Roman" pitchFamily="18" charset="0"/>
                <a:ea typeface="+mn-ea"/>
                <a:cs typeface="+mn-cs"/>
              </a:rPr>
              <a:t> of simulations – one for children with a hearing aid for high frequency hearing loss and another for children with cochlear implants. Each set features three sound clips – one for a classroom with poor acoustics, one for a classroom with acoustics that meet government standards and another for a classroom that exceeds government standards. </a:t>
            </a:r>
            <a:endParaRPr lang="en-GB" sz="1200" b="0" i="0" kern="1200" dirty="0" smtClean="0">
              <a:solidFill>
                <a:srgbClr val="000000"/>
              </a:solidFill>
              <a:latin typeface="Times New Roman" pitchFamily="18" charset="0"/>
              <a:ea typeface="+mn-ea"/>
              <a:cs typeface="+mn-cs"/>
            </a:endParaRPr>
          </a:p>
          <a:p>
            <a:endParaRPr lang="en-GB" sz="1200" b="0" i="0" kern="1200" dirty="0" smtClean="0">
              <a:solidFill>
                <a:srgbClr val="000000"/>
              </a:solidFill>
              <a:latin typeface="Times New Roman" pitchFamily="18" charset="0"/>
              <a:ea typeface="+mn-ea"/>
              <a:cs typeface="+mn-cs"/>
            </a:endParaRPr>
          </a:p>
          <a:p>
            <a:r>
              <a:rPr lang="en-GB" sz="1200" b="0" i="0" kern="1200" dirty="0" smtClean="0">
                <a:solidFill>
                  <a:srgbClr val="000000"/>
                </a:solidFill>
                <a:latin typeface="Times New Roman" pitchFamily="18" charset="0"/>
                <a:ea typeface="+mn-ea"/>
                <a:cs typeface="+mn-cs"/>
              </a:rPr>
              <a:t>These are only simulations and should be used as such. The simulations on this website are developed using software that filters sound in a way that attempts to replicate hearing loss and listening through hearing aids and cochlear implants. They are designed to provoke thought and raise questions about the importance of the listening environment in schools</a:t>
            </a:r>
            <a:r>
              <a:rPr lang="en-GB" sz="1200" b="0" i="0" kern="1200" baseline="0" dirty="0" smtClean="0">
                <a:solidFill>
                  <a:srgbClr val="000000"/>
                </a:solidFill>
                <a:latin typeface="Times New Roman" pitchFamily="18" charset="0"/>
                <a:ea typeface="+mn-ea"/>
                <a:cs typeface="+mn-cs"/>
              </a:rPr>
              <a:t> – </a:t>
            </a:r>
            <a:r>
              <a:rPr lang="en-GB" sz="1200" b="0" i="0" kern="1200" dirty="0" smtClean="0">
                <a:solidFill>
                  <a:srgbClr val="000000"/>
                </a:solidFill>
                <a:latin typeface="Times New Roman" pitchFamily="18" charset="0"/>
                <a:ea typeface="+mn-ea"/>
                <a:cs typeface="+mn-cs"/>
              </a:rPr>
              <a:t>every child's hearing levels and hearing experience is unique. </a:t>
            </a:r>
          </a:p>
          <a:p>
            <a:endParaRPr lang="en-GB" sz="1200" b="0" i="0" kern="1200" dirty="0" smtClean="0">
              <a:solidFill>
                <a:srgbClr val="000000"/>
              </a:solidFill>
              <a:latin typeface="Times New Roman" pitchFamily="18" charset="0"/>
              <a:ea typeface="+mn-ea"/>
              <a:cs typeface="+mn-cs"/>
            </a:endParaRPr>
          </a:p>
          <a:p>
            <a:r>
              <a:rPr lang="en-GB" sz="1200" b="0" i="0" kern="1200" dirty="0" smtClean="0">
                <a:solidFill>
                  <a:srgbClr val="FF0000"/>
                </a:solidFill>
                <a:latin typeface="Times New Roman" pitchFamily="18" charset="0"/>
                <a:ea typeface="+mn-ea"/>
                <a:cs typeface="+mn-cs"/>
              </a:rPr>
              <a:t>Please note</a:t>
            </a:r>
            <a:r>
              <a:rPr lang="en-GB" sz="1200" b="0" i="0" kern="1200" baseline="0" dirty="0" smtClean="0">
                <a:solidFill>
                  <a:srgbClr val="FF0000"/>
                </a:solidFill>
                <a:latin typeface="Times New Roman" pitchFamily="18" charset="0"/>
                <a:ea typeface="+mn-ea"/>
                <a:cs typeface="+mn-cs"/>
              </a:rPr>
              <a:t> that the quality of the simulation will depend on the equipment being used to play it – we suggest checking this before the presentation.</a:t>
            </a:r>
            <a:endParaRPr lang="en-GB" sz="2000" dirty="0">
              <a:solidFill>
                <a:srgbClr val="FF0000"/>
              </a:solidFill>
              <a:latin typeface="Arial" pitchFamily="34" charset="0"/>
              <a:cs typeface="Arial" pitchFamily="34" charset="0"/>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941388"/>
            <a:ext cx="4960938" cy="3721100"/>
          </a:xfrm>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endParaRPr lang="en-GB" dirty="0">
              <a:solidFill>
                <a:srgbClr val="FF0000"/>
              </a:solidFill>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746125"/>
            <a:ext cx="4960937" cy="3721100"/>
          </a:xfrm>
        </p:spPr>
      </p:sp>
      <p:sp>
        <p:nvSpPr>
          <p:cNvPr id="3" name="Notes Placeholder 2"/>
          <p:cNvSpPr>
            <a:spLocks noGrp="1"/>
          </p:cNvSpPr>
          <p:nvPr>
            <p:ph type="body" idx="1"/>
          </p:nvPr>
        </p:nvSpPr>
        <p:spPr/>
        <p:txBody>
          <a:bodyPr>
            <a:normAutofit/>
          </a:bodyPr>
          <a:lstStyle/>
          <a:p>
            <a:pPr fontAlgn="base"/>
            <a:r>
              <a:rPr lang="en-GB" sz="1200" b="1" i="0" kern="1200" dirty="0" smtClean="0">
                <a:solidFill>
                  <a:srgbClr val="000000"/>
                </a:solidFill>
                <a:latin typeface="Times New Roman" pitchFamily="18" charset="0"/>
                <a:ea typeface="+mn-ea"/>
                <a:cs typeface="+mn-cs"/>
              </a:rPr>
              <a:t>Ref - </a:t>
            </a:r>
            <a:r>
              <a:rPr lang="en-GB" sz="1200" b="1" i="1" kern="1200" dirty="0" smtClean="0">
                <a:solidFill>
                  <a:srgbClr val="000000"/>
                </a:solidFill>
                <a:latin typeface="Times New Roman" pitchFamily="18" charset="0"/>
                <a:ea typeface="+mn-ea"/>
                <a:cs typeface="+mn-cs"/>
              </a:rPr>
              <a:t>Acoustical </a:t>
            </a:r>
            <a:r>
              <a:rPr lang="en-GB" sz="1200" b="1" i="1" kern="1200" baseline="0" dirty="0" smtClean="0">
                <a:solidFill>
                  <a:srgbClr val="000000"/>
                </a:solidFill>
                <a:latin typeface="Times New Roman" pitchFamily="18" charset="0"/>
                <a:ea typeface="+mn-ea"/>
                <a:cs typeface="+mn-cs"/>
              </a:rPr>
              <a:t>B</a:t>
            </a:r>
            <a:r>
              <a:rPr lang="en-GB" sz="1200" b="1" i="1" kern="1200" dirty="0" smtClean="0">
                <a:solidFill>
                  <a:srgbClr val="000000"/>
                </a:solidFill>
                <a:latin typeface="Times New Roman" pitchFamily="18" charset="0"/>
                <a:ea typeface="+mn-ea"/>
                <a:cs typeface="+mn-cs"/>
              </a:rPr>
              <a:t>arriers in Classrooms: The impact of noise on performance in the classroom</a:t>
            </a:r>
          </a:p>
          <a:p>
            <a:pPr fontAlgn="base"/>
            <a:r>
              <a:rPr lang="en-GB" sz="1200" b="0" i="0" kern="1200" dirty="0" smtClean="0">
                <a:solidFill>
                  <a:srgbClr val="000000"/>
                </a:solidFill>
                <a:latin typeface="Times New Roman" pitchFamily="18" charset="0"/>
                <a:ea typeface="+mn-ea"/>
                <a:cs typeface="+mn-cs"/>
              </a:rPr>
              <a:t>Julie E. </a:t>
            </a:r>
            <a:r>
              <a:rPr lang="en-GB" sz="1200" b="0" i="0" kern="1200" dirty="0" err="1" smtClean="0">
                <a:solidFill>
                  <a:srgbClr val="000000"/>
                </a:solidFill>
                <a:latin typeface="Times New Roman" pitchFamily="18" charset="0"/>
                <a:ea typeface="+mn-ea"/>
                <a:cs typeface="+mn-cs"/>
              </a:rPr>
              <a:t>Dockrell</a:t>
            </a:r>
            <a:r>
              <a:rPr lang="en-GB" sz="1200" b="0" i="0" kern="1200" dirty="0" smtClean="0">
                <a:solidFill>
                  <a:srgbClr val="000000"/>
                </a:solidFill>
                <a:latin typeface="Times New Roman" pitchFamily="18" charset="0"/>
                <a:ea typeface="+mn-ea"/>
                <a:cs typeface="+mn-cs"/>
              </a:rPr>
              <a:t> and Bridget M. Shield 2006</a:t>
            </a:r>
          </a:p>
          <a:p>
            <a:pPr fontAlgn="base"/>
            <a:endParaRPr lang="en-GB" sz="1200" b="0" i="0" kern="1200" dirty="0" smtClean="0">
              <a:solidFill>
                <a:srgbClr val="000000"/>
              </a:solidFill>
              <a:latin typeface="Times New Roman" pitchFamily="18" charset="0"/>
              <a:ea typeface="+mn-ea"/>
              <a:cs typeface="+mn-cs"/>
            </a:endParaRPr>
          </a:p>
          <a:p>
            <a:pPr fontAlgn="base"/>
            <a:r>
              <a:rPr lang="en-GB" sz="1200" b="0" i="0" kern="1200" dirty="0" smtClean="0">
                <a:solidFill>
                  <a:srgbClr val="000000"/>
                </a:solidFill>
                <a:latin typeface="Times New Roman" pitchFamily="18" charset="0"/>
                <a:ea typeface="+mn-ea"/>
                <a:cs typeface="+mn-cs"/>
              </a:rPr>
              <a:t>Not only are curriculum areas with</a:t>
            </a:r>
            <a:r>
              <a:rPr lang="en-GB" sz="1200" b="0" i="0" kern="1200" baseline="0" dirty="0" smtClean="0">
                <a:solidFill>
                  <a:srgbClr val="000000"/>
                </a:solidFill>
                <a:latin typeface="Times New Roman" pitchFamily="18" charset="0"/>
                <a:ea typeface="+mn-ea"/>
                <a:cs typeface="+mn-cs"/>
              </a:rPr>
              <a:t> a large amount of verbal information like literacy affected by poor acoustics, but also Maths which has a lot of subject-specific vocabulary. They also found that areas of learning such as attention, speed of processing information and working memory were negatively affected.</a:t>
            </a:r>
            <a:endParaRPr lang="en-GB" sz="1200" b="0" i="0" kern="1200" dirty="0" smtClean="0">
              <a:solidFill>
                <a:srgbClr val="000000"/>
              </a:solidFill>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2F8751CA-866B-48C1-B5C9-6A7052FA682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0C42C608-48D8-48D2-A106-94489CEF09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6D12B57E-0413-41B4-AAE9-5155591732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39925" cy="54784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2138"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17A6770B-34A8-42E6-B15D-2E5040AB74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4463" cy="11350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05238" cy="4106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981200"/>
            <a:ext cx="3806825" cy="4106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E6687169-B20C-4AD4-93B7-73A992D27C2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144A8FEA-1EAC-445E-B4AA-3E90CEF6DF21}"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0DBCB035-7BC3-4196-B51B-159D7089A21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6BDC63B1-725B-425C-916B-D982C513AE49}"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5238"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981200"/>
            <a:ext cx="3806825"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idx="10"/>
          </p:nvPr>
        </p:nvSpPr>
        <p:spPr>
          <a:ln/>
        </p:spPr>
        <p:txBody>
          <a:bodyPr/>
          <a:lstStyle>
            <a:lvl1pPr>
              <a:defRPr/>
            </a:lvl1pPr>
          </a:lstStyle>
          <a:p>
            <a:pPr>
              <a:defRPr/>
            </a:pPr>
            <a:fld id="{D1B19868-BCD9-4625-B277-8AFB7940C7E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sldNum" idx="10"/>
          </p:nvPr>
        </p:nvSpPr>
        <p:spPr>
          <a:ln/>
        </p:spPr>
        <p:txBody>
          <a:bodyPr/>
          <a:lstStyle>
            <a:lvl1pPr>
              <a:defRPr/>
            </a:lvl1pPr>
          </a:lstStyle>
          <a:p>
            <a:pPr>
              <a:defRPr/>
            </a:pPr>
            <a:fld id="{2E614AF9-7194-49B4-8AEC-6B63B5F1EF2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sldNum" idx="10"/>
          </p:nvPr>
        </p:nvSpPr>
        <p:spPr>
          <a:ln/>
        </p:spPr>
        <p:txBody>
          <a:bodyPr/>
          <a:lstStyle>
            <a:lvl1pPr>
              <a:defRPr/>
            </a:lvl1pPr>
          </a:lstStyle>
          <a:p>
            <a:pPr>
              <a:defRPr/>
            </a:pPr>
            <a:fld id="{1723EA25-8084-4761-B409-2629CFD71D33}"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0F5AEF83-DE4D-4B6B-800D-7C2ADCB647E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5A732C16-3A25-4525-BD65-B72BA33588F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E3F8D2F3-4F11-4475-8339-DD1B4B207101}"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2A2520C4-A369-4F67-B40F-AEB859EEE870}"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39BB806F-83AD-4E96-AABE-55833FCBF037}"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39925" cy="54784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2138"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5E6345C6-5699-4DFC-8F79-EF626983451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AF3EA0A9-61AF-4ECF-AE3D-A289C32F5B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5238"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981200"/>
            <a:ext cx="3806825"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8F574BCF-EBF8-46C8-9D9C-223336132B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162F7B6E-6513-437F-9A36-7254252AAA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44C01242-AD08-465E-BB56-5D946BFE1E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12F19C5-B8AB-4EBC-8A02-CA8F0142D8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608F4BF4-6CCD-40E3-8DA3-13F971B27A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38394E7A-61E1-4DDD-9BB0-82B36F2886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4463" cy="113506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85800" y="1981200"/>
            <a:ext cx="7764463" cy="4106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Text Box 3"/>
          <p:cNvSpPr txBox="1">
            <a:spLocks noChangeArrowheads="1"/>
          </p:cNvSpPr>
          <p:nvPr/>
        </p:nvSpPr>
        <p:spPr bwMode="auto">
          <a:xfrm>
            <a:off x="685800" y="6248400"/>
            <a:ext cx="1905000" cy="457200"/>
          </a:xfrm>
          <a:prstGeom prst="rect">
            <a:avLst/>
          </a:prstGeom>
          <a:noFill/>
          <a:ln w="9525" cap="flat">
            <a:noFill/>
            <a:round/>
            <a:headEnd/>
            <a:tailEnd/>
          </a:ln>
          <a:effectLst/>
        </p:spPr>
        <p:txBody>
          <a:bodyPr wrap="none" anchor="ctr"/>
          <a:lstStyle/>
          <a:p>
            <a:pPr>
              <a:defRPr/>
            </a:pPr>
            <a:endParaRPr lang="en-GB"/>
          </a:p>
        </p:txBody>
      </p:sp>
      <p:sp>
        <p:nvSpPr>
          <p:cNvPr id="1028" name="Text Box 4"/>
          <p:cNvSpPr txBox="1">
            <a:spLocks noChangeArrowheads="1"/>
          </p:cNvSpPr>
          <p:nvPr/>
        </p:nvSpPr>
        <p:spPr bwMode="auto">
          <a:xfrm>
            <a:off x="3124200" y="6248400"/>
            <a:ext cx="2895600" cy="457200"/>
          </a:xfrm>
          <a:prstGeom prst="rect">
            <a:avLst/>
          </a:prstGeom>
          <a:noFill/>
          <a:ln w="9525" cap="flat">
            <a:noFill/>
            <a:round/>
            <a:headEnd/>
            <a:tailEnd/>
          </a:ln>
          <a:effectLst/>
        </p:spPr>
        <p:txBody>
          <a:bodyPr wrap="none" anchor="ctr"/>
          <a:lstStyle/>
          <a:p>
            <a:pPr>
              <a:defRPr/>
            </a:pPr>
            <a:endParaRPr lang="en-GB"/>
          </a:p>
        </p:txBody>
      </p:sp>
      <p:sp>
        <p:nvSpPr>
          <p:cNvPr id="1029" name="Rectangle 5"/>
          <p:cNvSpPr>
            <a:spLocks noGrp="1" noChangeArrowheads="1"/>
          </p:cNvSpPr>
          <p:nvPr>
            <p:ph type="sldNum"/>
          </p:nvPr>
        </p:nvSpPr>
        <p:spPr bwMode="auto">
          <a:xfrm>
            <a:off x="6553200" y="6248400"/>
            <a:ext cx="1897063" cy="449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C73ECCDC-1DA7-4ADF-B640-41E2FA441BA6}" type="slidenum">
              <a:rPr lang="en-US"/>
              <a:pPr>
                <a:defRPr/>
              </a:pPr>
              <a:t>‹#›</a:t>
            </a:fld>
            <a:endParaRPr lang="en-US"/>
          </a:p>
        </p:txBody>
      </p:sp>
      <p:pic>
        <p:nvPicPr>
          <p:cNvPr id="1031" name="Picture 6"/>
          <p:cNvPicPr>
            <a:picLocks noChangeAspect="1" noChangeArrowheads="1"/>
          </p:cNvPicPr>
          <p:nvPr/>
        </p:nvPicPr>
        <p:blipFill>
          <a:blip r:embed="rId14" cstate="print"/>
          <a:srcRect/>
          <a:stretch>
            <a:fillRect/>
          </a:stretch>
        </p:blipFill>
        <p:spPr bwMode="auto">
          <a:xfrm>
            <a:off x="7048500" y="228600"/>
            <a:ext cx="1790700" cy="14351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2pPr>
      <a:lvl3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3pPr>
      <a:lvl4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4pPr>
      <a:lvl5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5pPr>
      <a:lvl6pPr marL="25146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6pPr>
      <a:lvl7pPr marL="29718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7pPr>
      <a:lvl8pPr marL="34290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8pPr>
      <a:lvl9pPr marL="38862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2800" b="1">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4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cstate="print"/>
          <a:srcRect/>
          <a:stretch>
            <a:fillRect/>
          </a:stretch>
        </p:blipFill>
        <p:spPr bwMode="auto">
          <a:xfrm>
            <a:off x="7048500" y="228600"/>
            <a:ext cx="1790700" cy="1435100"/>
          </a:xfrm>
          <a:prstGeom prst="rect">
            <a:avLst/>
          </a:prstGeom>
          <a:noFill/>
          <a:ln w="9525">
            <a:noFill/>
            <a:round/>
            <a:headEnd/>
            <a:tailEnd/>
          </a:ln>
        </p:spPr>
      </p:pic>
      <p:pic>
        <p:nvPicPr>
          <p:cNvPr id="2051"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t="4184"/>
          <a:stretch>
            <a:fillRect/>
          </a:stretch>
        </p:blipFill>
        <p:spPr bwMode="auto">
          <a:xfrm>
            <a:off x="5116513" y="2362200"/>
            <a:ext cx="4027487" cy="4475163"/>
          </a:xfrm>
          <a:prstGeom prst="rect">
            <a:avLst/>
          </a:prstGeom>
          <a:noFill/>
          <a:ln w="9525">
            <a:noFill/>
            <a:round/>
            <a:headEnd/>
            <a:tailEnd/>
          </a:ln>
        </p:spPr>
      </p:pic>
      <p:sp>
        <p:nvSpPr>
          <p:cNvPr id="2052" name="Rectangle 3"/>
          <p:cNvSpPr>
            <a:spLocks noGrp="1" noChangeArrowheads="1"/>
          </p:cNvSpPr>
          <p:nvPr>
            <p:ph type="title"/>
          </p:nvPr>
        </p:nvSpPr>
        <p:spPr bwMode="auto">
          <a:xfrm>
            <a:off x="685800" y="609600"/>
            <a:ext cx="7764463" cy="113506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3" name="Rectangle 4"/>
          <p:cNvSpPr>
            <a:spLocks noGrp="1" noChangeArrowheads="1"/>
          </p:cNvSpPr>
          <p:nvPr>
            <p:ph type="body" idx="1"/>
          </p:nvPr>
        </p:nvSpPr>
        <p:spPr bwMode="auto">
          <a:xfrm>
            <a:off x="685800" y="1981200"/>
            <a:ext cx="7764463" cy="4106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Text Box 5"/>
          <p:cNvSpPr txBox="1">
            <a:spLocks noChangeArrowheads="1"/>
          </p:cNvSpPr>
          <p:nvPr/>
        </p:nvSpPr>
        <p:spPr bwMode="auto">
          <a:xfrm>
            <a:off x="323850" y="6237288"/>
            <a:ext cx="1905000" cy="457200"/>
          </a:xfrm>
          <a:prstGeom prst="rect">
            <a:avLst/>
          </a:prstGeom>
          <a:noFill/>
          <a:ln w="9525" cap="flat">
            <a:noFill/>
            <a:round/>
            <a:headEnd/>
            <a:tailEnd/>
          </a:ln>
          <a:effectLst/>
        </p:spPr>
        <p:txBody>
          <a:bodyPr wrap="none" anchor="ctr"/>
          <a:lstStyle/>
          <a:p>
            <a:pPr>
              <a:defRPr/>
            </a:pPr>
            <a:endParaRPr lang="en-GB"/>
          </a:p>
        </p:txBody>
      </p:sp>
      <p:sp>
        <p:nvSpPr>
          <p:cNvPr id="2054" name="Text Box 6"/>
          <p:cNvSpPr txBox="1">
            <a:spLocks noChangeArrowheads="1"/>
          </p:cNvSpPr>
          <p:nvPr/>
        </p:nvSpPr>
        <p:spPr bwMode="auto">
          <a:xfrm>
            <a:off x="3124200" y="6248400"/>
            <a:ext cx="2895600" cy="457200"/>
          </a:xfrm>
          <a:prstGeom prst="rect">
            <a:avLst/>
          </a:prstGeom>
          <a:noFill/>
          <a:ln w="9525" cap="flat">
            <a:noFill/>
            <a:round/>
            <a:headEnd/>
            <a:tailEnd/>
          </a:ln>
          <a:effectLst/>
        </p:spPr>
        <p:txBody>
          <a:bodyPr wrap="none" anchor="ctr"/>
          <a:lstStyle/>
          <a:p>
            <a:pPr>
              <a:defRPr/>
            </a:pPr>
            <a:endParaRPr lang="en-GB"/>
          </a:p>
        </p:txBody>
      </p:sp>
      <p:sp>
        <p:nvSpPr>
          <p:cNvPr id="2055" name="Rectangle 7"/>
          <p:cNvSpPr>
            <a:spLocks noGrp="1" noChangeArrowheads="1"/>
          </p:cNvSpPr>
          <p:nvPr>
            <p:ph type="sldNum"/>
          </p:nvPr>
        </p:nvSpPr>
        <p:spPr bwMode="auto">
          <a:xfrm>
            <a:off x="6553200" y="6248400"/>
            <a:ext cx="1897063" cy="44926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defRPr sz="1400" smtClean="0">
                <a:solidFill>
                  <a:srgbClr val="000000"/>
                </a:solidFill>
                <a:latin typeface="Times New Roman" pitchFamily="18" charset="0"/>
                <a:cs typeface="Segoe UI" pitchFamily="34" charset="0"/>
              </a:defRPr>
            </a:lvl1pPr>
          </a:lstStyle>
          <a:p>
            <a:pPr>
              <a:defRPr/>
            </a:pPr>
            <a:fld id="{E227BBBD-F6AE-462A-8ED9-3BAD232FD69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2pPr>
      <a:lvl3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3pPr>
      <a:lvl4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4pPr>
      <a:lvl5pPr algn="l" defTabSz="449263" rtl="0" eaLnBrk="0" fontAlgn="base" hangingPunct="0">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5pPr>
      <a:lvl6pPr marL="25146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6pPr>
      <a:lvl7pPr marL="29718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7pPr>
      <a:lvl8pPr marL="34290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8pPr>
      <a:lvl9pPr marL="3886200" indent="-228600" algn="l" defTabSz="449263" rtl="0" fontAlgn="base">
        <a:spcBef>
          <a:spcPct val="0"/>
        </a:spcBef>
        <a:spcAft>
          <a:spcPct val="0"/>
        </a:spcAft>
        <a:buClr>
          <a:srgbClr val="000000"/>
        </a:buClr>
        <a:buSzPct val="100000"/>
        <a:buFont typeface="Times New Roman" pitchFamily="18" charset="0"/>
        <a:defRPr sz="4400" b="1">
          <a:solidFill>
            <a:srgbClr val="595888"/>
          </a:solidFill>
          <a:latin typeface="Arial" charset="0"/>
          <a:ea typeface="Microsoft YaHei"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ndcs.org.uk/professional_support/our_resources/here_to_learn/reduce_bckgrnd_noi_2.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tunes.apple.com/gb/app/silent-light-classroom-timer/id657863900?mt=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itunes.apple.com/gb/app/id521646496?mt=8&amp;affId=1720307"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McOiYgBGf0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legislation.gov.uk/uksi/2012/1943/mad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v.uk/government/uploads/system/uploads/attachment_data/file/392453/BB93_December_2014_v15.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gov.uk/government/publications/equality-act-2010-advice-for-school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ndcs.org.uk/acoustic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ndcs.org.u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ted.com/talks/julian_treasure_why_architects_need_to_use_their_ear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dcs.org.uk/family_support/audiology/hearing_loss_simulation/two_minute_walk.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dcs.org.uk/simul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683568" y="1124744"/>
            <a:ext cx="4680520" cy="4104456"/>
          </a:xfrm>
          <a:prstGeom prst="rect">
            <a:avLst/>
          </a:prstGeom>
          <a:noFill/>
          <a:ln w="9525">
            <a:noFill/>
            <a:round/>
            <a:headEnd/>
            <a:tailEnd/>
          </a:ln>
        </p:spPr>
        <p:txBody>
          <a:bodyPr anchor="ctr"/>
          <a:lstStyle/>
          <a:p>
            <a:pPr>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800" b="1" dirty="0" smtClean="0">
                <a:solidFill>
                  <a:srgbClr val="46829E"/>
                </a:solidFill>
                <a:ea typeface="Microsoft YaHei" pitchFamily="34" charset="-122"/>
              </a:rPr>
              <a:t>Creating good listening conditions for learning in education </a:t>
            </a:r>
            <a:endParaRPr lang="en-GB" sz="4800" b="1" dirty="0">
              <a:solidFill>
                <a:srgbClr val="46829E"/>
              </a:solidFill>
              <a:ea typeface="Microsoft YaHei" pitchFamily="34"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334472" cy="1135063"/>
          </a:xfrm>
        </p:spPr>
        <p:txBody>
          <a:bodyPr/>
          <a:lstStyle/>
          <a:p>
            <a:r>
              <a:rPr lang="en-GB" dirty="0" smtClean="0"/>
              <a:t>The problem with noise</a:t>
            </a:r>
            <a:endParaRPr lang="en-GB" dirty="0"/>
          </a:p>
        </p:txBody>
      </p:sp>
      <p:sp>
        <p:nvSpPr>
          <p:cNvPr id="3" name="Content Placeholder 2"/>
          <p:cNvSpPr>
            <a:spLocks noGrp="1"/>
          </p:cNvSpPr>
          <p:nvPr>
            <p:ph idx="1"/>
          </p:nvPr>
        </p:nvSpPr>
        <p:spPr>
          <a:xfrm>
            <a:off x="467544" y="1981200"/>
            <a:ext cx="7982719" cy="4106863"/>
          </a:xfrm>
        </p:spPr>
        <p:txBody>
          <a:bodyPr/>
          <a:lstStyle/>
          <a:p>
            <a:pPr indent="0"/>
            <a:r>
              <a:rPr lang="en-GB" sz="3200" b="0" dirty="0" smtClean="0"/>
              <a:t>Tasks that involve language, such as reading and word problems in mathematics, and those that have high cognitive processing demands involving attention, problem solving and memory appear to be particularly vulnerable to exposure to noise </a:t>
            </a:r>
            <a:br>
              <a:rPr lang="en-GB" sz="3200" b="0" dirty="0" smtClean="0"/>
            </a:b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GB" b="1" dirty="0" smtClean="0"/>
              <a:t>Listening activity</a:t>
            </a:r>
            <a:endParaRPr lang="en-GB" b="1" dirty="0"/>
          </a:p>
        </p:txBody>
      </p:sp>
      <p:sp>
        <p:nvSpPr>
          <p:cNvPr id="136195" name="Rectangle 3"/>
          <p:cNvSpPr>
            <a:spLocks noGrp="1" noChangeArrowheads="1"/>
          </p:cNvSpPr>
          <p:nvPr>
            <p:ph type="body" idx="1"/>
          </p:nvPr>
        </p:nvSpPr>
        <p:spPr/>
        <p:txBody>
          <a:bodyPr/>
          <a:lstStyle/>
          <a:p>
            <a:pPr algn="ctr">
              <a:buFontTx/>
              <a:buNone/>
            </a:pPr>
            <a:r>
              <a:rPr lang="en-GB" sz="3200" b="0" i="1" dirty="0" smtClean="0"/>
              <a:t>Have </a:t>
            </a:r>
            <a:r>
              <a:rPr lang="en-GB" sz="3200" b="0" i="1" dirty="0"/>
              <a:t>a pen and some scrap paper ready</a:t>
            </a:r>
          </a:p>
          <a:p>
            <a:pPr algn="ctr">
              <a:buFontTx/>
              <a:buNone/>
            </a:pPr>
            <a:endParaRPr lang="en-GB" sz="3200" b="0" i="1" dirty="0"/>
          </a:p>
          <a:p>
            <a:pPr marL="457200" indent="-457200">
              <a:buFont typeface="Arial" panose="020B0604020202020204" pitchFamily="34" charset="0"/>
              <a:buChar char="•"/>
            </a:pPr>
            <a:r>
              <a:rPr lang="en-GB" sz="3200" b="0" dirty="0"/>
              <a:t>Listening in quiet</a:t>
            </a:r>
          </a:p>
          <a:p>
            <a:pPr marL="457200" indent="-457200">
              <a:buFont typeface="Arial" panose="020B0604020202020204" pitchFamily="34" charset="0"/>
              <a:buChar char="•"/>
            </a:pPr>
            <a:r>
              <a:rPr lang="en-GB" sz="3200" b="0" dirty="0"/>
              <a:t>Listening in simulated classroom noise</a:t>
            </a:r>
          </a:p>
          <a:p>
            <a:pPr marL="457200" indent="-457200">
              <a:buFont typeface="Arial" panose="020B0604020202020204" pitchFamily="34" charset="0"/>
              <a:buChar char="•"/>
            </a:pPr>
            <a:r>
              <a:rPr lang="en-GB" sz="3200" b="0" dirty="0"/>
              <a:t>Listening in noise </a:t>
            </a:r>
            <a:r>
              <a:rPr lang="en-GB" sz="3200" b="0" dirty="0" smtClean="0"/>
              <a:t>with no access to </a:t>
            </a:r>
            <a:r>
              <a:rPr lang="en-GB" sz="3200" b="0" dirty="0" err="1" smtClean="0"/>
              <a:t>lipreading</a:t>
            </a:r>
            <a:endParaRPr lang="en-GB" sz="3200"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Listening activity</a:t>
            </a:r>
            <a:endParaRPr lang="en-GB" dirty="0"/>
          </a:p>
        </p:txBody>
      </p:sp>
      <p:sp>
        <p:nvSpPr>
          <p:cNvPr id="3" name="Content Placeholder 2"/>
          <p:cNvSpPr>
            <a:spLocks noGrp="1"/>
          </p:cNvSpPr>
          <p:nvPr>
            <p:ph idx="1"/>
          </p:nvPr>
        </p:nvSpPr>
        <p:spPr/>
        <p:txBody>
          <a:bodyPr/>
          <a:lstStyle/>
          <a:p>
            <a:pPr marL="457200" indent="-457200" eaLnBrk="1" hangingPunct="1">
              <a:lnSpc>
                <a:spcPct val="80000"/>
              </a:lnSpc>
              <a:buFont typeface="Arial" panose="020B0604020202020204" pitchFamily="34" charset="0"/>
              <a:buChar char="•"/>
            </a:pPr>
            <a:r>
              <a:rPr lang="en-GB" sz="3200" b="0" dirty="0" smtClean="0">
                <a:solidFill>
                  <a:schemeClr val="tx1"/>
                </a:solidFill>
              </a:rPr>
              <a:t>The clown had a funny face</a:t>
            </a:r>
          </a:p>
          <a:p>
            <a:pPr marL="457200" indent="-457200" eaLnBrk="1" hangingPunct="1">
              <a:lnSpc>
                <a:spcPct val="80000"/>
              </a:lnSpc>
              <a:buFont typeface="Arial" panose="020B0604020202020204" pitchFamily="34" charset="0"/>
              <a:buChar char="•"/>
            </a:pPr>
            <a:r>
              <a:rPr lang="en-GB" sz="3200" b="0" dirty="0" smtClean="0">
                <a:solidFill>
                  <a:schemeClr val="tx1"/>
                </a:solidFill>
              </a:rPr>
              <a:t>The car engine’s running</a:t>
            </a:r>
          </a:p>
          <a:p>
            <a:pPr marL="457200" indent="-457200" eaLnBrk="1" hangingPunct="1">
              <a:lnSpc>
                <a:spcPct val="80000"/>
              </a:lnSpc>
              <a:buFont typeface="Arial" panose="020B0604020202020204" pitchFamily="34" charset="0"/>
              <a:buChar char="•"/>
            </a:pPr>
            <a:r>
              <a:rPr lang="en-GB" sz="3200" b="0" dirty="0" smtClean="0">
                <a:solidFill>
                  <a:schemeClr val="tx1"/>
                </a:solidFill>
              </a:rPr>
              <a:t>She cut with her knife</a:t>
            </a:r>
          </a:p>
          <a:p>
            <a:pPr marL="457200" indent="-457200" eaLnBrk="1" hangingPunct="1">
              <a:lnSpc>
                <a:spcPct val="80000"/>
              </a:lnSpc>
              <a:buFont typeface="Arial" panose="020B0604020202020204" pitchFamily="34" charset="0"/>
              <a:buChar char="•"/>
            </a:pPr>
            <a:r>
              <a:rPr lang="en-GB" sz="3200" b="0" dirty="0" smtClean="0">
                <a:solidFill>
                  <a:schemeClr val="tx1"/>
                </a:solidFill>
              </a:rPr>
              <a:t>Children like strawberries</a:t>
            </a:r>
          </a:p>
          <a:p>
            <a:pPr marL="457200" indent="-457200">
              <a:lnSpc>
                <a:spcPct val="80000"/>
              </a:lnSpc>
              <a:spcBef>
                <a:spcPct val="20000"/>
              </a:spcBef>
              <a:buFont typeface="Arial" panose="020B0604020202020204" pitchFamily="34" charset="0"/>
              <a:buChar char="•"/>
            </a:pPr>
            <a:r>
              <a:rPr lang="en-GB" sz="3200" b="0" dirty="0" smtClean="0">
                <a:solidFill>
                  <a:schemeClr val="tx1"/>
                </a:solidFill>
              </a:rPr>
              <a:t>The house had nine rooms</a:t>
            </a:r>
          </a:p>
          <a:p>
            <a:pPr marL="457200" indent="-457200">
              <a:lnSpc>
                <a:spcPct val="80000"/>
              </a:lnSpc>
              <a:spcBef>
                <a:spcPct val="20000"/>
              </a:spcBef>
              <a:buFont typeface="Arial" panose="020B0604020202020204" pitchFamily="34" charset="0"/>
              <a:buChar char="•"/>
            </a:pPr>
            <a:r>
              <a:rPr lang="en-GB" sz="3200" b="0" dirty="0" smtClean="0">
                <a:solidFill>
                  <a:schemeClr val="tx1"/>
                </a:solidFill>
              </a:rPr>
              <a:t>The glass bowl broke</a:t>
            </a:r>
          </a:p>
          <a:p>
            <a:pPr marL="457200" indent="-457200">
              <a:lnSpc>
                <a:spcPct val="80000"/>
              </a:lnSpc>
              <a:spcBef>
                <a:spcPct val="20000"/>
              </a:spcBef>
              <a:buFont typeface="Arial" panose="020B0604020202020204" pitchFamily="34" charset="0"/>
              <a:buChar char="•"/>
            </a:pPr>
            <a:r>
              <a:rPr lang="en-GB" sz="3200" b="0" dirty="0" smtClean="0">
                <a:solidFill>
                  <a:schemeClr val="tx1"/>
                </a:solidFill>
              </a:rPr>
              <a:t>The dog played with a stick</a:t>
            </a:r>
          </a:p>
          <a:p>
            <a:pPr marL="457200" indent="-457200">
              <a:lnSpc>
                <a:spcPct val="80000"/>
              </a:lnSpc>
              <a:spcBef>
                <a:spcPct val="20000"/>
              </a:spcBef>
              <a:buFont typeface="Arial" panose="020B0604020202020204" pitchFamily="34" charset="0"/>
              <a:buChar char="•"/>
            </a:pPr>
            <a:r>
              <a:rPr lang="en-GB" sz="3200" b="0" dirty="0" smtClean="0">
                <a:solidFill>
                  <a:schemeClr val="tx1"/>
                </a:solidFill>
              </a:rPr>
              <a:t>The kettle’s quite hot</a:t>
            </a:r>
          </a:p>
          <a:p>
            <a:pPr marL="457200" indent="-457200">
              <a:lnSpc>
                <a:spcPct val="80000"/>
              </a:lnSpc>
              <a:spcBef>
                <a:spcPct val="20000"/>
              </a:spcBef>
              <a:buFont typeface="Arial" panose="020B0604020202020204" pitchFamily="34" charset="0"/>
              <a:buChar char="•"/>
            </a:pPr>
            <a:r>
              <a:rPr lang="en-GB" sz="3200" b="0" dirty="0" smtClean="0">
                <a:solidFill>
                  <a:schemeClr val="tx1"/>
                </a:solidFill>
              </a:rPr>
              <a:t>The farmer keeps a bull</a:t>
            </a:r>
          </a:p>
          <a:p>
            <a:pPr eaLnBrk="1" hangingPunct="1">
              <a:lnSpc>
                <a:spcPct val="80000"/>
              </a:lnSpc>
            </a:pPr>
            <a:endParaRPr lang="en-US" b="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11560" y="1628800"/>
            <a:ext cx="7764463" cy="4106863"/>
          </a:xfrm>
        </p:spPr>
        <p:txBody>
          <a:bodyPr/>
          <a:lstStyle/>
          <a:p>
            <a:pPr eaLnBrk="1" hangingPunct="1"/>
            <a:r>
              <a:rPr lang="en-GB" sz="2500" dirty="0" smtClean="0"/>
              <a:t>Carol </a:t>
            </a:r>
            <a:r>
              <a:rPr lang="en-GB" sz="2500" dirty="0" err="1" smtClean="0"/>
              <a:t>Flexer</a:t>
            </a:r>
            <a:r>
              <a:rPr lang="en-GB" sz="2500" dirty="0" smtClean="0"/>
              <a:t> (Hearing Journal August 2002):</a:t>
            </a:r>
          </a:p>
          <a:p>
            <a:pPr marL="0" indent="0" eaLnBrk="1" hangingPunct="1"/>
            <a:r>
              <a:rPr lang="en-GB" sz="1500" i="1" dirty="0" smtClean="0"/>
              <a:t/>
            </a:r>
            <a:br>
              <a:rPr lang="en-GB" sz="1500" i="1" dirty="0" smtClean="0"/>
            </a:br>
            <a:r>
              <a:rPr lang="en-GB" sz="2500" i="1" dirty="0" smtClean="0"/>
              <a:t>“</a:t>
            </a:r>
            <a:r>
              <a:rPr lang="en-GB" sz="2500" b="0" i="1" dirty="0" smtClean="0"/>
              <a:t>People can fill in the blanks of missed information only if they have that information already stored in their brain’s ‘data bank’ from where they can retrieve it. Because they do not have those ‘data banks’, children need a sharper auditory signal than adults do. </a:t>
            </a:r>
          </a:p>
          <a:p>
            <a:pPr marL="0" indent="0" eaLnBrk="1" hangingPunct="1"/>
            <a:endParaRPr lang="en-GB" sz="1500" b="0" i="1" dirty="0" smtClean="0"/>
          </a:p>
          <a:p>
            <a:pPr marL="0" indent="0" eaLnBrk="1" hangingPunct="1"/>
            <a:r>
              <a:rPr lang="en-GB" sz="2500" b="0" i="1" dirty="0" smtClean="0"/>
              <a:t>“So, while a classroom might sound fine to an adult, it may be woefully inadequate for typical children who are neurologically undeveloped and have not had decades of language and life experience.”</a:t>
            </a:r>
          </a:p>
          <a:p>
            <a:pPr eaLnBrk="1" hangingPunct="1">
              <a:buFontTx/>
              <a:buNone/>
            </a:pPr>
            <a:r>
              <a:rPr lang="en-GB" sz="2500" dirty="0" smtClean="0"/>
              <a:t>	</a:t>
            </a:r>
            <a:endParaRPr lang="en-US" sz="2500" dirty="0" smtClean="0"/>
          </a:p>
        </p:txBody>
      </p:sp>
      <p:sp>
        <p:nvSpPr>
          <p:cNvPr id="5" name="Title 1"/>
          <p:cNvSpPr>
            <a:spLocks noGrp="1"/>
          </p:cNvSpPr>
          <p:nvPr>
            <p:ph type="title"/>
          </p:nvPr>
        </p:nvSpPr>
        <p:spPr>
          <a:xfrm>
            <a:off x="611560" y="609600"/>
            <a:ext cx="6696743" cy="1135063"/>
          </a:xfrm>
        </p:spPr>
        <p:txBody>
          <a:bodyPr/>
          <a:lstStyle/>
          <a:p>
            <a:r>
              <a:rPr lang="en-GB" dirty="0"/>
              <a:t>The problem with noise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09600"/>
            <a:ext cx="6696743" cy="1135063"/>
          </a:xfrm>
        </p:spPr>
        <p:txBody>
          <a:bodyPr/>
          <a:lstStyle/>
          <a:p>
            <a:r>
              <a:rPr lang="en-GB" dirty="0"/>
              <a:t>The problem with noise</a:t>
            </a:r>
          </a:p>
        </p:txBody>
      </p:sp>
      <p:sp>
        <p:nvSpPr>
          <p:cNvPr id="3" name="Content Placeholder 2"/>
          <p:cNvSpPr>
            <a:spLocks noGrp="1"/>
          </p:cNvSpPr>
          <p:nvPr>
            <p:ph idx="1"/>
          </p:nvPr>
        </p:nvSpPr>
        <p:spPr>
          <a:xfrm>
            <a:off x="755576" y="1988840"/>
            <a:ext cx="7764463" cy="4106863"/>
          </a:xfrm>
        </p:spPr>
        <p:txBody>
          <a:bodyPr/>
          <a:lstStyle/>
          <a:p>
            <a:endParaRPr lang="en-GB" sz="3200" b="0" dirty="0" smtClean="0"/>
          </a:p>
          <a:p>
            <a:pPr marL="0" indent="0"/>
            <a:r>
              <a:rPr lang="en-GB" sz="3200" b="0" dirty="0" smtClean="0"/>
              <a:t>This means that children require a quieter environment and a louder signal than adults do in order to learn.</a:t>
            </a:r>
          </a:p>
          <a:p>
            <a:pPr marL="0" indent="0"/>
            <a:endParaRPr lang="en-GB" sz="3200" b="0" dirty="0" smtClean="0"/>
          </a:p>
          <a:p>
            <a:pPr marL="0" indent="0"/>
            <a:r>
              <a:rPr lang="en-GB" sz="3200" b="0" dirty="0" smtClean="0"/>
              <a:t>The younger the child the quieter it has to be.</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190456" cy="1135063"/>
          </a:xfrm>
        </p:spPr>
        <p:txBody>
          <a:bodyPr/>
          <a:lstStyle/>
          <a:p>
            <a:r>
              <a:rPr lang="en-GB" dirty="0" smtClean="0"/>
              <a:t>Effect of classroom noise</a:t>
            </a:r>
            <a:endParaRPr lang="en-GB" dirty="0"/>
          </a:p>
        </p:txBody>
      </p:sp>
      <p:graphicFrame>
        <p:nvGraphicFramePr>
          <p:cNvPr id="236546" name="Object 5"/>
          <p:cNvGraphicFramePr>
            <a:graphicFrameLocks noGrp="1" noChangeAspect="1"/>
          </p:cNvGraphicFramePr>
          <p:nvPr>
            <p:ph idx="1"/>
          </p:nvPr>
        </p:nvGraphicFramePr>
        <p:xfrm>
          <a:off x="1116013" y="1933575"/>
          <a:ext cx="6840537" cy="4573588"/>
        </p:xfrm>
        <a:graphic>
          <a:graphicData uri="http://schemas.openxmlformats.org/presentationml/2006/ole">
            <mc:AlternateContent xmlns:mc="http://schemas.openxmlformats.org/markup-compatibility/2006">
              <mc:Choice xmlns:v="urn:schemas-microsoft-com:vml" Requires="v">
                <p:oleObj spid="_x0000_s236602" name="Worksheet" r:id="rId5" imgW="3333877" imgH="2228970" progId="">
                  <p:embed/>
                </p:oleObj>
              </mc:Choice>
              <mc:Fallback>
                <p:oleObj name="Worksheet" r:id="rId5" imgW="3333877" imgH="2228970" progId="">
                  <p:embed/>
                  <p:pic>
                    <p:nvPicPr>
                      <p:cNvPr id="0" name="Picture 1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1933575"/>
                        <a:ext cx="6840537"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6406480" cy="1135063"/>
          </a:xfrm>
        </p:spPr>
        <p:txBody>
          <a:bodyPr/>
          <a:lstStyle/>
          <a:p>
            <a:r>
              <a:rPr lang="en-GB" dirty="0" smtClean="0"/>
              <a:t>Effect of external noise</a:t>
            </a:r>
            <a:endParaRPr lang="en-GB" dirty="0"/>
          </a:p>
        </p:txBody>
      </p:sp>
      <p:graphicFrame>
        <p:nvGraphicFramePr>
          <p:cNvPr id="237570" name="Object 4"/>
          <p:cNvGraphicFramePr>
            <a:graphicFrameLocks noGrp="1" noChangeAspect="1"/>
          </p:cNvGraphicFramePr>
          <p:nvPr>
            <p:ph idx="1"/>
          </p:nvPr>
        </p:nvGraphicFramePr>
        <p:xfrm>
          <a:off x="1043609" y="1988840"/>
          <a:ext cx="6552728" cy="4176464"/>
        </p:xfrm>
        <a:graphic>
          <a:graphicData uri="http://schemas.openxmlformats.org/presentationml/2006/ole">
            <mc:AlternateContent xmlns:mc="http://schemas.openxmlformats.org/markup-compatibility/2006">
              <mc:Choice xmlns:v="urn:schemas-microsoft-com:vml" Requires="v">
                <p:oleObj spid="_x0000_s237625" name="Worksheet" r:id="rId5" imgW="3465720" imgH="2332080" progId="">
                  <p:embed/>
                </p:oleObj>
              </mc:Choice>
              <mc:Fallback>
                <p:oleObj name="Worksheet" r:id="rId5" imgW="3465720" imgH="2332080" progId="">
                  <p:embed/>
                  <p:pic>
                    <p:nvPicPr>
                      <p:cNvPr id="0" name="Picture 1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9" y="1988840"/>
                        <a:ext cx="6552728" cy="4176464"/>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334472" cy="1163216"/>
          </a:xfrm>
        </p:spPr>
        <p:txBody>
          <a:bodyPr/>
          <a:lstStyle/>
          <a:p>
            <a:r>
              <a:rPr lang="en-GB" dirty="0" smtClean="0"/>
              <a:t>Look at the following picture</a:t>
            </a:r>
          </a:p>
        </p:txBody>
      </p:sp>
      <p:sp>
        <p:nvSpPr>
          <p:cNvPr id="3" name="Content Placeholder 2"/>
          <p:cNvSpPr>
            <a:spLocks noGrp="1"/>
          </p:cNvSpPr>
          <p:nvPr>
            <p:ph idx="1"/>
          </p:nvPr>
        </p:nvSpPr>
        <p:spPr/>
        <p:txBody>
          <a:bodyPr/>
          <a:lstStyle/>
          <a:p>
            <a:endParaRPr lang="en-GB" b="0" dirty="0" smtClean="0"/>
          </a:p>
          <a:p>
            <a:pPr>
              <a:buFont typeface="Arial" pitchFamily="34" charset="0"/>
              <a:buChar char="•"/>
            </a:pPr>
            <a:r>
              <a:rPr lang="en-GB" sz="3200" b="0" dirty="0" smtClean="0"/>
              <a:t>List  how many sources of noise there are in the picture </a:t>
            </a:r>
          </a:p>
          <a:p>
            <a:r>
              <a:rPr lang="en-GB" sz="3200" b="0" dirty="0" smtClean="0"/>
              <a:t> </a:t>
            </a:r>
          </a:p>
          <a:p>
            <a:pPr>
              <a:buFont typeface="Arial" pitchFamily="34" charset="0"/>
              <a:buChar char="•"/>
            </a:pPr>
            <a:r>
              <a:rPr lang="en-GB" sz="3200" b="0" dirty="0" smtClean="0"/>
              <a:t>Think of your classroom or school</a:t>
            </a:r>
          </a:p>
          <a:p>
            <a:pPr>
              <a:buFont typeface="Arial" pitchFamily="34" charset="0"/>
              <a:buChar char="•"/>
            </a:pPr>
            <a:endParaRPr lang="en-GB" sz="3200" b="0" dirty="0" smtClean="0"/>
          </a:p>
          <a:p>
            <a:pPr>
              <a:buFont typeface="Arial" pitchFamily="34" charset="0"/>
              <a:buChar char="•"/>
            </a:pPr>
            <a:r>
              <a:rPr lang="en-GB" sz="3200" b="0" dirty="0" smtClean="0"/>
              <a:t>Repeat the list for your classroom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screen">
            <a:extLst>
              <a:ext uri="{28A0092B-C50C-407E-A947-70E740481C1C}">
                <a14:useLocalDpi xmlns:a14="http://schemas.microsoft.com/office/drawing/2010/main"/>
              </a:ext>
            </a:extLst>
          </a:blip>
          <a:srcRect/>
          <a:stretch/>
        </p:blipFill>
        <p:spPr bwMode="auto">
          <a:xfrm>
            <a:off x="452037" y="1916833"/>
            <a:ext cx="7504339" cy="45236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noise</a:t>
            </a:r>
            <a:endParaRPr lang="en-GB" dirty="0"/>
          </a:p>
        </p:txBody>
      </p:sp>
      <p:pic>
        <p:nvPicPr>
          <p:cNvPr id="303106" name="Picture 2" descr="C:\Users\tina\Documents\1 EAR FOUNDATION\ACOUSTICS\ideas for information leaflets\Powerpoint ideas\dmay1023.jpg"/>
          <p:cNvPicPr>
            <a:picLocks noGrp="1" noChangeAspect="1" noChangeArrowheads="1"/>
          </p:cNvPicPr>
          <p:nvPr>
            <p:ph idx="1"/>
          </p:nvPr>
        </p:nvPicPr>
        <p:blipFill>
          <a:blip r:embed="rId3" cstate="print"/>
          <a:srcRect/>
          <a:stretch>
            <a:fillRect/>
          </a:stretch>
        </p:blipFill>
        <p:spPr bwMode="auto">
          <a:xfrm>
            <a:off x="954881" y="2231231"/>
            <a:ext cx="7226300" cy="3606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85800" y="609600"/>
            <a:ext cx="6189663" cy="11430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smtClean="0">
                <a:solidFill>
                  <a:srgbClr val="595888"/>
                </a:solidFill>
                <a:ea typeface="Microsoft YaHei" pitchFamily="34" charset="-122"/>
              </a:rPr>
              <a:t>Today’s objectives</a:t>
            </a:r>
            <a:endParaRPr lang="en-GB" sz="4400" b="1" dirty="0">
              <a:solidFill>
                <a:srgbClr val="595888"/>
              </a:solidFill>
              <a:ea typeface="Microsoft YaHei" pitchFamily="34" charset="-122"/>
            </a:endParaRPr>
          </a:p>
        </p:txBody>
      </p:sp>
      <p:sp>
        <p:nvSpPr>
          <p:cNvPr id="5122" name="Text Box 2"/>
          <p:cNvSpPr txBox="1">
            <a:spLocks noChangeArrowheads="1"/>
          </p:cNvSpPr>
          <p:nvPr/>
        </p:nvSpPr>
        <p:spPr bwMode="auto">
          <a:xfrm>
            <a:off x="685800" y="1916832"/>
            <a:ext cx="7772400" cy="4179168"/>
          </a:xfrm>
          <a:prstGeom prst="rect">
            <a:avLst/>
          </a:prstGeom>
          <a:noFill/>
          <a:ln w="9525" cap="flat">
            <a:noFill/>
            <a:round/>
            <a:headEnd/>
            <a:tailEnd/>
          </a:ln>
          <a:effectLst/>
        </p:spPr>
        <p:txBody>
          <a:bodyPr/>
          <a:lstStyle/>
          <a:p>
            <a:pPr marL="334963" indent="-334963">
              <a:spcBef>
                <a:spcPts val="800"/>
              </a:spcBef>
              <a:buFont typeface="Arial"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GB" sz="3200" dirty="0" smtClean="0">
                <a:solidFill>
                  <a:srgbClr val="000000"/>
                </a:solidFill>
                <a:ea typeface="Microsoft YaHei" pitchFamily="34" charset="-122"/>
              </a:rPr>
              <a:t>Look at how listening conditions affect the learning environment for </a:t>
            </a:r>
            <a:r>
              <a:rPr lang="en-GB" sz="3200" b="1" dirty="0" smtClean="0">
                <a:solidFill>
                  <a:srgbClr val="000000"/>
                </a:solidFill>
                <a:ea typeface="Microsoft YaHei" pitchFamily="34" charset="-122"/>
              </a:rPr>
              <a:t>all</a:t>
            </a:r>
            <a:r>
              <a:rPr lang="en-GB" sz="3200" dirty="0" smtClean="0">
                <a:solidFill>
                  <a:srgbClr val="000000"/>
                </a:solidFill>
                <a:ea typeface="Microsoft YaHei" pitchFamily="34" charset="-122"/>
              </a:rPr>
              <a:t> children, hearing as well as deaf</a:t>
            </a:r>
          </a:p>
          <a:p>
            <a:pPr marL="334963" indent="-334963">
              <a:spcBef>
                <a:spcPts val="800"/>
              </a:spcBef>
              <a:buFont typeface="Arial"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GB" sz="3200" dirty="0" smtClean="0">
                <a:solidFill>
                  <a:srgbClr val="000000"/>
                </a:solidFill>
                <a:ea typeface="Microsoft YaHei" pitchFamily="34" charset="-122"/>
              </a:rPr>
              <a:t>Look at how you can improve the learning environment</a:t>
            </a:r>
          </a:p>
          <a:p>
            <a:pPr marL="334963" indent="-334963">
              <a:spcBef>
                <a:spcPts val="800"/>
              </a:spcBef>
              <a:buFont typeface="Arial"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GB" sz="3200" dirty="0" smtClean="0">
                <a:solidFill>
                  <a:srgbClr val="000000"/>
                </a:solidFill>
                <a:ea typeface="Microsoft YaHei" pitchFamily="34" charset="-122"/>
              </a:rPr>
              <a:t>Think about the legal framework</a:t>
            </a:r>
          </a:p>
          <a:p>
            <a:pPr marL="334963" indent="-334963">
              <a:spcBef>
                <a:spcPts val="800"/>
              </a:spcBef>
              <a:buFont typeface="Arial"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endParaRPr lang="en-GB" sz="2800" dirty="0">
              <a:solidFill>
                <a:srgbClr val="000000"/>
              </a:solidFill>
              <a:ea typeface="Microsoft YaHei" pitchFamily="34" charset="-122"/>
            </a:endParaRPr>
          </a:p>
          <a:p>
            <a:pPr marL="342900" indent="-334963">
              <a:spcBef>
                <a:spcPts val="800"/>
              </a:spcBef>
              <a:buClr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endParaRPr lang="en-GB" sz="2800" dirty="0">
              <a:solidFill>
                <a:srgbClr val="000000"/>
              </a:solidFill>
              <a:ea typeface="Microsoft YaHei" pitchFamily="34" charset="-122"/>
            </a:endParaRPr>
          </a:p>
        </p:txBody>
      </p:sp>
      <p:pic>
        <p:nvPicPr>
          <p:cNvPr id="4100" name="Picture 3"/>
          <p:cNvPicPr>
            <a:picLocks noChangeAspect="1" noChangeArrowheads="1"/>
          </p:cNvPicPr>
          <p:nvPr/>
        </p:nvPicPr>
        <p:blipFill>
          <a:blip r:embed="rId3" cstate="print"/>
          <a:srcRect/>
          <a:stretch>
            <a:fillRect/>
          </a:stretch>
        </p:blipFill>
        <p:spPr bwMode="auto">
          <a:xfrm>
            <a:off x="7086600" y="228600"/>
            <a:ext cx="1790700" cy="1435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262464" cy="1135063"/>
          </a:xfrm>
        </p:spPr>
        <p:txBody>
          <a:bodyPr/>
          <a:lstStyle/>
          <a:p>
            <a:r>
              <a:rPr lang="en-GB" dirty="0" smtClean="0"/>
              <a:t>Effects of noise on children with SEN  </a:t>
            </a:r>
            <a:r>
              <a:rPr lang="en-GB" sz="3200" dirty="0"/>
              <a:t/>
            </a:r>
            <a:br>
              <a:rPr lang="en-GB" sz="3200" dirty="0"/>
            </a:br>
            <a:endParaRPr lang="en-GB" sz="2000" dirty="0"/>
          </a:p>
        </p:txBody>
      </p:sp>
      <p:graphicFrame>
        <p:nvGraphicFramePr>
          <p:cNvPr id="424965" name="Object 5"/>
          <p:cNvGraphicFramePr>
            <a:graphicFrameLocks noGrp="1" noChangeAspect="1"/>
          </p:cNvGraphicFramePr>
          <p:nvPr>
            <p:ph sz="half" idx="1"/>
            <p:extLst>
              <p:ext uri="{D42A27DB-BD31-4B8C-83A1-F6EECF244321}">
                <p14:modId xmlns:p14="http://schemas.microsoft.com/office/powerpoint/2010/main" val="1856096368"/>
              </p:ext>
            </p:extLst>
          </p:nvPr>
        </p:nvGraphicFramePr>
        <p:xfrm>
          <a:off x="755576" y="1988840"/>
          <a:ext cx="3802651" cy="4106863"/>
        </p:xfrm>
        <a:graphic>
          <a:graphicData uri="http://schemas.openxmlformats.org/presentationml/2006/ole">
            <mc:AlternateContent xmlns:mc="http://schemas.openxmlformats.org/markup-compatibility/2006">
              <mc:Choice xmlns:v="urn:schemas-microsoft-com:vml" Requires="v">
                <p:oleObj spid="_x0000_s297080" name="Chart" r:id="rId4" imgW="3809987" imgH="4114839" progId="MSGraph.Chart.8">
                  <p:embed followColorScheme="full"/>
                </p:oleObj>
              </mc:Choice>
              <mc:Fallback>
                <p:oleObj name="Chart" r:id="rId4" imgW="3809987" imgH="4114839" progId="MSGraph.Chart.8">
                  <p:embed followColorScheme="full"/>
                  <p:pic>
                    <p:nvPicPr>
                      <p:cNvPr id="0" name="Picture 28"/>
                      <p:cNvPicPr>
                        <a:picLocks noGrp="1" noChangeAspect="1" noChangeArrowheads="1"/>
                      </p:cNvPicPr>
                      <p:nvPr/>
                    </p:nvPicPr>
                    <p:blipFill>
                      <a:blip r:embed="rId5"/>
                      <a:srcRect/>
                      <a:stretch>
                        <a:fillRect/>
                      </a:stretch>
                    </p:blipFill>
                    <p:spPr bwMode="auto">
                      <a:xfrm>
                        <a:off x="755576" y="1988840"/>
                        <a:ext cx="3802651" cy="41068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4966" name="Object 6"/>
          <p:cNvGraphicFramePr>
            <a:graphicFrameLocks noGrp="1" noChangeAspect="1"/>
          </p:cNvGraphicFramePr>
          <p:nvPr>
            <p:ph sz="half" idx="2"/>
          </p:nvPr>
        </p:nvGraphicFramePr>
        <p:xfrm>
          <a:off x="4645525" y="1981200"/>
          <a:ext cx="3802651" cy="4106863"/>
        </p:xfrm>
        <a:graphic>
          <a:graphicData uri="http://schemas.openxmlformats.org/presentationml/2006/ole">
            <mc:AlternateContent xmlns:mc="http://schemas.openxmlformats.org/markup-compatibility/2006">
              <mc:Choice xmlns:v="urn:schemas-microsoft-com:vml" Requires="v">
                <p:oleObj spid="_x0000_s297081" name="Chart" r:id="rId6" imgW="3809987" imgH="4114839" progId="MSGraph.Chart.8">
                  <p:embed followColorScheme="full"/>
                </p:oleObj>
              </mc:Choice>
              <mc:Fallback>
                <p:oleObj name="Chart" r:id="rId6" imgW="3809987" imgH="4114839" progId="MSGraph.Chart.8">
                  <p:embed followColorScheme="full"/>
                  <p:pic>
                    <p:nvPicPr>
                      <p:cNvPr id="0" name="Picture 29"/>
                      <p:cNvPicPr>
                        <a:picLocks noGrp="1" noChangeAspect="1" noChangeArrowheads="1"/>
                      </p:cNvPicPr>
                      <p:nvPr/>
                    </p:nvPicPr>
                    <p:blipFill>
                      <a:blip r:embed="rId7"/>
                      <a:srcRect/>
                      <a:stretch>
                        <a:fillRect/>
                      </a:stretch>
                    </p:blipFill>
                    <p:spPr bwMode="auto">
                      <a:xfrm>
                        <a:off x="4645525" y="1981200"/>
                        <a:ext cx="3802651" cy="41068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4965"/>
                                        </p:tgtEl>
                                        <p:attrNameLst>
                                          <p:attrName>style.visibility</p:attrName>
                                        </p:attrNameLst>
                                      </p:cBhvr>
                                      <p:to>
                                        <p:strVal val="visible"/>
                                      </p:to>
                                    </p:set>
                                    <p:anim calcmode="lin" valueType="num">
                                      <p:cBhvr additive="base">
                                        <p:cTn id="7" dur="500" fill="hold"/>
                                        <p:tgtEl>
                                          <p:spTgt spid="424965"/>
                                        </p:tgtEl>
                                        <p:attrNameLst>
                                          <p:attrName>ppt_x</p:attrName>
                                        </p:attrNameLst>
                                      </p:cBhvr>
                                      <p:tavLst>
                                        <p:tav tm="0">
                                          <p:val>
                                            <p:strVal val="0-#ppt_w/2"/>
                                          </p:val>
                                        </p:tav>
                                        <p:tav tm="100000">
                                          <p:val>
                                            <p:strVal val="#ppt_x"/>
                                          </p:val>
                                        </p:tav>
                                      </p:tavLst>
                                    </p:anim>
                                    <p:anim calcmode="lin" valueType="num">
                                      <p:cBhvr additive="base">
                                        <p:cTn id="8" dur="500" fill="hold"/>
                                        <p:tgtEl>
                                          <p:spTgt spid="4249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4966"/>
                                        </p:tgtEl>
                                        <p:attrNameLst>
                                          <p:attrName>style.visibility</p:attrName>
                                        </p:attrNameLst>
                                      </p:cBhvr>
                                      <p:to>
                                        <p:strVal val="visible"/>
                                      </p:to>
                                    </p:set>
                                    <p:anim calcmode="lin" valueType="num">
                                      <p:cBhvr additive="base">
                                        <p:cTn id="13" dur="500" fill="hold"/>
                                        <p:tgtEl>
                                          <p:spTgt spid="424966"/>
                                        </p:tgtEl>
                                        <p:attrNameLst>
                                          <p:attrName>ppt_x</p:attrName>
                                        </p:attrNameLst>
                                      </p:cBhvr>
                                      <p:tavLst>
                                        <p:tav tm="0">
                                          <p:val>
                                            <p:strVal val="1+#ppt_w/2"/>
                                          </p:val>
                                        </p:tav>
                                        <p:tav tm="100000">
                                          <p:val>
                                            <p:strVal val="#ppt_x"/>
                                          </p:val>
                                        </p:tav>
                                      </p:tavLst>
                                    </p:anim>
                                    <p:anim calcmode="lin" valueType="num">
                                      <p:cBhvr additive="base">
                                        <p:cTn id="14" dur="500" fill="hold"/>
                                        <p:tgtEl>
                                          <p:spTgt spid="4249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24965" grpId="0" animBg="0"/>
      <p:bldOleChart spid="424966" grpId="0" 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dirty="0" smtClean="0"/>
              <a:t>Case study</a:t>
            </a:r>
            <a:endParaRPr lang="en-US" dirty="0" smtClean="0"/>
          </a:p>
        </p:txBody>
      </p:sp>
      <p:sp>
        <p:nvSpPr>
          <p:cNvPr id="90115" name="Rectangle 3"/>
          <p:cNvSpPr>
            <a:spLocks noGrp="1" noChangeArrowheads="1"/>
          </p:cNvSpPr>
          <p:nvPr>
            <p:ph type="body" idx="1"/>
          </p:nvPr>
        </p:nvSpPr>
        <p:spPr>
          <a:xfrm>
            <a:off x="250825" y="1772816"/>
            <a:ext cx="4249167" cy="3888432"/>
          </a:xfrm>
        </p:spPr>
        <p:txBody>
          <a:bodyPr/>
          <a:lstStyle/>
          <a:p>
            <a:pPr eaLnBrk="1" hangingPunct="1">
              <a:lnSpc>
                <a:spcPct val="80000"/>
              </a:lnSpc>
              <a:buFontTx/>
              <a:buNone/>
            </a:pPr>
            <a:r>
              <a:rPr lang="en-GB" dirty="0" smtClean="0"/>
              <a:t>	</a:t>
            </a:r>
            <a:r>
              <a:rPr lang="en-GB" b="0" dirty="0" smtClean="0"/>
              <a:t>A young girl, whose hearing levels are shown by the audiogram opposite, started attending her local nursery. She had been a good hearing aid wearer since she was fitted at the age of 8 months.	</a:t>
            </a:r>
          </a:p>
          <a:p>
            <a:pPr eaLnBrk="1" hangingPunct="1">
              <a:lnSpc>
                <a:spcPct val="80000"/>
              </a:lnSpc>
              <a:buFontTx/>
              <a:buNone/>
            </a:pPr>
            <a:r>
              <a:rPr lang="en-GB" b="0" dirty="0" smtClean="0"/>
              <a:t>	She is now taking out her hearing aids when she is in the classroom.</a:t>
            </a:r>
          </a:p>
          <a:p>
            <a:pPr eaLnBrk="1" hangingPunct="1">
              <a:lnSpc>
                <a:spcPct val="80000"/>
              </a:lnSpc>
              <a:buFontTx/>
              <a:buNone/>
            </a:pPr>
            <a:r>
              <a:rPr lang="en-GB" sz="2200" b="0" dirty="0" smtClean="0"/>
              <a:t>	</a:t>
            </a:r>
            <a:r>
              <a:rPr lang="en-GB" sz="2200" dirty="0" smtClean="0"/>
              <a:t>	</a:t>
            </a:r>
          </a:p>
          <a:p>
            <a:pPr eaLnBrk="1" hangingPunct="1">
              <a:lnSpc>
                <a:spcPct val="80000"/>
              </a:lnSpc>
              <a:buFontTx/>
              <a:buNone/>
            </a:pPr>
            <a:r>
              <a:rPr lang="en-GB" sz="2200" dirty="0" smtClean="0"/>
              <a:t>	</a:t>
            </a:r>
            <a:endParaRPr lang="en-US" sz="2200" dirty="0" smtClean="0"/>
          </a:p>
        </p:txBody>
      </p:sp>
      <p:pic>
        <p:nvPicPr>
          <p:cNvPr id="90116" name="Picture 4"/>
          <p:cNvPicPr>
            <a:picLocks noChangeAspect="1" noChangeArrowheads="1"/>
          </p:cNvPicPr>
          <p:nvPr/>
        </p:nvPicPr>
        <p:blipFill>
          <a:blip r:embed="rId3" cstate="print">
            <a:lum contrast="-6000"/>
          </a:blip>
          <a:srcRect l="7883" t="13478" r="19696"/>
          <a:stretch>
            <a:fillRect/>
          </a:stretch>
        </p:blipFill>
        <p:spPr bwMode="auto">
          <a:xfrm>
            <a:off x="4643438" y="2133600"/>
            <a:ext cx="4103687" cy="403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1" y="609600"/>
            <a:ext cx="6046440" cy="1135063"/>
          </a:xfrm>
        </p:spPr>
        <p:txBody>
          <a:bodyPr/>
          <a:lstStyle/>
          <a:p>
            <a:pPr eaLnBrk="1" hangingPunct="1"/>
            <a:r>
              <a:rPr lang="en-GB" dirty="0" smtClean="0"/>
              <a:t>Case study – plan of room</a:t>
            </a:r>
            <a:endParaRPr lang="en-US" dirty="0" smtClean="0"/>
          </a:p>
        </p:txBody>
      </p:sp>
      <p:sp>
        <p:nvSpPr>
          <p:cNvPr id="33798" name="Text Box 8"/>
          <p:cNvSpPr txBox="1">
            <a:spLocks noChangeArrowheads="1"/>
          </p:cNvSpPr>
          <p:nvPr/>
        </p:nvSpPr>
        <p:spPr bwMode="auto">
          <a:xfrm>
            <a:off x="3348038" y="4365625"/>
            <a:ext cx="360362" cy="366713"/>
          </a:xfrm>
          <a:prstGeom prst="rect">
            <a:avLst/>
          </a:prstGeom>
          <a:noFill/>
          <a:ln w="9525">
            <a:noFill/>
            <a:miter lim="800000"/>
            <a:headEnd/>
            <a:tailEnd/>
          </a:ln>
        </p:spPr>
        <p:txBody>
          <a:bodyPr>
            <a:spAutoFit/>
          </a:bodyPr>
          <a:lstStyle/>
          <a:p>
            <a:pPr>
              <a:spcBef>
                <a:spcPct val="50000"/>
              </a:spcBef>
            </a:pPr>
            <a:r>
              <a:rPr lang="en-GB" b="1">
                <a:solidFill>
                  <a:srgbClr val="FF3300"/>
                </a:solidFill>
              </a:rPr>
              <a:t>X</a:t>
            </a:r>
            <a:endParaRPr lang="en-US" b="1">
              <a:solidFill>
                <a:srgbClr val="FF3300"/>
              </a:solidFill>
            </a:endParaRPr>
          </a:p>
        </p:txBody>
      </p:sp>
      <p:sp>
        <p:nvSpPr>
          <p:cNvPr id="33799" name="Line 9"/>
          <p:cNvSpPr>
            <a:spLocks noChangeShapeType="1"/>
          </p:cNvSpPr>
          <p:nvPr/>
        </p:nvSpPr>
        <p:spPr bwMode="auto">
          <a:xfrm>
            <a:off x="8243888" y="1484313"/>
            <a:ext cx="0" cy="3671887"/>
          </a:xfrm>
          <a:prstGeom prst="line">
            <a:avLst/>
          </a:prstGeom>
          <a:noFill/>
          <a:ln w="9525">
            <a:solidFill>
              <a:schemeClr val="tx1"/>
            </a:solidFill>
            <a:round/>
            <a:headEnd type="triangle" w="med" len="med"/>
            <a:tailEnd type="triangle" w="med" len="med"/>
          </a:ln>
        </p:spPr>
        <p:txBody>
          <a:bodyPr/>
          <a:lstStyle/>
          <a:p>
            <a:endParaRPr lang="en-GB"/>
          </a:p>
        </p:txBody>
      </p:sp>
      <p:sp>
        <p:nvSpPr>
          <p:cNvPr id="33800" name="Text Box 10"/>
          <p:cNvSpPr txBox="1">
            <a:spLocks noChangeArrowheads="1"/>
          </p:cNvSpPr>
          <p:nvPr/>
        </p:nvSpPr>
        <p:spPr bwMode="auto">
          <a:xfrm>
            <a:off x="8172450" y="2924175"/>
            <a:ext cx="792163" cy="304800"/>
          </a:xfrm>
          <a:prstGeom prst="rect">
            <a:avLst/>
          </a:prstGeom>
          <a:noFill/>
          <a:ln w="9525">
            <a:noFill/>
            <a:miter lim="800000"/>
            <a:headEnd/>
            <a:tailEnd/>
          </a:ln>
        </p:spPr>
        <p:txBody>
          <a:bodyPr>
            <a:spAutoFit/>
          </a:bodyPr>
          <a:lstStyle/>
          <a:p>
            <a:pPr>
              <a:spcBef>
                <a:spcPct val="50000"/>
              </a:spcBef>
            </a:pPr>
            <a:r>
              <a:rPr lang="en-GB" sz="1400"/>
              <a:t>6.35m</a:t>
            </a:r>
            <a:endParaRPr lang="en-US" sz="1400"/>
          </a:p>
        </p:txBody>
      </p:sp>
      <p:sp>
        <p:nvSpPr>
          <p:cNvPr id="33803" name="Text Box 13"/>
          <p:cNvSpPr txBox="1">
            <a:spLocks noChangeArrowheads="1"/>
          </p:cNvSpPr>
          <p:nvPr/>
        </p:nvSpPr>
        <p:spPr bwMode="auto">
          <a:xfrm>
            <a:off x="2916238" y="5949950"/>
            <a:ext cx="4248150" cy="336550"/>
          </a:xfrm>
          <a:prstGeom prst="rect">
            <a:avLst/>
          </a:prstGeom>
          <a:noFill/>
          <a:ln w="9525">
            <a:noFill/>
            <a:miter lim="800000"/>
            <a:headEnd/>
            <a:tailEnd/>
          </a:ln>
        </p:spPr>
        <p:txBody>
          <a:bodyPr>
            <a:spAutoFit/>
          </a:bodyPr>
          <a:lstStyle/>
          <a:p>
            <a:pPr>
              <a:spcBef>
                <a:spcPct val="50000"/>
              </a:spcBef>
            </a:pPr>
            <a:r>
              <a:rPr lang="en-GB" sz="1600"/>
              <a:t>Critical Distance of the room = 2.05m</a:t>
            </a:r>
            <a:endParaRPr lang="en-US" sz="1600"/>
          </a:p>
        </p:txBody>
      </p:sp>
      <p:sp>
        <p:nvSpPr>
          <p:cNvPr id="33804" name="Text Box 14"/>
          <p:cNvSpPr txBox="1">
            <a:spLocks noChangeArrowheads="1"/>
          </p:cNvSpPr>
          <p:nvPr/>
        </p:nvSpPr>
        <p:spPr bwMode="auto">
          <a:xfrm>
            <a:off x="250825" y="1773238"/>
            <a:ext cx="2017713" cy="2414587"/>
          </a:xfrm>
          <a:prstGeom prst="rect">
            <a:avLst/>
          </a:prstGeom>
          <a:noFill/>
          <a:ln w="9525">
            <a:noFill/>
            <a:miter lim="800000"/>
            <a:headEnd/>
            <a:tailEnd/>
          </a:ln>
        </p:spPr>
        <p:txBody>
          <a:bodyPr>
            <a:spAutoFit/>
          </a:bodyPr>
          <a:lstStyle/>
          <a:p>
            <a:pPr>
              <a:spcBef>
                <a:spcPct val="50000"/>
              </a:spcBef>
            </a:pPr>
            <a:r>
              <a:rPr lang="en-GB" sz="1600" dirty="0"/>
              <a:t>This is a single storey building built away from any roads.</a:t>
            </a:r>
          </a:p>
          <a:p>
            <a:pPr>
              <a:spcBef>
                <a:spcPct val="50000"/>
              </a:spcBef>
            </a:pPr>
            <a:r>
              <a:rPr lang="en-GB" sz="1600" dirty="0"/>
              <a:t>The only external noise source on the day of the test was from the class next door</a:t>
            </a:r>
            <a:endParaRPr lang="en-US" sz="1600" dirty="0"/>
          </a:p>
        </p:txBody>
      </p:sp>
      <p:grpSp>
        <p:nvGrpSpPr>
          <p:cNvPr id="2" name="Group 3"/>
          <p:cNvGrpSpPr>
            <a:grpSpLocks noChangeAspect="1"/>
          </p:cNvGrpSpPr>
          <p:nvPr/>
        </p:nvGrpSpPr>
        <p:grpSpPr bwMode="auto">
          <a:xfrm>
            <a:off x="1331640" y="1929740"/>
            <a:ext cx="6805709" cy="4443521"/>
            <a:chOff x="1430" y="898"/>
            <a:chExt cx="3705" cy="2754"/>
          </a:xfrm>
        </p:grpSpPr>
        <p:sp>
          <p:nvSpPr>
            <p:cNvPr id="277508" name="Rectangle 4"/>
            <p:cNvSpPr>
              <a:spLocks noChangeArrowheads="1"/>
            </p:cNvSpPr>
            <p:nvPr/>
          </p:nvSpPr>
          <p:spPr bwMode="auto">
            <a:xfrm>
              <a:off x="1430" y="898"/>
              <a:ext cx="40"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09" name="Rectangle 5"/>
            <p:cNvSpPr>
              <a:spLocks noChangeArrowheads="1"/>
            </p:cNvSpPr>
            <p:nvPr/>
          </p:nvSpPr>
          <p:spPr bwMode="auto">
            <a:xfrm>
              <a:off x="1615" y="2008"/>
              <a:ext cx="3011" cy="1159"/>
            </a:xfrm>
            <a:prstGeom prst="rect">
              <a:avLst/>
            </a:prstGeom>
            <a:blipFill dpi="0" rotWithShape="0">
              <a:blip r:embed="rId3"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0" name="Rectangle 6"/>
            <p:cNvSpPr>
              <a:spLocks noChangeArrowheads="1"/>
            </p:cNvSpPr>
            <p:nvPr/>
          </p:nvSpPr>
          <p:spPr bwMode="auto">
            <a:xfrm>
              <a:off x="1615" y="2008"/>
              <a:ext cx="3011" cy="115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1" name="Rectangle 7"/>
            <p:cNvSpPr>
              <a:spLocks noChangeArrowheads="1"/>
            </p:cNvSpPr>
            <p:nvPr/>
          </p:nvSpPr>
          <p:spPr bwMode="auto">
            <a:xfrm>
              <a:off x="4626" y="2008"/>
              <a:ext cx="463" cy="115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2" name="Freeform 8"/>
            <p:cNvSpPr>
              <a:spLocks noEditPoints="1"/>
            </p:cNvSpPr>
            <p:nvPr/>
          </p:nvSpPr>
          <p:spPr bwMode="auto">
            <a:xfrm>
              <a:off x="2449" y="3647"/>
              <a:ext cx="1569" cy="5"/>
            </a:xfrm>
            <a:custGeom>
              <a:avLst/>
              <a:gdLst/>
              <a:ahLst/>
              <a:cxnLst>
                <a:cxn ang="0">
                  <a:pos x="81" y="10"/>
                </a:cxn>
                <a:cxn ang="0">
                  <a:pos x="112" y="0"/>
                </a:cxn>
                <a:cxn ang="0">
                  <a:pos x="112" y="10"/>
                </a:cxn>
                <a:cxn ang="0">
                  <a:pos x="309" y="0"/>
                </a:cxn>
                <a:cxn ang="0">
                  <a:pos x="226" y="0"/>
                </a:cxn>
                <a:cxn ang="0">
                  <a:pos x="421" y="10"/>
                </a:cxn>
                <a:cxn ang="0">
                  <a:pos x="452" y="0"/>
                </a:cxn>
                <a:cxn ang="0">
                  <a:pos x="452" y="10"/>
                </a:cxn>
                <a:cxn ang="0">
                  <a:pos x="648" y="0"/>
                </a:cxn>
                <a:cxn ang="0">
                  <a:pos x="565" y="0"/>
                </a:cxn>
                <a:cxn ang="0">
                  <a:pos x="761" y="10"/>
                </a:cxn>
                <a:cxn ang="0">
                  <a:pos x="791" y="0"/>
                </a:cxn>
                <a:cxn ang="0">
                  <a:pos x="791" y="10"/>
                </a:cxn>
                <a:cxn ang="0">
                  <a:pos x="988" y="0"/>
                </a:cxn>
                <a:cxn ang="0">
                  <a:pos x="905" y="0"/>
                </a:cxn>
                <a:cxn ang="0">
                  <a:pos x="1100" y="10"/>
                </a:cxn>
                <a:cxn ang="0">
                  <a:pos x="1131" y="0"/>
                </a:cxn>
                <a:cxn ang="0">
                  <a:pos x="1131" y="10"/>
                </a:cxn>
                <a:cxn ang="0">
                  <a:pos x="1327" y="0"/>
                </a:cxn>
                <a:cxn ang="0">
                  <a:pos x="1245" y="0"/>
                </a:cxn>
                <a:cxn ang="0">
                  <a:pos x="1440" y="10"/>
                </a:cxn>
                <a:cxn ang="0">
                  <a:pos x="1471" y="0"/>
                </a:cxn>
                <a:cxn ang="0">
                  <a:pos x="1471" y="10"/>
                </a:cxn>
                <a:cxn ang="0">
                  <a:pos x="1667" y="0"/>
                </a:cxn>
                <a:cxn ang="0">
                  <a:pos x="1584" y="0"/>
                </a:cxn>
                <a:cxn ang="0">
                  <a:pos x="1779" y="10"/>
                </a:cxn>
                <a:cxn ang="0">
                  <a:pos x="1810" y="0"/>
                </a:cxn>
                <a:cxn ang="0">
                  <a:pos x="1810" y="10"/>
                </a:cxn>
                <a:cxn ang="0">
                  <a:pos x="2007" y="0"/>
                </a:cxn>
                <a:cxn ang="0">
                  <a:pos x="1924" y="0"/>
                </a:cxn>
                <a:cxn ang="0">
                  <a:pos x="2119" y="10"/>
                </a:cxn>
                <a:cxn ang="0">
                  <a:pos x="2150" y="0"/>
                </a:cxn>
                <a:cxn ang="0">
                  <a:pos x="2150" y="10"/>
                </a:cxn>
                <a:cxn ang="0">
                  <a:pos x="2346" y="0"/>
                </a:cxn>
                <a:cxn ang="0">
                  <a:pos x="2264" y="0"/>
                </a:cxn>
                <a:cxn ang="0">
                  <a:pos x="2459" y="10"/>
                </a:cxn>
                <a:cxn ang="0">
                  <a:pos x="2490" y="0"/>
                </a:cxn>
                <a:cxn ang="0">
                  <a:pos x="2490" y="10"/>
                </a:cxn>
                <a:cxn ang="0">
                  <a:pos x="2686" y="0"/>
                </a:cxn>
                <a:cxn ang="0">
                  <a:pos x="2603" y="0"/>
                </a:cxn>
                <a:cxn ang="0">
                  <a:pos x="2798" y="10"/>
                </a:cxn>
                <a:cxn ang="0">
                  <a:pos x="2829" y="0"/>
                </a:cxn>
                <a:cxn ang="0">
                  <a:pos x="2829" y="10"/>
                </a:cxn>
                <a:cxn ang="0">
                  <a:pos x="3025" y="0"/>
                </a:cxn>
                <a:cxn ang="0">
                  <a:pos x="2943" y="0"/>
                </a:cxn>
                <a:cxn ang="0">
                  <a:pos x="3138" y="10"/>
                </a:cxn>
              </a:cxnLst>
              <a:rect l="0" t="0" r="r" b="b"/>
              <a:pathLst>
                <a:path w="3138" h="10">
                  <a:moveTo>
                    <a:pt x="0" y="0"/>
                  </a:moveTo>
                  <a:lnTo>
                    <a:pt x="81" y="0"/>
                  </a:lnTo>
                  <a:lnTo>
                    <a:pt x="81" y="10"/>
                  </a:lnTo>
                  <a:lnTo>
                    <a:pt x="0" y="10"/>
                  </a:lnTo>
                  <a:lnTo>
                    <a:pt x="0" y="0"/>
                  </a:lnTo>
                  <a:close/>
                  <a:moveTo>
                    <a:pt x="112" y="0"/>
                  </a:moveTo>
                  <a:lnTo>
                    <a:pt x="195" y="0"/>
                  </a:lnTo>
                  <a:lnTo>
                    <a:pt x="195" y="10"/>
                  </a:lnTo>
                  <a:lnTo>
                    <a:pt x="112" y="10"/>
                  </a:lnTo>
                  <a:lnTo>
                    <a:pt x="112" y="0"/>
                  </a:lnTo>
                  <a:close/>
                  <a:moveTo>
                    <a:pt x="226" y="0"/>
                  </a:moveTo>
                  <a:lnTo>
                    <a:pt x="309" y="0"/>
                  </a:lnTo>
                  <a:lnTo>
                    <a:pt x="309" y="10"/>
                  </a:lnTo>
                  <a:lnTo>
                    <a:pt x="226" y="10"/>
                  </a:lnTo>
                  <a:lnTo>
                    <a:pt x="226" y="0"/>
                  </a:lnTo>
                  <a:close/>
                  <a:moveTo>
                    <a:pt x="339" y="0"/>
                  </a:moveTo>
                  <a:lnTo>
                    <a:pt x="421" y="0"/>
                  </a:lnTo>
                  <a:lnTo>
                    <a:pt x="421" y="10"/>
                  </a:lnTo>
                  <a:lnTo>
                    <a:pt x="339" y="10"/>
                  </a:lnTo>
                  <a:lnTo>
                    <a:pt x="339" y="0"/>
                  </a:lnTo>
                  <a:close/>
                  <a:moveTo>
                    <a:pt x="452" y="0"/>
                  </a:moveTo>
                  <a:lnTo>
                    <a:pt x="535" y="0"/>
                  </a:lnTo>
                  <a:lnTo>
                    <a:pt x="535" y="10"/>
                  </a:lnTo>
                  <a:lnTo>
                    <a:pt x="452" y="10"/>
                  </a:lnTo>
                  <a:lnTo>
                    <a:pt x="452" y="0"/>
                  </a:lnTo>
                  <a:close/>
                  <a:moveTo>
                    <a:pt x="565" y="0"/>
                  </a:moveTo>
                  <a:lnTo>
                    <a:pt x="648" y="0"/>
                  </a:lnTo>
                  <a:lnTo>
                    <a:pt x="648" y="10"/>
                  </a:lnTo>
                  <a:lnTo>
                    <a:pt x="565" y="10"/>
                  </a:lnTo>
                  <a:lnTo>
                    <a:pt x="565" y="0"/>
                  </a:lnTo>
                  <a:close/>
                  <a:moveTo>
                    <a:pt x="679" y="0"/>
                  </a:moveTo>
                  <a:lnTo>
                    <a:pt x="761" y="0"/>
                  </a:lnTo>
                  <a:lnTo>
                    <a:pt x="761" y="10"/>
                  </a:lnTo>
                  <a:lnTo>
                    <a:pt x="679" y="10"/>
                  </a:lnTo>
                  <a:lnTo>
                    <a:pt x="679" y="0"/>
                  </a:lnTo>
                  <a:close/>
                  <a:moveTo>
                    <a:pt x="791" y="0"/>
                  </a:moveTo>
                  <a:lnTo>
                    <a:pt x="874" y="0"/>
                  </a:lnTo>
                  <a:lnTo>
                    <a:pt x="874" y="10"/>
                  </a:lnTo>
                  <a:lnTo>
                    <a:pt x="791" y="10"/>
                  </a:lnTo>
                  <a:lnTo>
                    <a:pt x="791" y="0"/>
                  </a:lnTo>
                  <a:close/>
                  <a:moveTo>
                    <a:pt x="905" y="0"/>
                  </a:moveTo>
                  <a:lnTo>
                    <a:pt x="988" y="0"/>
                  </a:lnTo>
                  <a:lnTo>
                    <a:pt x="988" y="10"/>
                  </a:lnTo>
                  <a:lnTo>
                    <a:pt x="905" y="10"/>
                  </a:lnTo>
                  <a:lnTo>
                    <a:pt x="905" y="0"/>
                  </a:lnTo>
                  <a:close/>
                  <a:moveTo>
                    <a:pt x="1019" y="0"/>
                  </a:moveTo>
                  <a:lnTo>
                    <a:pt x="1100" y="0"/>
                  </a:lnTo>
                  <a:lnTo>
                    <a:pt x="1100" y="10"/>
                  </a:lnTo>
                  <a:lnTo>
                    <a:pt x="1019" y="10"/>
                  </a:lnTo>
                  <a:lnTo>
                    <a:pt x="1019" y="0"/>
                  </a:lnTo>
                  <a:close/>
                  <a:moveTo>
                    <a:pt x="1131" y="0"/>
                  </a:moveTo>
                  <a:lnTo>
                    <a:pt x="1214" y="0"/>
                  </a:lnTo>
                  <a:lnTo>
                    <a:pt x="1214" y="10"/>
                  </a:lnTo>
                  <a:lnTo>
                    <a:pt x="1131" y="10"/>
                  </a:lnTo>
                  <a:lnTo>
                    <a:pt x="1131" y="0"/>
                  </a:lnTo>
                  <a:close/>
                  <a:moveTo>
                    <a:pt x="1245" y="0"/>
                  </a:moveTo>
                  <a:lnTo>
                    <a:pt x="1327" y="0"/>
                  </a:lnTo>
                  <a:lnTo>
                    <a:pt x="1327" y="10"/>
                  </a:lnTo>
                  <a:lnTo>
                    <a:pt x="1245" y="10"/>
                  </a:lnTo>
                  <a:lnTo>
                    <a:pt x="1245" y="0"/>
                  </a:lnTo>
                  <a:close/>
                  <a:moveTo>
                    <a:pt x="1358" y="0"/>
                  </a:moveTo>
                  <a:lnTo>
                    <a:pt x="1440" y="0"/>
                  </a:lnTo>
                  <a:lnTo>
                    <a:pt x="1440" y="10"/>
                  </a:lnTo>
                  <a:lnTo>
                    <a:pt x="1358" y="10"/>
                  </a:lnTo>
                  <a:lnTo>
                    <a:pt x="1358" y="0"/>
                  </a:lnTo>
                  <a:close/>
                  <a:moveTo>
                    <a:pt x="1471" y="0"/>
                  </a:moveTo>
                  <a:lnTo>
                    <a:pt x="1553" y="0"/>
                  </a:lnTo>
                  <a:lnTo>
                    <a:pt x="1553" y="10"/>
                  </a:lnTo>
                  <a:lnTo>
                    <a:pt x="1471" y="10"/>
                  </a:lnTo>
                  <a:lnTo>
                    <a:pt x="1471" y="0"/>
                  </a:lnTo>
                  <a:close/>
                  <a:moveTo>
                    <a:pt x="1584" y="0"/>
                  </a:moveTo>
                  <a:lnTo>
                    <a:pt x="1667" y="0"/>
                  </a:lnTo>
                  <a:lnTo>
                    <a:pt x="1667" y="10"/>
                  </a:lnTo>
                  <a:lnTo>
                    <a:pt x="1584" y="10"/>
                  </a:lnTo>
                  <a:lnTo>
                    <a:pt x="1584" y="0"/>
                  </a:lnTo>
                  <a:close/>
                  <a:moveTo>
                    <a:pt x="1698" y="0"/>
                  </a:moveTo>
                  <a:lnTo>
                    <a:pt x="1779" y="0"/>
                  </a:lnTo>
                  <a:lnTo>
                    <a:pt x="1779" y="10"/>
                  </a:lnTo>
                  <a:lnTo>
                    <a:pt x="1698" y="10"/>
                  </a:lnTo>
                  <a:lnTo>
                    <a:pt x="1698" y="0"/>
                  </a:lnTo>
                  <a:close/>
                  <a:moveTo>
                    <a:pt x="1810" y="0"/>
                  </a:moveTo>
                  <a:lnTo>
                    <a:pt x="1893" y="0"/>
                  </a:lnTo>
                  <a:lnTo>
                    <a:pt x="1893" y="10"/>
                  </a:lnTo>
                  <a:lnTo>
                    <a:pt x="1810" y="10"/>
                  </a:lnTo>
                  <a:lnTo>
                    <a:pt x="1810" y="0"/>
                  </a:lnTo>
                  <a:close/>
                  <a:moveTo>
                    <a:pt x="1924" y="0"/>
                  </a:moveTo>
                  <a:lnTo>
                    <a:pt x="2007" y="0"/>
                  </a:lnTo>
                  <a:lnTo>
                    <a:pt x="2007" y="10"/>
                  </a:lnTo>
                  <a:lnTo>
                    <a:pt x="1924" y="10"/>
                  </a:lnTo>
                  <a:lnTo>
                    <a:pt x="1924" y="0"/>
                  </a:lnTo>
                  <a:close/>
                  <a:moveTo>
                    <a:pt x="2038" y="0"/>
                  </a:moveTo>
                  <a:lnTo>
                    <a:pt x="2119" y="0"/>
                  </a:lnTo>
                  <a:lnTo>
                    <a:pt x="2119" y="10"/>
                  </a:lnTo>
                  <a:lnTo>
                    <a:pt x="2038" y="10"/>
                  </a:lnTo>
                  <a:lnTo>
                    <a:pt x="2038" y="0"/>
                  </a:lnTo>
                  <a:close/>
                  <a:moveTo>
                    <a:pt x="2150" y="0"/>
                  </a:moveTo>
                  <a:lnTo>
                    <a:pt x="2233" y="0"/>
                  </a:lnTo>
                  <a:lnTo>
                    <a:pt x="2233" y="10"/>
                  </a:lnTo>
                  <a:lnTo>
                    <a:pt x="2150" y="10"/>
                  </a:lnTo>
                  <a:lnTo>
                    <a:pt x="2150" y="0"/>
                  </a:lnTo>
                  <a:close/>
                  <a:moveTo>
                    <a:pt x="2264" y="0"/>
                  </a:moveTo>
                  <a:lnTo>
                    <a:pt x="2346" y="0"/>
                  </a:lnTo>
                  <a:lnTo>
                    <a:pt x="2346" y="10"/>
                  </a:lnTo>
                  <a:lnTo>
                    <a:pt x="2264" y="10"/>
                  </a:lnTo>
                  <a:lnTo>
                    <a:pt x="2264" y="0"/>
                  </a:lnTo>
                  <a:close/>
                  <a:moveTo>
                    <a:pt x="2377" y="0"/>
                  </a:moveTo>
                  <a:lnTo>
                    <a:pt x="2459" y="0"/>
                  </a:lnTo>
                  <a:lnTo>
                    <a:pt x="2459" y="10"/>
                  </a:lnTo>
                  <a:lnTo>
                    <a:pt x="2377" y="10"/>
                  </a:lnTo>
                  <a:lnTo>
                    <a:pt x="2377" y="0"/>
                  </a:lnTo>
                  <a:close/>
                  <a:moveTo>
                    <a:pt x="2490" y="0"/>
                  </a:moveTo>
                  <a:lnTo>
                    <a:pt x="2572" y="0"/>
                  </a:lnTo>
                  <a:lnTo>
                    <a:pt x="2572" y="10"/>
                  </a:lnTo>
                  <a:lnTo>
                    <a:pt x="2490" y="10"/>
                  </a:lnTo>
                  <a:lnTo>
                    <a:pt x="2490" y="0"/>
                  </a:lnTo>
                  <a:close/>
                  <a:moveTo>
                    <a:pt x="2603" y="0"/>
                  </a:moveTo>
                  <a:lnTo>
                    <a:pt x="2686" y="0"/>
                  </a:lnTo>
                  <a:lnTo>
                    <a:pt x="2686" y="10"/>
                  </a:lnTo>
                  <a:lnTo>
                    <a:pt x="2603" y="10"/>
                  </a:lnTo>
                  <a:lnTo>
                    <a:pt x="2603" y="0"/>
                  </a:lnTo>
                  <a:close/>
                  <a:moveTo>
                    <a:pt x="2717" y="0"/>
                  </a:moveTo>
                  <a:lnTo>
                    <a:pt x="2798" y="0"/>
                  </a:lnTo>
                  <a:lnTo>
                    <a:pt x="2798" y="10"/>
                  </a:lnTo>
                  <a:lnTo>
                    <a:pt x="2717" y="10"/>
                  </a:lnTo>
                  <a:lnTo>
                    <a:pt x="2717" y="0"/>
                  </a:lnTo>
                  <a:close/>
                  <a:moveTo>
                    <a:pt x="2829" y="0"/>
                  </a:moveTo>
                  <a:lnTo>
                    <a:pt x="2912" y="0"/>
                  </a:lnTo>
                  <a:lnTo>
                    <a:pt x="2912" y="10"/>
                  </a:lnTo>
                  <a:lnTo>
                    <a:pt x="2829" y="10"/>
                  </a:lnTo>
                  <a:lnTo>
                    <a:pt x="2829" y="0"/>
                  </a:lnTo>
                  <a:close/>
                  <a:moveTo>
                    <a:pt x="2943" y="0"/>
                  </a:moveTo>
                  <a:lnTo>
                    <a:pt x="3025" y="0"/>
                  </a:lnTo>
                  <a:lnTo>
                    <a:pt x="3025" y="10"/>
                  </a:lnTo>
                  <a:lnTo>
                    <a:pt x="2943" y="10"/>
                  </a:lnTo>
                  <a:lnTo>
                    <a:pt x="2943" y="0"/>
                  </a:lnTo>
                  <a:close/>
                  <a:moveTo>
                    <a:pt x="3056" y="0"/>
                  </a:moveTo>
                  <a:lnTo>
                    <a:pt x="3138" y="0"/>
                  </a:lnTo>
                  <a:lnTo>
                    <a:pt x="3138" y="10"/>
                  </a:lnTo>
                  <a:lnTo>
                    <a:pt x="3056" y="10"/>
                  </a:lnTo>
                  <a:lnTo>
                    <a:pt x="3056" y="0"/>
                  </a:lnTo>
                  <a:close/>
                </a:path>
              </a:pathLst>
            </a:custGeom>
            <a:solidFill>
              <a:srgbClr val="FFFFFF"/>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13" name="Rectangle 9"/>
            <p:cNvSpPr>
              <a:spLocks noChangeArrowheads="1"/>
            </p:cNvSpPr>
            <p:nvPr/>
          </p:nvSpPr>
          <p:spPr bwMode="auto">
            <a:xfrm>
              <a:off x="1615" y="994"/>
              <a:ext cx="833" cy="4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4" name="Rectangle 10"/>
            <p:cNvSpPr>
              <a:spLocks noChangeArrowheads="1"/>
            </p:cNvSpPr>
            <p:nvPr/>
          </p:nvSpPr>
          <p:spPr bwMode="auto">
            <a:xfrm>
              <a:off x="1568" y="1139"/>
              <a:ext cx="47" cy="2076"/>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5" name="Rectangle 11"/>
            <p:cNvSpPr>
              <a:spLocks noChangeArrowheads="1"/>
            </p:cNvSpPr>
            <p:nvPr/>
          </p:nvSpPr>
          <p:spPr bwMode="auto">
            <a:xfrm>
              <a:off x="1568" y="1139"/>
              <a:ext cx="47" cy="2076"/>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6" name="Rectangle 12"/>
            <p:cNvSpPr>
              <a:spLocks noChangeArrowheads="1"/>
            </p:cNvSpPr>
            <p:nvPr/>
          </p:nvSpPr>
          <p:spPr bwMode="auto">
            <a:xfrm>
              <a:off x="1615" y="3167"/>
              <a:ext cx="2501" cy="48"/>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7" name="Rectangle 13"/>
            <p:cNvSpPr>
              <a:spLocks noChangeArrowheads="1"/>
            </p:cNvSpPr>
            <p:nvPr/>
          </p:nvSpPr>
          <p:spPr bwMode="auto">
            <a:xfrm>
              <a:off x="1615" y="3167"/>
              <a:ext cx="2501" cy="4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8" name="Rectangle 14"/>
            <p:cNvSpPr>
              <a:spLocks noChangeArrowheads="1"/>
            </p:cNvSpPr>
            <p:nvPr/>
          </p:nvSpPr>
          <p:spPr bwMode="auto">
            <a:xfrm>
              <a:off x="5089" y="994"/>
              <a:ext cx="46" cy="2221"/>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19" name="Rectangle 15"/>
            <p:cNvSpPr>
              <a:spLocks noChangeArrowheads="1"/>
            </p:cNvSpPr>
            <p:nvPr/>
          </p:nvSpPr>
          <p:spPr bwMode="auto">
            <a:xfrm>
              <a:off x="5089" y="994"/>
              <a:ext cx="46" cy="2221"/>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20" name="Rectangle 16"/>
            <p:cNvSpPr>
              <a:spLocks noChangeArrowheads="1"/>
            </p:cNvSpPr>
            <p:nvPr/>
          </p:nvSpPr>
          <p:spPr bwMode="auto">
            <a:xfrm>
              <a:off x="2310" y="994"/>
              <a:ext cx="1760" cy="49"/>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21" name="Rectangle 17"/>
            <p:cNvSpPr>
              <a:spLocks noChangeArrowheads="1"/>
            </p:cNvSpPr>
            <p:nvPr/>
          </p:nvSpPr>
          <p:spPr bwMode="auto">
            <a:xfrm>
              <a:off x="2310" y="994"/>
              <a:ext cx="1760" cy="4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77524" name="Picture 2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04" y="1153"/>
              <a:ext cx="235" cy="253"/>
            </a:xfrm>
            <a:prstGeom prst="rect">
              <a:avLst/>
            </a:prstGeom>
            <a:noFill/>
            <a:ln w="9525">
              <a:noFill/>
              <a:miter lim="800000"/>
              <a:headEnd/>
              <a:tailEnd/>
            </a:ln>
          </p:spPr>
        </p:pic>
        <p:sp>
          <p:nvSpPr>
            <p:cNvPr id="277526" name="Rectangle 22"/>
            <p:cNvSpPr>
              <a:spLocks noChangeArrowheads="1"/>
            </p:cNvSpPr>
            <p:nvPr/>
          </p:nvSpPr>
          <p:spPr bwMode="auto">
            <a:xfrm>
              <a:off x="4487" y="3167"/>
              <a:ext cx="602" cy="48"/>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27" name="Rectangle 23"/>
            <p:cNvSpPr>
              <a:spLocks noChangeArrowheads="1"/>
            </p:cNvSpPr>
            <p:nvPr/>
          </p:nvSpPr>
          <p:spPr bwMode="auto">
            <a:xfrm>
              <a:off x="4487" y="3167"/>
              <a:ext cx="602" cy="4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77530" name="Picture 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74" y="2740"/>
              <a:ext cx="217" cy="267"/>
            </a:xfrm>
            <a:prstGeom prst="rect">
              <a:avLst/>
            </a:prstGeom>
            <a:noFill/>
            <a:ln w="9525">
              <a:noFill/>
              <a:miter lim="800000"/>
              <a:headEnd/>
              <a:tailEnd/>
            </a:ln>
          </p:spPr>
        </p:pic>
        <p:pic>
          <p:nvPicPr>
            <p:cNvPr id="277531" name="Picture 2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74" y="2740"/>
              <a:ext cx="217" cy="267"/>
            </a:xfrm>
            <a:prstGeom prst="rect">
              <a:avLst/>
            </a:prstGeom>
            <a:noFill/>
            <a:ln w="9525">
              <a:noFill/>
              <a:miter lim="800000"/>
              <a:headEnd/>
              <a:tailEnd/>
            </a:ln>
          </p:spPr>
        </p:pic>
        <p:sp>
          <p:nvSpPr>
            <p:cNvPr id="277532" name="Freeform 28"/>
            <p:cNvSpPr>
              <a:spLocks/>
            </p:cNvSpPr>
            <p:nvPr/>
          </p:nvSpPr>
          <p:spPr bwMode="auto">
            <a:xfrm>
              <a:off x="4162" y="898"/>
              <a:ext cx="93" cy="241"/>
            </a:xfrm>
            <a:custGeom>
              <a:avLst/>
              <a:gdLst/>
              <a:ahLst/>
              <a:cxnLst>
                <a:cxn ang="0">
                  <a:pos x="0" y="121"/>
                </a:cxn>
                <a:cxn ang="0">
                  <a:pos x="46" y="121"/>
                </a:cxn>
                <a:cxn ang="0">
                  <a:pos x="46" y="483"/>
                </a:cxn>
                <a:cxn ang="0">
                  <a:pos x="138" y="483"/>
                </a:cxn>
                <a:cxn ang="0">
                  <a:pos x="138" y="121"/>
                </a:cxn>
                <a:cxn ang="0">
                  <a:pos x="185" y="121"/>
                </a:cxn>
                <a:cxn ang="0">
                  <a:pos x="92" y="0"/>
                </a:cxn>
                <a:cxn ang="0">
                  <a:pos x="0" y="121"/>
                </a:cxn>
              </a:cxnLst>
              <a:rect l="0" t="0" r="r" b="b"/>
              <a:pathLst>
                <a:path w="185" h="483">
                  <a:moveTo>
                    <a:pt x="0" y="121"/>
                  </a:moveTo>
                  <a:lnTo>
                    <a:pt x="46" y="121"/>
                  </a:lnTo>
                  <a:lnTo>
                    <a:pt x="46" y="483"/>
                  </a:lnTo>
                  <a:lnTo>
                    <a:pt x="138" y="483"/>
                  </a:lnTo>
                  <a:lnTo>
                    <a:pt x="138" y="121"/>
                  </a:lnTo>
                  <a:lnTo>
                    <a:pt x="185" y="121"/>
                  </a:lnTo>
                  <a:lnTo>
                    <a:pt x="92" y="0"/>
                  </a:lnTo>
                  <a:lnTo>
                    <a:pt x="0" y="1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33" name="Freeform 29"/>
            <p:cNvSpPr>
              <a:spLocks/>
            </p:cNvSpPr>
            <p:nvPr/>
          </p:nvSpPr>
          <p:spPr bwMode="auto">
            <a:xfrm>
              <a:off x="4162" y="898"/>
              <a:ext cx="93" cy="241"/>
            </a:xfrm>
            <a:custGeom>
              <a:avLst/>
              <a:gdLst/>
              <a:ahLst/>
              <a:cxnLst>
                <a:cxn ang="0">
                  <a:pos x="0" y="121"/>
                </a:cxn>
                <a:cxn ang="0">
                  <a:pos x="46" y="121"/>
                </a:cxn>
                <a:cxn ang="0">
                  <a:pos x="46" y="483"/>
                </a:cxn>
                <a:cxn ang="0">
                  <a:pos x="138" y="483"/>
                </a:cxn>
                <a:cxn ang="0">
                  <a:pos x="138" y="121"/>
                </a:cxn>
                <a:cxn ang="0">
                  <a:pos x="185" y="121"/>
                </a:cxn>
                <a:cxn ang="0">
                  <a:pos x="92" y="0"/>
                </a:cxn>
                <a:cxn ang="0">
                  <a:pos x="0" y="121"/>
                </a:cxn>
              </a:cxnLst>
              <a:rect l="0" t="0" r="r" b="b"/>
              <a:pathLst>
                <a:path w="185" h="483">
                  <a:moveTo>
                    <a:pt x="0" y="121"/>
                  </a:moveTo>
                  <a:lnTo>
                    <a:pt x="46" y="121"/>
                  </a:lnTo>
                  <a:lnTo>
                    <a:pt x="46" y="483"/>
                  </a:lnTo>
                  <a:lnTo>
                    <a:pt x="138" y="483"/>
                  </a:lnTo>
                  <a:lnTo>
                    <a:pt x="138" y="121"/>
                  </a:lnTo>
                  <a:lnTo>
                    <a:pt x="185" y="121"/>
                  </a:lnTo>
                  <a:lnTo>
                    <a:pt x="92" y="0"/>
                  </a:lnTo>
                  <a:lnTo>
                    <a:pt x="0" y="121"/>
                  </a:lnTo>
                  <a:close/>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34" name="Rectangle 30"/>
            <p:cNvSpPr>
              <a:spLocks noChangeArrowheads="1"/>
            </p:cNvSpPr>
            <p:nvPr/>
          </p:nvSpPr>
          <p:spPr bwMode="auto">
            <a:xfrm>
              <a:off x="1568" y="2057"/>
              <a:ext cx="47" cy="8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35" name="Rectangle 31"/>
            <p:cNvSpPr>
              <a:spLocks noChangeArrowheads="1"/>
            </p:cNvSpPr>
            <p:nvPr/>
          </p:nvSpPr>
          <p:spPr bwMode="auto">
            <a:xfrm>
              <a:off x="1568" y="2057"/>
              <a:ext cx="47" cy="86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36" name="Rectangle 32"/>
            <p:cNvSpPr>
              <a:spLocks noChangeArrowheads="1"/>
            </p:cNvSpPr>
            <p:nvPr/>
          </p:nvSpPr>
          <p:spPr bwMode="auto">
            <a:xfrm>
              <a:off x="4811" y="994"/>
              <a:ext cx="278" cy="49"/>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37" name="Rectangle 33"/>
            <p:cNvSpPr>
              <a:spLocks noChangeArrowheads="1"/>
            </p:cNvSpPr>
            <p:nvPr/>
          </p:nvSpPr>
          <p:spPr bwMode="auto">
            <a:xfrm>
              <a:off x="4811" y="994"/>
              <a:ext cx="278" cy="4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38" name="Line 34"/>
            <p:cNvSpPr>
              <a:spLocks noChangeShapeType="1"/>
            </p:cNvSpPr>
            <p:nvPr/>
          </p:nvSpPr>
          <p:spPr bwMode="auto">
            <a:xfrm>
              <a:off x="3885" y="1381"/>
              <a:ext cx="231" cy="1"/>
            </a:xfrm>
            <a:prstGeom prst="line">
              <a:avLst/>
            </a:prstGeom>
            <a:no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39" name="Freeform 35"/>
            <p:cNvSpPr>
              <a:spLocks noEditPoints="1"/>
            </p:cNvSpPr>
            <p:nvPr/>
          </p:nvSpPr>
          <p:spPr bwMode="auto">
            <a:xfrm>
              <a:off x="2525" y="2105"/>
              <a:ext cx="31" cy="241"/>
            </a:xfrm>
            <a:custGeom>
              <a:avLst/>
              <a:gdLst/>
              <a:ahLst/>
              <a:cxnLst>
                <a:cxn ang="0">
                  <a:pos x="62" y="0"/>
                </a:cxn>
                <a:cxn ang="0">
                  <a:pos x="62" y="482"/>
                </a:cxn>
                <a:cxn ang="0">
                  <a:pos x="52" y="482"/>
                </a:cxn>
                <a:cxn ang="0">
                  <a:pos x="52" y="0"/>
                </a:cxn>
                <a:cxn ang="0">
                  <a:pos x="62" y="0"/>
                </a:cxn>
                <a:cxn ang="0">
                  <a:pos x="42" y="0"/>
                </a:cxn>
                <a:cxn ang="0">
                  <a:pos x="42" y="482"/>
                </a:cxn>
                <a:cxn ang="0">
                  <a:pos x="21" y="482"/>
                </a:cxn>
                <a:cxn ang="0">
                  <a:pos x="21" y="0"/>
                </a:cxn>
                <a:cxn ang="0">
                  <a:pos x="42" y="0"/>
                </a:cxn>
                <a:cxn ang="0">
                  <a:pos x="11" y="0"/>
                </a:cxn>
                <a:cxn ang="0">
                  <a:pos x="11" y="482"/>
                </a:cxn>
                <a:cxn ang="0">
                  <a:pos x="0" y="482"/>
                </a:cxn>
                <a:cxn ang="0">
                  <a:pos x="0" y="0"/>
                </a:cxn>
                <a:cxn ang="0">
                  <a:pos x="11" y="0"/>
                </a:cxn>
              </a:cxnLst>
              <a:rect l="0" t="0" r="r" b="b"/>
              <a:pathLst>
                <a:path w="62" h="482">
                  <a:moveTo>
                    <a:pt x="62" y="0"/>
                  </a:moveTo>
                  <a:lnTo>
                    <a:pt x="62" y="482"/>
                  </a:lnTo>
                  <a:lnTo>
                    <a:pt x="52" y="482"/>
                  </a:lnTo>
                  <a:lnTo>
                    <a:pt x="52" y="0"/>
                  </a:lnTo>
                  <a:lnTo>
                    <a:pt x="62" y="0"/>
                  </a:lnTo>
                  <a:close/>
                  <a:moveTo>
                    <a:pt x="42" y="0"/>
                  </a:moveTo>
                  <a:lnTo>
                    <a:pt x="42" y="482"/>
                  </a:lnTo>
                  <a:lnTo>
                    <a:pt x="21" y="482"/>
                  </a:lnTo>
                  <a:lnTo>
                    <a:pt x="21" y="0"/>
                  </a:lnTo>
                  <a:lnTo>
                    <a:pt x="42" y="0"/>
                  </a:lnTo>
                  <a:close/>
                  <a:moveTo>
                    <a:pt x="11" y="0"/>
                  </a:moveTo>
                  <a:lnTo>
                    <a:pt x="11" y="482"/>
                  </a:lnTo>
                  <a:lnTo>
                    <a:pt x="0" y="482"/>
                  </a:lnTo>
                  <a:lnTo>
                    <a:pt x="0" y="0"/>
                  </a:lnTo>
                  <a:lnTo>
                    <a:pt x="11" y="0"/>
                  </a:lnTo>
                  <a:close/>
                </a:path>
              </a:pathLst>
            </a:custGeom>
            <a:solidFill>
              <a:srgbClr val="FFFFFF"/>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42" name="Rectangle 38"/>
            <p:cNvSpPr>
              <a:spLocks noChangeArrowheads="1"/>
            </p:cNvSpPr>
            <p:nvPr/>
          </p:nvSpPr>
          <p:spPr bwMode="auto">
            <a:xfrm>
              <a:off x="4153" y="3188"/>
              <a:ext cx="273"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To other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43" name="Rectangle 39"/>
            <p:cNvSpPr>
              <a:spLocks noChangeArrowheads="1"/>
            </p:cNvSpPr>
            <p:nvPr/>
          </p:nvSpPr>
          <p:spPr bwMode="auto">
            <a:xfrm>
              <a:off x="4153" y="3262"/>
              <a:ext cx="30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classroom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44" name="Rectangle 40"/>
            <p:cNvSpPr>
              <a:spLocks noChangeArrowheads="1"/>
            </p:cNvSpPr>
            <p:nvPr/>
          </p:nvSpPr>
          <p:spPr bwMode="auto">
            <a:xfrm>
              <a:off x="4435" y="3262"/>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45" name="Rectangle 41"/>
            <p:cNvSpPr>
              <a:spLocks noChangeArrowheads="1"/>
            </p:cNvSpPr>
            <p:nvPr/>
          </p:nvSpPr>
          <p:spPr bwMode="auto">
            <a:xfrm>
              <a:off x="1707" y="1236"/>
              <a:ext cx="232" cy="14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46" name="Rectangle 42"/>
            <p:cNvSpPr>
              <a:spLocks noChangeArrowheads="1"/>
            </p:cNvSpPr>
            <p:nvPr/>
          </p:nvSpPr>
          <p:spPr bwMode="auto">
            <a:xfrm>
              <a:off x="1707" y="1236"/>
              <a:ext cx="232" cy="145"/>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47" name="Rectangle 43"/>
            <p:cNvSpPr>
              <a:spLocks noChangeArrowheads="1"/>
            </p:cNvSpPr>
            <p:nvPr/>
          </p:nvSpPr>
          <p:spPr bwMode="auto">
            <a:xfrm>
              <a:off x="1765" y="1259"/>
              <a:ext cx="143"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Lino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48" name="Rectangle 44"/>
            <p:cNvSpPr>
              <a:spLocks noChangeArrowheads="1"/>
            </p:cNvSpPr>
            <p:nvPr/>
          </p:nvSpPr>
          <p:spPr bwMode="auto">
            <a:xfrm>
              <a:off x="1882" y="1259"/>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49" name="Rectangle 45"/>
            <p:cNvSpPr>
              <a:spLocks noChangeArrowheads="1"/>
            </p:cNvSpPr>
            <p:nvPr/>
          </p:nvSpPr>
          <p:spPr bwMode="auto">
            <a:xfrm>
              <a:off x="3273" y="2947"/>
              <a:ext cx="219"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To the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50" name="Rectangle 46"/>
            <p:cNvSpPr>
              <a:spLocks noChangeArrowheads="1"/>
            </p:cNvSpPr>
            <p:nvPr/>
          </p:nvSpPr>
          <p:spPr bwMode="auto">
            <a:xfrm>
              <a:off x="3273" y="3021"/>
              <a:ext cx="225"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outside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51" name="Rectangle 47"/>
            <p:cNvSpPr>
              <a:spLocks noChangeArrowheads="1"/>
            </p:cNvSpPr>
            <p:nvPr/>
          </p:nvSpPr>
          <p:spPr bwMode="auto">
            <a:xfrm>
              <a:off x="3473" y="3021"/>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52" name="Freeform 48"/>
            <p:cNvSpPr>
              <a:spLocks/>
            </p:cNvSpPr>
            <p:nvPr/>
          </p:nvSpPr>
          <p:spPr bwMode="auto">
            <a:xfrm>
              <a:off x="3513" y="2974"/>
              <a:ext cx="93" cy="241"/>
            </a:xfrm>
            <a:custGeom>
              <a:avLst/>
              <a:gdLst/>
              <a:ahLst/>
              <a:cxnLst>
                <a:cxn ang="0">
                  <a:pos x="185" y="362"/>
                </a:cxn>
                <a:cxn ang="0">
                  <a:pos x="139" y="362"/>
                </a:cxn>
                <a:cxn ang="0">
                  <a:pos x="139" y="0"/>
                </a:cxn>
                <a:cxn ang="0">
                  <a:pos x="47" y="0"/>
                </a:cxn>
                <a:cxn ang="0">
                  <a:pos x="47" y="362"/>
                </a:cxn>
                <a:cxn ang="0">
                  <a:pos x="0" y="362"/>
                </a:cxn>
                <a:cxn ang="0">
                  <a:pos x="93" y="483"/>
                </a:cxn>
                <a:cxn ang="0">
                  <a:pos x="185" y="362"/>
                </a:cxn>
              </a:cxnLst>
              <a:rect l="0" t="0" r="r" b="b"/>
              <a:pathLst>
                <a:path w="185" h="483">
                  <a:moveTo>
                    <a:pt x="185" y="362"/>
                  </a:moveTo>
                  <a:lnTo>
                    <a:pt x="139" y="362"/>
                  </a:lnTo>
                  <a:lnTo>
                    <a:pt x="139" y="0"/>
                  </a:lnTo>
                  <a:lnTo>
                    <a:pt x="47" y="0"/>
                  </a:lnTo>
                  <a:lnTo>
                    <a:pt x="47" y="362"/>
                  </a:lnTo>
                  <a:lnTo>
                    <a:pt x="0" y="362"/>
                  </a:lnTo>
                  <a:lnTo>
                    <a:pt x="93" y="483"/>
                  </a:lnTo>
                  <a:lnTo>
                    <a:pt x="185" y="3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53" name="Freeform 49"/>
            <p:cNvSpPr>
              <a:spLocks/>
            </p:cNvSpPr>
            <p:nvPr/>
          </p:nvSpPr>
          <p:spPr bwMode="auto">
            <a:xfrm>
              <a:off x="3513" y="2974"/>
              <a:ext cx="93" cy="241"/>
            </a:xfrm>
            <a:custGeom>
              <a:avLst/>
              <a:gdLst/>
              <a:ahLst/>
              <a:cxnLst>
                <a:cxn ang="0">
                  <a:pos x="185" y="362"/>
                </a:cxn>
                <a:cxn ang="0">
                  <a:pos x="139" y="362"/>
                </a:cxn>
                <a:cxn ang="0">
                  <a:pos x="139" y="0"/>
                </a:cxn>
                <a:cxn ang="0">
                  <a:pos x="47" y="0"/>
                </a:cxn>
                <a:cxn ang="0">
                  <a:pos x="47" y="362"/>
                </a:cxn>
                <a:cxn ang="0">
                  <a:pos x="0" y="362"/>
                </a:cxn>
                <a:cxn ang="0">
                  <a:pos x="93" y="483"/>
                </a:cxn>
                <a:cxn ang="0">
                  <a:pos x="185" y="362"/>
                </a:cxn>
              </a:cxnLst>
              <a:rect l="0" t="0" r="r" b="b"/>
              <a:pathLst>
                <a:path w="185" h="483">
                  <a:moveTo>
                    <a:pt x="185" y="362"/>
                  </a:moveTo>
                  <a:lnTo>
                    <a:pt x="139" y="362"/>
                  </a:lnTo>
                  <a:lnTo>
                    <a:pt x="139" y="0"/>
                  </a:lnTo>
                  <a:lnTo>
                    <a:pt x="47" y="0"/>
                  </a:lnTo>
                  <a:lnTo>
                    <a:pt x="47" y="362"/>
                  </a:lnTo>
                  <a:lnTo>
                    <a:pt x="0" y="362"/>
                  </a:lnTo>
                  <a:lnTo>
                    <a:pt x="93" y="483"/>
                  </a:lnTo>
                  <a:lnTo>
                    <a:pt x="185" y="362"/>
                  </a:lnTo>
                  <a:close/>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54" name="Freeform 50"/>
            <p:cNvSpPr>
              <a:spLocks/>
            </p:cNvSpPr>
            <p:nvPr/>
          </p:nvSpPr>
          <p:spPr bwMode="auto">
            <a:xfrm>
              <a:off x="4577" y="944"/>
              <a:ext cx="231" cy="102"/>
            </a:xfrm>
            <a:custGeom>
              <a:avLst/>
              <a:gdLst/>
              <a:ahLst/>
              <a:cxnLst>
                <a:cxn ang="0">
                  <a:pos x="461" y="205"/>
                </a:cxn>
                <a:cxn ang="0">
                  <a:pos x="138" y="0"/>
                </a:cxn>
                <a:cxn ang="0">
                  <a:pos x="108" y="18"/>
                </a:cxn>
                <a:cxn ang="0">
                  <a:pos x="83" y="40"/>
                </a:cxn>
                <a:cxn ang="0">
                  <a:pos x="59" y="66"/>
                </a:cxn>
                <a:cxn ang="0">
                  <a:pos x="38" y="90"/>
                </a:cxn>
                <a:cxn ang="0">
                  <a:pos x="23" y="119"/>
                </a:cxn>
                <a:cxn ang="0">
                  <a:pos x="9" y="148"/>
                </a:cxn>
                <a:cxn ang="0">
                  <a:pos x="0" y="178"/>
                </a:cxn>
              </a:cxnLst>
              <a:rect l="0" t="0" r="r" b="b"/>
              <a:pathLst>
                <a:path w="461" h="205">
                  <a:moveTo>
                    <a:pt x="461" y="205"/>
                  </a:moveTo>
                  <a:lnTo>
                    <a:pt x="138" y="0"/>
                  </a:lnTo>
                  <a:lnTo>
                    <a:pt x="108" y="18"/>
                  </a:lnTo>
                  <a:lnTo>
                    <a:pt x="83" y="40"/>
                  </a:lnTo>
                  <a:lnTo>
                    <a:pt x="59" y="66"/>
                  </a:lnTo>
                  <a:lnTo>
                    <a:pt x="38" y="90"/>
                  </a:lnTo>
                  <a:lnTo>
                    <a:pt x="23" y="119"/>
                  </a:lnTo>
                  <a:lnTo>
                    <a:pt x="9" y="148"/>
                  </a:lnTo>
                  <a:lnTo>
                    <a:pt x="0" y="178"/>
                  </a:lnTo>
                </a:path>
              </a:pathLst>
            </a:custGeom>
            <a:no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55" name="Rectangle 51"/>
            <p:cNvSpPr>
              <a:spLocks noChangeArrowheads="1"/>
            </p:cNvSpPr>
            <p:nvPr/>
          </p:nvSpPr>
          <p:spPr bwMode="auto">
            <a:xfrm>
              <a:off x="3189" y="1043"/>
              <a:ext cx="47" cy="1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56" name="Rectangle 52"/>
            <p:cNvSpPr>
              <a:spLocks noChangeArrowheads="1"/>
            </p:cNvSpPr>
            <p:nvPr/>
          </p:nvSpPr>
          <p:spPr bwMode="auto">
            <a:xfrm>
              <a:off x="3189" y="1043"/>
              <a:ext cx="47" cy="144"/>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57" name="Rectangle 53"/>
            <p:cNvSpPr>
              <a:spLocks noChangeArrowheads="1"/>
            </p:cNvSpPr>
            <p:nvPr/>
          </p:nvSpPr>
          <p:spPr bwMode="auto">
            <a:xfrm>
              <a:off x="1615" y="2105"/>
              <a:ext cx="370" cy="14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58" name="Rectangle 54"/>
            <p:cNvSpPr>
              <a:spLocks noChangeArrowheads="1"/>
            </p:cNvSpPr>
            <p:nvPr/>
          </p:nvSpPr>
          <p:spPr bwMode="auto">
            <a:xfrm>
              <a:off x="1615" y="2105"/>
              <a:ext cx="370" cy="145"/>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59" name="Rectangle 55"/>
            <p:cNvSpPr>
              <a:spLocks noChangeArrowheads="1"/>
            </p:cNvSpPr>
            <p:nvPr/>
          </p:nvSpPr>
          <p:spPr bwMode="auto">
            <a:xfrm>
              <a:off x="1707" y="2128"/>
              <a:ext cx="211"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Carpet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60" name="Rectangle 56"/>
            <p:cNvSpPr>
              <a:spLocks noChangeArrowheads="1"/>
            </p:cNvSpPr>
            <p:nvPr/>
          </p:nvSpPr>
          <p:spPr bwMode="auto">
            <a:xfrm>
              <a:off x="1893" y="2128"/>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61" name="Rectangle 57"/>
            <p:cNvSpPr>
              <a:spLocks noChangeArrowheads="1"/>
            </p:cNvSpPr>
            <p:nvPr/>
          </p:nvSpPr>
          <p:spPr bwMode="auto">
            <a:xfrm>
              <a:off x="2078" y="1381"/>
              <a:ext cx="231" cy="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2" name="Rectangle 58"/>
            <p:cNvSpPr>
              <a:spLocks noChangeArrowheads="1"/>
            </p:cNvSpPr>
            <p:nvPr/>
          </p:nvSpPr>
          <p:spPr bwMode="auto">
            <a:xfrm>
              <a:off x="2078" y="1381"/>
              <a:ext cx="231" cy="33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3" name="Rectangle 59"/>
            <p:cNvSpPr>
              <a:spLocks noChangeArrowheads="1"/>
            </p:cNvSpPr>
            <p:nvPr/>
          </p:nvSpPr>
          <p:spPr bwMode="auto">
            <a:xfrm>
              <a:off x="4579" y="1477"/>
              <a:ext cx="232" cy="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4" name="Rectangle 60"/>
            <p:cNvSpPr>
              <a:spLocks noChangeArrowheads="1"/>
            </p:cNvSpPr>
            <p:nvPr/>
          </p:nvSpPr>
          <p:spPr bwMode="auto">
            <a:xfrm>
              <a:off x="4579" y="1477"/>
              <a:ext cx="232" cy="33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5" name="Rectangle 61"/>
            <p:cNvSpPr>
              <a:spLocks noChangeArrowheads="1"/>
            </p:cNvSpPr>
            <p:nvPr/>
          </p:nvSpPr>
          <p:spPr bwMode="auto">
            <a:xfrm>
              <a:off x="2309" y="1043"/>
              <a:ext cx="880" cy="1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6" name="Rectangle 62"/>
            <p:cNvSpPr>
              <a:spLocks noChangeArrowheads="1"/>
            </p:cNvSpPr>
            <p:nvPr/>
          </p:nvSpPr>
          <p:spPr bwMode="auto">
            <a:xfrm>
              <a:off x="2309" y="1043"/>
              <a:ext cx="880" cy="144"/>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7" name="Rectangle 63"/>
            <p:cNvSpPr>
              <a:spLocks noChangeArrowheads="1"/>
            </p:cNvSpPr>
            <p:nvPr/>
          </p:nvSpPr>
          <p:spPr bwMode="auto">
            <a:xfrm>
              <a:off x="2772" y="1381"/>
              <a:ext cx="232" cy="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8" name="Rectangle 64"/>
            <p:cNvSpPr>
              <a:spLocks noChangeArrowheads="1"/>
            </p:cNvSpPr>
            <p:nvPr/>
          </p:nvSpPr>
          <p:spPr bwMode="auto">
            <a:xfrm>
              <a:off x="2772" y="1381"/>
              <a:ext cx="232" cy="33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69" name="Rectangle 65"/>
            <p:cNvSpPr>
              <a:spLocks noChangeArrowheads="1"/>
            </p:cNvSpPr>
            <p:nvPr/>
          </p:nvSpPr>
          <p:spPr bwMode="auto">
            <a:xfrm>
              <a:off x="2819" y="1863"/>
              <a:ext cx="231" cy="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0" name="Rectangle 66"/>
            <p:cNvSpPr>
              <a:spLocks noChangeArrowheads="1"/>
            </p:cNvSpPr>
            <p:nvPr/>
          </p:nvSpPr>
          <p:spPr bwMode="auto">
            <a:xfrm>
              <a:off x="2819" y="1863"/>
              <a:ext cx="231" cy="33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1" name="Rectangle 67"/>
            <p:cNvSpPr>
              <a:spLocks noChangeArrowheads="1"/>
            </p:cNvSpPr>
            <p:nvPr/>
          </p:nvSpPr>
          <p:spPr bwMode="auto">
            <a:xfrm>
              <a:off x="3375" y="1429"/>
              <a:ext cx="370" cy="2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2" name="Rectangle 68"/>
            <p:cNvSpPr>
              <a:spLocks noChangeArrowheads="1"/>
            </p:cNvSpPr>
            <p:nvPr/>
          </p:nvSpPr>
          <p:spPr bwMode="auto">
            <a:xfrm>
              <a:off x="3375" y="1429"/>
              <a:ext cx="370" cy="241"/>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3" name="Rectangle 69"/>
            <p:cNvSpPr>
              <a:spLocks noChangeArrowheads="1"/>
            </p:cNvSpPr>
            <p:nvPr/>
          </p:nvSpPr>
          <p:spPr bwMode="auto">
            <a:xfrm>
              <a:off x="3097" y="2443"/>
              <a:ext cx="324" cy="2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4" name="Rectangle 70"/>
            <p:cNvSpPr>
              <a:spLocks noChangeArrowheads="1"/>
            </p:cNvSpPr>
            <p:nvPr/>
          </p:nvSpPr>
          <p:spPr bwMode="auto">
            <a:xfrm>
              <a:off x="3097" y="2443"/>
              <a:ext cx="324" cy="241"/>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5" name="Rectangle 71"/>
            <p:cNvSpPr>
              <a:spLocks noChangeArrowheads="1"/>
            </p:cNvSpPr>
            <p:nvPr/>
          </p:nvSpPr>
          <p:spPr bwMode="auto">
            <a:xfrm>
              <a:off x="3097" y="2684"/>
              <a:ext cx="324" cy="2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6" name="Rectangle 72"/>
            <p:cNvSpPr>
              <a:spLocks noChangeArrowheads="1"/>
            </p:cNvSpPr>
            <p:nvPr/>
          </p:nvSpPr>
          <p:spPr bwMode="auto">
            <a:xfrm>
              <a:off x="3097" y="2684"/>
              <a:ext cx="324" cy="242"/>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77" name="Freeform 73"/>
            <p:cNvSpPr>
              <a:spLocks/>
            </p:cNvSpPr>
            <p:nvPr/>
          </p:nvSpPr>
          <p:spPr bwMode="auto">
            <a:xfrm>
              <a:off x="3792" y="2201"/>
              <a:ext cx="370" cy="338"/>
            </a:xfrm>
            <a:custGeom>
              <a:avLst/>
              <a:gdLst/>
              <a:ahLst/>
              <a:cxnLst>
                <a:cxn ang="0">
                  <a:pos x="332" y="1"/>
                </a:cxn>
                <a:cxn ang="0">
                  <a:pos x="278" y="10"/>
                </a:cxn>
                <a:cxn ang="0">
                  <a:pos x="226" y="27"/>
                </a:cxn>
                <a:cxn ang="0">
                  <a:pos x="178" y="49"/>
                </a:cxn>
                <a:cxn ang="0">
                  <a:pos x="134" y="77"/>
                </a:cxn>
                <a:cxn ang="0">
                  <a:pos x="95" y="111"/>
                </a:cxn>
                <a:cxn ang="0">
                  <a:pos x="63" y="149"/>
                </a:cxn>
                <a:cxn ang="0">
                  <a:pos x="36" y="192"/>
                </a:cxn>
                <a:cxn ang="0">
                  <a:pos x="16" y="238"/>
                </a:cxn>
                <a:cxn ang="0">
                  <a:pos x="4" y="287"/>
                </a:cxn>
                <a:cxn ang="0">
                  <a:pos x="0" y="338"/>
                </a:cxn>
                <a:cxn ang="0">
                  <a:pos x="4" y="390"/>
                </a:cxn>
                <a:cxn ang="0">
                  <a:pos x="16" y="439"/>
                </a:cxn>
                <a:cxn ang="0">
                  <a:pos x="36" y="484"/>
                </a:cxn>
                <a:cxn ang="0">
                  <a:pos x="63" y="526"/>
                </a:cxn>
                <a:cxn ang="0">
                  <a:pos x="95" y="565"/>
                </a:cxn>
                <a:cxn ang="0">
                  <a:pos x="134" y="599"/>
                </a:cxn>
                <a:cxn ang="0">
                  <a:pos x="178" y="627"/>
                </a:cxn>
                <a:cxn ang="0">
                  <a:pos x="226" y="649"/>
                </a:cxn>
                <a:cxn ang="0">
                  <a:pos x="278" y="665"/>
                </a:cxn>
                <a:cxn ang="0">
                  <a:pos x="332" y="674"/>
                </a:cxn>
                <a:cxn ang="0">
                  <a:pos x="389" y="676"/>
                </a:cxn>
                <a:cxn ang="0">
                  <a:pos x="444" y="669"/>
                </a:cxn>
                <a:cxn ang="0">
                  <a:pos x="498" y="655"/>
                </a:cxn>
                <a:cxn ang="0">
                  <a:pos x="547" y="635"/>
                </a:cxn>
                <a:cxn ang="0">
                  <a:pos x="591" y="609"/>
                </a:cxn>
                <a:cxn ang="0">
                  <a:pos x="632" y="577"/>
                </a:cxn>
                <a:cxn ang="0">
                  <a:pos x="667" y="541"/>
                </a:cxn>
                <a:cxn ang="0">
                  <a:pos x="695" y="499"/>
                </a:cxn>
                <a:cxn ang="0">
                  <a:pos x="717" y="454"/>
                </a:cxn>
                <a:cxn ang="0">
                  <a:pos x="732" y="405"/>
                </a:cxn>
                <a:cxn ang="0">
                  <a:pos x="740" y="355"/>
                </a:cxn>
                <a:cxn ang="0">
                  <a:pos x="738" y="304"/>
                </a:cxn>
                <a:cxn ang="0">
                  <a:pos x="729" y="253"/>
                </a:cxn>
                <a:cxn ang="0">
                  <a:pos x="711" y="206"/>
                </a:cxn>
                <a:cxn ang="0">
                  <a:pos x="687" y="163"/>
                </a:cxn>
                <a:cxn ang="0">
                  <a:pos x="656" y="123"/>
                </a:cxn>
                <a:cxn ang="0">
                  <a:pos x="619" y="87"/>
                </a:cxn>
                <a:cxn ang="0">
                  <a:pos x="577" y="58"/>
                </a:cxn>
                <a:cxn ang="0">
                  <a:pos x="531" y="33"/>
                </a:cxn>
                <a:cxn ang="0">
                  <a:pos x="480" y="15"/>
                </a:cxn>
                <a:cxn ang="0">
                  <a:pos x="426" y="4"/>
                </a:cxn>
                <a:cxn ang="0">
                  <a:pos x="370" y="0"/>
                </a:cxn>
              </a:cxnLst>
              <a:rect l="0" t="0" r="r" b="b"/>
              <a:pathLst>
                <a:path w="741" h="676">
                  <a:moveTo>
                    <a:pt x="370" y="0"/>
                  </a:moveTo>
                  <a:lnTo>
                    <a:pt x="351" y="0"/>
                  </a:lnTo>
                  <a:lnTo>
                    <a:pt x="332" y="1"/>
                  </a:lnTo>
                  <a:lnTo>
                    <a:pt x="314" y="4"/>
                  </a:lnTo>
                  <a:lnTo>
                    <a:pt x="295" y="6"/>
                  </a:lnTo>
                  <a:lnTo>
                    <a:pt x="278" y="10"/>
                  </a:lnTo>
                  <a:lnTo>
                    <a:pt x="259" y="15"/>
                  </a:lnTo>
                  <a:lnTo>
                    <a:pt x="242" y="20"/>
                  </a:lnTo>
                  <a:lnTo>
                    <a:pt x="226" y="27"/>
                  </a:lnTo>
                  <a:lnTo>
                    <a:pt x="209" y="33"/>
                  </a:lnTo>
                  <a:lnTo>
                    <a:pt x="193" y="41"/>
                  </a:lnTo>
                  <a:lnTo>
                    <a:pt x="178" y="49"/>
                  </a:lnTo>
                  <a:lnTo>
                    <a:pt x="163" y="58"/>
                  </a:lnTo>
                  <a:lnTo>
                    <a:pt x="148" y="67"/>
                  </a:lnTo>
                  <a:lnTo>
                    <a:pt x="134" y="77"/>
                  </a:lnTo>
                  <a:lnTo>
                    <a:pt x="121" y="87"/>
                  </a:lnTo>
                  <a:lnTo>
                    <a:pt x="107" y="99"/>
                  </a:lnTo>
                  <a:lnTo>
                    <a:pt x="95" y="111"/>
                  </a:lnTo>
                  <a:lnTo>
                    <a:pt x="84" y="123"/>
                  </a:lnTo>
                  <a:lnTo>
                    <a:pt x="73" y="136"/>
                  </a:lnTo>
                  <a:lnTo>
                    <a:pt x="63" y="149"/>
                  </a:lnTo>
                  <a:lnTo>
                    <a:pt x="53" y="163"/>
                  </a:lnTo>
                  <a:lnTo>
                    <a:pt x="44" y="176"/>
                  </a:lnTo>
                  <a:lnTo>
                    <a:pt x="36" y="192"/>
                  </a:lnTo>
                  <a:lnTo>
                    <a:pt x="28" y="206"/>
                  </a:lnTo>
                  <a:lnTo>
                    <a:pt x="22" y="221"/>
                  </a:lnTo>
                  <a:lnTo>
                    <a:pt x="16" y="238"/>
                  </a:lnTo>
                  <a:lnTo>
                    <a:pt x="11" y="253"/>
                  </a:lnTo>
                  <a:lnTo>
                    <a:pt x="7" y="270"/>
                  </a:lnTo>
                  <a:lnTo>
                    <a:pt x="4" y="287"/>
                  </a:lnTo>
                  <a:lnTo>
                    <a:pt x="1" y="304"/>
                  </a:lnTo>
                  <a:lnTo>
                    <a:pt x="0" y="320"/>
                  </a:lnTo>
                  <a:lnTo>
                    <a:pt x="0" y="338"/>
                  </a:lnTo>
                  <a:lnTo>
                    <a:pt x="0" y="355"/>
                  </a:lnTo>
                  <a:lnTo>
                    <a:pt x="1" y="372"/>
                  </a:lnTo>
                  <a:lnTo>
                    <a:pt x="4" y="390"/>
                  </a:lnTo>
                  <a:lnTo>
                    <a:pt x="7" y="405"/>
                  </a:lnTo>
                  <a:lnTo>
                    <a:pt x="11" y="422"/>
                  </a:lnTo>
                  <a:lnTo>
                    <a:pt x="16" y="439"/>
                  </a:lnTo>
                  <a:lnTo>
                    <a:pt x="22" y="454"/>
                  </a:lnTo>
                  <a:lnTo>
                    <a:pt x="28" y="470"/>
                  </a:lnTo>
                  <a:lnTo>
                    <a:pt x="36" y="484"/>
                  </a:lnTo>
                  <a:lnTo>
                    <a:pt x="44" y="499"/>
                  </a:lnTo>
                  <a:lnTo>
                    <a:pt x="53" y="514"/>
                  </a:lnTo>
                  <a:lnTo>
                    <a:pt x="63" y="526"/>
                  </a:lnTo>
                  <a:lnTo>
                    <a:pt x="73" y="541"/>
                  </a:lnTo>
                  <a:lnTo>
                    <a:pt x="84" y="553"/>
                  </a:lnTo>
                  <a:lnTo>
                    <a:pt x="95" y="565"/>
                  </a:lnTo>
                  <a:lnTo>
                    <a:pt x="107" y="577"/>
                  </a:lnTo>
                  <a:lnTo>
                    <a:pt x="121" y="588"/>
                  </a:lnTo>
                  <a:lnTo>
                    <a:pt x="134" y="599"/>
                  </a:lnTo>
                  <a:lnTo>
                    <a:pt x="148" y="609"/>
                  </a:lnTo>
                  <a:lnTo>
                    <a:pt x="163" y="618"/>
                  </a:lnTo>
                  <a:lnTo>
                    <a:pt x="178" y="627"/>
                  </a:lnTo>
                  <a:lnTo>
                    <a:pt x="193" y="635"/>
                  </a:lnTo>
                  <a:lnTo>
                    <a:pt x="209" y="642"/>
                  </a:lnTo>
                  <a:lnTo>
                    <a:pt x="226" y="649"/>
                  </a:lnTo>
                  <a:lnTo>
                    <a:pt x="242" y="655"/>
                  </a:lnTo>
                  <a:lnTo>
                    <a:pt x="259" y="660"/>
                  </a:lnTo>
                  <a:lnTo>
                    <a:pt x="278" y="665"/>
                  </a:lnTo>
                  <a:lnTo>
                    <a:pt x="295" y="669"/>
                  </a:lnTo>
                  <a:lnTo>
                    <a:pt x="314" y="672"/>
                  </a:lnTo>
                  <a:lnTo>
                    <a:pt x="332" y="674"/>
                  </a:lnTo>
                  <a:lnTo>
                    <a:pt x="351" y="676"/>
                  </a:lnTo>
                  <a:lnTo>
                    <a:pt x="370" y="676"/>
                  </a:lnTo>
                  <a:lnTo>
                    <a:pt x="389" y="676"/>
                  </a:lnTo>
                  <a:lnTo>
                    <a:pt x="407" y="674"/>
                  </a:lnTo>
                  <a:lnTo>
                    <a:pt x="426" y="672"/>
                  </a:lnTo>
                  <a:lnTo>
                    <a:pt x="444" y="669"/>
                  </a:lnTo>
                  <a:lnTo>
                    <a:pt x="463" y="665"/>
                  </a:lnTo>
                  <a:lnTo>
                    <a:pt x="480" y="660"/>
                  </a:lnTo>
                  <a:lnTo>
                    <a:pt x="498" y="655"/>
                  </a:lnTo>
                  <a:lnTo>
                    <a:pt x="514" y="649"/>
                  </a:lnTo>
                  <a:lnTo>
                    <a:pt x="531" y="642"/>
                  </a:lnTo>
                  <a:lnTo>
                    <a:pt x="547" y="635"/>
                  </a:lnTo>
                  <a:lnTo>
                    <a:pt x="562" y="627"/>
                  </a:lnTo>
                  <a:lnTo>
                    <a:pt x="577" y="618"/>
                  </a:lnTo>
                  <a:lnTo>
                    <a:pt x="591" y="609"/>
                  </a:lnTo>
                  <a:lnTo>
                    <a:pt x="605" y="599"/>
                  </a:lnTo>
                  <a:lnTo>
                    <a:pt x="619" y="588"/>
                  </a:lnTo>
                  <a:lnTo>
                    <a:pt x="632" y="577"/>
                  </a:lnTo>
                  <a:lnTo>
                    <a:pt x="645" y="565"/>
                  </a:lnTo>
                  <a:lnTo>
                    <a:pt x="656" y="553"/>
                  </a:lnTo>
                  <a:lnTo>
                    <a:pt x="667" y="541"/>
                  </a:lnTo>
                  <a:lnTo>
                    <a:pt x="677" y="526"/>
                  </a:lnTo>
                  <a:lnTo>
                    <a:pt x="687" y="514"/>
                  </a:lnTo>
                  <a:lnTo>
                    <a:pt x="695" y="499"/>
                  </a:lnTo>
                  <a:lnTo>
                    <a:pt x="704" y="484"/>
                  </a:lnTo>
                  <a:lnTo>
                    <a:pt x="711" y="470"/>
                  </a:lnTo>
                  <a:lnTo>
                    <a:pt x="717" y="454"/>
                  </a:lnTo>
                  <a:lnTo>
                    <a:pt x="724" y="439"/>
                  </a:lnTo>
                  <a:lnTo>
                    <a:pt x="729" y="422"/>
                  </a:lnTo>
                  <a:lnTo>
                    <a:pt x="732" y="405"/>
                  </a:lnTo>
                  <a:lnTo>
                    <a:pt x="736" y="390"/>
                  </a:lnTo>
                  <a:lnTo>
                    <a:pt x="738" y="372"/>
                  </a:lnTo>
                  <a:lnTo>
                    <a:pt x="740" y="355"/>
                  </a:lnTo>
                  <a:lnTo>
                    <a:pt x="741" y="338"/>
                  </a:lnTo>
                  <a:lnTo>
                    <a:pt x="740" y="320"/>
                  </a:lnTo>
                  <a:lnTo>
                    <a:pt x="738" y="304"/>
                  </a:lnTo>
                  <a:lnTo>
                    <a:pt x="736" y="287"/>
                  </a:lnTo>
                  <a:lnTo>
                    <a:pt x="732" y="270"/>
                  </a:lnTo>
                  <a:lnTo>
                    <a:pt x="729" y="253"/>
                  </a:lnTo>
                  <a:lnTo>
                    <a:pt x="724" y="238"/>
                  </a:lnTo>
                  <a:lnTo>
                    <a:pt x="717" y="221"/>
                  </a:lnTo>
                  <a:lnTo>
                    <a:pt x="711" y="206"/>
                  </a:lnTo>
                  <a:lnTo>
                    <a:pt x="704" y="192"/>
                  </a:lnTo>
                  <a:lnTo>
                    <a:pt x="695" y="176"/>
                  </a:lnTo>
                  <a:lnTo>
                    <a:pt x="687" y="163"/>
                  </a:lnTo>
                  <a:lnTo>
                    <a:pt x="677" y="149"/>
                  </a:lnTo>
                  <a:lnTo>
                    <a:pt x="667" y="136"/>
                  </a:lnTo>
                  <a:lnTo>
                    <a:pt x="656" y="123"/>
                  </a:lnTo>
                  <a:lnTo>
                    <a:pt x="645" y="111"/>
                  </a:lnTo>
                  <a:lnTo>
                    <a:pt x="632" y="99"/>
                  </a:lnTo>
                  <a:lnTo>
                    <a:pt x="619" y="87"/>
                  </a:lnTo>
                  <a:lnTo>
                    <a:pt x="605" y="77"/>
                  </a:lnTo>
                  <a:lnTo>
                    <a:pt x="591" y="67"/>
                  </a:lnTo>
                  <a:lnTo>
                    <a:pt x="577" y="58"/>
                  </a:lnTo>
                  <a:lnTo>
                    <a:pt x="562" y="49"/>
                  </a:lnTo>
                  <a:lnTo>
                    <a:pt x="547" y="41"/>
                  </a:lnTo>
                  <a:lnTo>
                    <a:pt x="531" y="33"/>
                  </a:lnTo>
                  <a:lnTo>
                    <a:pt x="514" y="27"/>
                  </a:lnTo>
                  <a:lnTo>
                    <a:pt x="498" y="20"/>
                  </a:lnTo>
                  <a:lnTo>
                    <a:pt x="480" y="15"/>
                  </a:lnTo>
                  <a:lnTo>
                    <a:pt x="463" y="10"/>
                  </a:lnTo>
                  <a:lnTo>
                    <a:pt x="444" y="6"/>
                  </a:lnTo>
                  <a:lnTo>
                    <a:pt x="426" y="4"/>
                  </a:lnTo>
                  <a:lnTo>
                    <a:pt x="407" y="1"/>
                  </a:lnTo>
                  <a:lnTo>
                    <a:pt x="389" y="0"/>
                  </a:lnTo>
                  <a:lnTo>
                    <a:pt x="37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78" name="Freeform 74"/>
            <p:cNvSpPr>
              <a:spLocks/>
            </p:cNvSpPr>
            <p:nvPr/>
          </p:nvSpPr>
          <p:spPr bwMode="auto">
            <a:xfrm>
              <a:off x="3792" y="2201"/>
              <a:ext cx="370" cy="338"/>
            </a:xfrm>
            <a:custGeom>
              <a:avLst/>
              <a:gdLst/>
              <a:ahLst/>
              <a:cxnLst>
                <a:cxn ang="0">
                  <a:pos x="332" y="1"/>
                </a:cxn>
                <a:cxn ang="0">
                  <a:pos x="278" y="10"/>
                </a:cxn>
                <a:cxn ang="0">
                  <a:pos x="226" y="27"/>
                </a:cxn>
                <a:cxn ang="0">
                  <a:pos x="178" y="49"/>
                </a:cxn>
                <a:cxn ang="0">
                  <a:pos x="134" y="77"/>
                </a:cxn>
                <a:cxn ang="0">
                  <a:pos x="95" y="111"/>
                </a:cxn>
                <a:cxn ang="0">
                  <a:pos x="63" y="149"/>
                </a:cxn>
                <a:cxn ang="0">
                  <a:pos x="36" y="192"/>
                </a:cxn>
                <a:cxn ang="0">
                  <a:pos x="16" y="238"/>
                </a:cxn>
                <a:cxn ang="0">
                  <a:pos x="4" y="287"/>
                </a:cxn>
                <a:cxn ang="0">
                  <a:pos x="0" y="338"/>
                </a:cxn>
                <a:cxn ang="0">
                  <a:pos x="4" y="390"/>
                </a:cxn>
                <a:cxn ang="0">
                  <a:pos x="16" y="439"/>
                </a:cxn>
                <a:cxn ang="0">
                  <a:pos x="36" y="484"/>
                </a:cxn>
                <a:cxn ang="0">
                  <a:pos x="63" y="526"/>
                </a:cxn>
                <a:cxn ang="0">
                  <a:pos x="95" y="565"/>
                </a:cxn>
                <a:cxn ang="0">
                  <a:pos x="134" y="599"/>
                </a:cxn>
                <a:cxn ang="0">
                  <a:pos x="178" y="627"/>
                </a:cxn>
                <a:cxn ang="0">
                  <a:pos x="226" y="649"/>
                </a:cxn>
                <a:cxn ang="0">
                  <a:pos x="278" y="665"/>
                </a:cxn>
                <a:cxn ang="0">
                  <a:pos x="332" y="674"/>
                </a:cxn>
                <a:cxn ang="0">
                  <a:pos x="389" y="676"/>
                </a:cxn>
                <a:cxn ang="0">
                  <a:pos x="444" y="669"/>
                </a:cxn>
                <a:cxn ang="0">
                  <a:pos x="498" y="655"/>
                </a:cxn>
                <a:cxn ang="0">
                  <a:pos x="547" y="635"/>
                </a:cxn>
                <a:cxn ang="0">
                  <a:pos x="591" y="609"/>
                </a:cxn>
                <a:cxn ang="0">
                  <a:pos x="632" y="577"/>
                </a:cxn>
                <a:cxn ang="0">
                  <a:pos x="667" y="541"/>
                </a:cxn>
                <a:cxn ang="0">
                  <a:pos x="695" y="499"/>
                </a:cxn>
                <a:cxn ang="0">
                  <a:pos x="717" y="454"/>
                </a:cxn>
                <a:cxn ang="0">
                  <a:pos x="732" y="405"/>
                </a:cxn>
                <a:cxn ang="0">
                  <a:pos x="740" y="355"/>
                </a:cxn>
                <a:cxn ang="0">
                  <a:pos x="738" y="304"/>
                </a:cxn>
                <a:cxn ang="0">
                  <a:pos x="729" y="253"/>
                </a:cxn>
                <a:cxn ang="0">
                  <a:pos x="711" y="206"/>
                </a:cxn>
                <a:cxn ang="0">
                  <a:pos x="687" y="163"/>
                </a:cxn>
                <a:cxn ang="0">
                  <a:pos x="656" y="123"/>
                </a:cxn>
                <a:cxn ang="0">
                  <a:pos x="619" y="87"/>
                </a:cxn>
                <a:cxn ang="0">
                  <a:pos x="577" y="58"/>
                </a:cxn>
                <a:cxn ang="0">
                  <a:pos x="531" y="33"/>
                </a:cxn>
                <a:cxn ang="0">
                  <a:pos x="480" y="15"/>
                </a:cxn>
                <a:cxn ang="0">
                  <a:pos x="426" y="4"/>
                </a:cxn>
                <a:cxn ang="0">
                  <a:pos x="370" y="0"/>
                </a:cxn>
              </a:cxnLst>
              <a:rect l="0" t="0" r="r" b="b"/>
              <a:pathLst>
                <a:path w="741" h="676">
                  <a:moveTo>
                    <a:pt x="370" y="0"/>
                  </a:moveTo>
                  <a:lnTo>
                    <a:pt x="351" y="0"/>
                  </a:lnTo>
                  <a:lnTo>
                    <a:pt x="332" y="1"/>
                  </a:lnTo>
                  <a:lnTo>
                    <a:pt x="314" y="4"/>
                  </a:lnTo>
                  <a:lnTo>
                    <a:pt x="295" y="6"/>
                  </a:lnTo>
                  <a:lnTo>
                    <a:pt x="278" y="10"/>
                  </a:lnTo>
                  <a:lnTo>
                    <a:pt x="259" y="15"/>
                  </a:lnTo>
                  <a:lnTo>
                    <a:pt x="242" y="20"/>
                  </a:lnTo>
                  <a:lnTo>
                    <a:pt x="226" y="27"/>
                  </a:lnTo>
                  <a:lnTo>
                    <a:pt x="209" y="33"/>
                  </a:lnTo>
                  <a:lnTo>
                    <a:pt x="193" y="41"/>
                  </a:lnTo>
                  <a:lnTo>
                    <a:pt x="178" y="49"/>
                  </a:lnTo>
                  <a:lnTo>
                    <a:pt x="163" y="58"/>
                  </a:lnTo>
                  <a:lnTo>
                    <a:pt x="148" y="67"/>
                  </a:lnTo>
                  <a:lnTo>
                    <a:pt x="134" y="77"/>
                  </a:lnTo>
                  <a:lnTo>
                    <a:pt x="121" y="87"/>
                  </a:lnTo>
                  <a:lnTo>
                    <a:pt x="107" y="99"/>
                  </a:lnTo>
                  <a:lnTo>
                    <a:pt x="95" y="111"/>
                  </a:lnTo>
                  <a:lnTo>
                    <a:pt x="84" y="123"/>
                  </a:lnTo>
                  <a:lnTo>
                    <a:pt x="73" y="136"/>
                  </a:lnTo>
                  <a:lnTo>
                    <a:pt x="63" y="149"/>
                  </a:lnTo>
                  <a:lnTo>
                    <a:pt x="53" y="163"/>
                  </a:lnTo>
                  <a:lnTo>
                    <a:pt x="44" y="176"/>
                  </a:lnTo>
                  <a:lnTo>
                    <a:pt x="36" y="192"/>
                  </a:lnTo>
                  <a:lnTo>
                    <a:pt x="28" y="206"/>
                  </a:lnTo>
                  <a:lnTo>
                    <a:pt x="22" y="221"/>
                  </a:lnTo>
                  <a:lnTo>
                    <a:pt x="16" y="238"/>
                  </a:lnTo>
                  <a:lnTo>
                    <a:pt x="11" y="253"/>
                  </a:lnTo>
                  <a:lnTo>
                    <a:pt x="7" y="270"/>
                  </a:lnTo>
                  <a:lnTo>
                    <a:pt x="4" y="287"/>
                  </a:lnTo>
                  <a:lnTo>
                    <a:pt x="1" y="304"/>
                  </a:lnTo>
                  <a:lnTo>
                    <a:pt x="0" y="320"/>
                  </a:lnTo>
                  <a:lnTo>
                    <a:pt x="0" y="338"/>
                  </a:lnTo>
                  <a:lnTo>
                    <a:pt x="0" y="355"/>
                  </a:lnTo>
                  <a:lnTo>
                    <a:pt x="1" y="372"/>
                  </a:lnTo>
                  <a:lnTo>
                    <a:pt x="4" y="390"/>
                  </a:lnTo>
                  <a:lnTo>
                    <a:pt x="7" y="405"/>
                  </a:lnTo>
                  <a:lnTo>
                    <a:pt x="11" y="422"/>
                  </a:lnTo>
                  <a:lnTo>
                    <a:pt x="16" y="439"/>
                  </a:lnTo>
                  <a:lnTo>
                    <a:pt x="22" y="454"/>
                  </a:lnTo>
                  <a:lnTo>
                    <a:pt x="28" y="470"/>
                  </a:lnTo>
                  <a:lnTo>
                    <a:pt x="36" y="484"/>
                  </a:lnTo>
                  <a:lnTo>
                    <a:pt x="44" y="499"/>
                  </a:lnTo>
                  <a:lnTo>
                    <a:pt x="53" y="514"/>
                  </a:lnTo>
                  <a:lnTo>
                    <a:pt x="63" y="526"/>
                  </a:lnTo>
                  <a:lnTo>
                    <a:pt x="73" y="541"/>
                  </a:lnTo>
                  <a:lnTo>
                    <a:pt x="84" y="553"/>
                  </a:lnTo>
                  <a:lnTo>
                    <a:pt x="95" y="565"/>
                  </a:lnTo>
                  <a:lnTo>
                    <a:pt x="107" y="577"/>
                  </a:lnTo>
                  <a:lnTo>
                    <a:pt x="121" y="588"/>
                  </a:lnTo>
                  <a:lnTo>
                    <a:pt x="134" y="599"/>
                  </a:lnTo>
                  <a:lnTo>
                    <a:pt x="148" y="609"/>
                  </a:lnTo>
                  <a:lnTo>
                    <a:pt x="163" y="618"/>
                  </a:lnTo>
                  <a:lnTo>
                    <a:pt x="178" y="627"/>
                  </a:lnTo>
                  <a:lnTo>
                    <a:pt x="193" y="635"/>
                  </a:lnTo>
                  <a:lnTo>
                    <a:pt x="209" y="642"/>
                  </a:lnTo>
                  <a:lnTo>
                    <a:pt x="226" y="649"/>
                  </a:lnTo>
                  <a:lnTo>
                    <a:pt x="242" y="655"/>
                  </a:lnTo>
                  <a:lnTo>
                    <a:pt x="259" y="660"/>
                  </a:lnTo>
                  <a:lnTo>
                    <a:pt x="278" y="665"/>
                  </a:lnTo>
                  <a:lnTo>
                    <a:pt x="295" y="669"/>
                  </a:lnTo>
                  <a:lnTo>
                    <a:pt x="314" y="672"/>
                  </a:lnTo>
                  <a:lnTo>
                    <a:pt x="332" y="674"/>
                  </a:lnTo>
                  <a:lnTo>
                    <a:pt x="351" y="676"/>
                  </a:lnTo>
                  <a:lnTo>
                    <a:pt x="370" y="676"/>
                  </a:lnTo>
                  <a:lnTo>
                    <a:pt x="389" y="676"/>
                  </a:lnTo>
                  <a:lnTo>
                    <a:pt x="407" y="674"/>
                  </a:lnTo>
                  <a:lnTo>
                    <a:pt x="426" y="672"/>
                  </a:lnTo>
                  <a:lnTo>
                    <a:pt x="444" y="669"/>
                  </a:lnTo>
                  <a:lnTo>
                    <a:pt x="463" y="665"/>
                  </a:lnTo>
                  <a:lnTo>
                    <a:pt x="480" y="660"/>
                  </a:lnTo>
                  <a:lnTo>
                    <a:pt x="498" y="655"/>
                  </a:lnTo>
                  <a:lnTo>
                    <a:pt x="514" y="649"/>
                  </a:lnTo>
                  <a:lnTo>
                    <a:pt x="531" y="642"/>
                  </a:lnTo>
                  <a:lnTo>
                    <a:pt x="547" y="635"/>
                  </a:lnTo>
                  <a:lnTo>
                    <a:pt x="562" y="627"/>
                  </a:lnTo>
                  <a:lnTo>
                    <a:pt x="577" y="618"/>
                  </a:lnTo>
                  <a:lnTo>
                    <a:pt x="591" y="609"/>
                  </a:lnTo>
                  <a:lnTo>
                    <a:pt x="605" y="599"/>
                  </a:lnTo>
                  <a:lnTo>
                    <a:pt x="619" y="588"/>
                  </a:lnTo>
                  <a:lnTo>
                    <a:pt x="632" y="577"/>
                  </a:lnTo>
                  <a:lnTo>
                    <a:pt x="645" y="565"/>
                  </a:lnTo>
                  <a:lnTo>
                    <a:pt x="656" y="553"/>
                  </a:lnTo>
                  <a:lnTo>
                    <a:pt x="667" y="541"/>
                  </a:lnTo>
                  <a:lnTo>
                    <a:pt x="677" y="526"/>
                  </a:lnTo>
                  <a:lnTo>
                    <a:pt x="687" y="514"/>
                  </a:lnTo>
                  <a:lnTo>
                    <a:pt x="695" y="499"/>
                  </a:lnTo>
                  <a:lnTo>
                    <a:pt x="704" y="484"/>
                  </a:lnTo>
                  <a:lnTo>
                    <a:pt x="711" y="470"/>
                  </a:lnTo>
                  <a:lnTo>
                    <a:pt x="717" y="454"/>
                  </a:lnTo>
                  <a:lnTo>
                    <a:pt x="724" y="439"/>
                  </a:lnTo>
                  <a:lnTo>
                    <a:pt x="729" y="422"/>
                  </a:lnTo>
                  <a:lnTo>
                    <a:pt x="732" y="405"/>
                  </a:lnTo>
                  <a:lnTo>
                    <a:pt x="736" y="390"/>
                  </a:lnTo>
                  <a:lnTo>
                    <a:pt x="738" y="372"/>
                  </a:lnTo>
                  <a:lnTo>
                    <a:pt x="740" y="355"/>
                  </a:lnTo>
                  <a:lnTo>
                    <a:pt x="741" y="338"/>
                  </a:lnTo>
                  <a:lnTo>
                    <a:pt x="740" y="320"/>
                  </a:lnTo>
                  <a:lnTo>
                    <a:pt x="738" y="304"/>
                  </a:lnTo>
                  <a:lnTo>
                    <a:pt x="736" y="287"/>
                  </a:lnTo>
                  <a:lnTo>
                    <a:pt x="732" y="270"/>
                  </a:lnTo>
                  <a:lnTo>
                    <a:pt x="729" y="253"/>
                  </a:lnTo>
                  <a:lnTo>
                    <a:pt x="724" y="238"/>
                  </a:lnTo>
                  <a:lnTo>
                    <a:pt x="717" y="221"/>
                  </a:lnTo>
                  <a:lnTo>
                    <a:pt x="711" y="206"/>
                  </a:lnTo>
                  <a:lnTo>
                    <a:pt x="704" y="192"/>
                  </a:lnTo>
                  <a:lnTo>
                    <a:pt x="695" y="176"/>
                  </a:lnTo>
                  <a:lnTo>
                    <a:pt x="687" y="163"/>
                  </a:lnTo>
                  <a:lnTo>
                    <a:pt x="677" y="149"/>
                  </a:lnTo>
                  <a:lnTo>
                    <a:pt x="667" y="136"/>
                  </a:lnTo>
                  <a:lnTo>
                    <a:pt x="656" y="123"/>
                  </a:lnTo>
                  <a:lnTo>
                    <a:pt x="645" y="111"/>
                  </a:lnTo>
                  <a:lnTo>
                    <a:pt x="632" y="99"/>
                  </a:lnTo>
                  <a:lnTo>
                    <a:pt x="619" y="87"/>
                  </a:lnTo>
                  <a:lnTo>
                    <a:pt x="605" y="77"/>
                  </a:lnTo>
                  <a:lnTo>
                    <a:pt x="591" y="67"/>
                  </a:lnTo>
                  <a:lnTo>
                    <a:pt x="577" y="58"/>
                  </a:lnTo>
                  <a:lnTo>
                    <a:pt x="562" y="49"/>
                  </a:lnTo>
                  <a:lnTo>
                    <a:pt x="547" y="41"/>
                  </a:lnTo>
                  <a:lnTo>
                    <a:pt x="531" y="33"/>
                  </a:lnTo>
                  <a:lnTo>
                    <a:pt x="514" y="27"/>
                  </a:lnTo>
                  <a:lnTo>
                    <a:pt x="498" y="20"/>
                  </a:lnTo>
                  <a:lnTo>
                    <a:pt x="480" y="15"/>
                  </a:lnTo>
                  <a:lnTo>
                    <a:pt x="463" y="10"/>
                  </a:lnTo>
                  <a:lnTo>
                    <a:pt x="444" y="6"/>
                  </a:lnTo>
                  <a:lnTo>
                    <a:pt x="426" y="4"/>
                  </a:lnTo>
                  <a:lnTo>
                    <a:pt x="407" y="1"/>
                  </a:lnTo>
                  <a:lnTo>
                    <a:pt x="389" y="0"/>
                  </a:lnTo>
                  <a:lnTo>
                    <a:pt x="370" y="0"/>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79" name="Rectangle 75"/>
            <p:cNvSpPr>
              <a:spLocks noChangeArrowheads="1"/>
            </p:cNvSpPr>
            <p:nvPr/>
          </p:nvSpPr>
          <p:spPr bwMode="auto">
            <a:xfrm>
              <a:off x="3874" y="2268"/>
              <a:ext cx="40"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80" name="Rectangle 76"/>
            <p:cNvSpPr>
              <a:spLocks noChangeArrowheads="1"/>
            </p:cNvSpPr>
            <p:nvPr/>
          </p:nvSpPr>
          <p:spPr bwMode="auto">
            <a:xfrm>
              <a:off x="4301" y="994"/>
              <a:ext cx="263" cy="49"/>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81" name="Rectangle 77"/>
            <p:cNvSpPr>
              <a:spLocks noChangeArrowheads="1"/>
            </p:cNvSpPr>
            <p:nvPr/>
          </p:nvSpPr>
          <p:spPr bwMode="auto">
            <a:xfrm>
              <a:off x="4301" y="994"/>
              <a:ext cx="263" cy="4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82" name="Freeform 78"/>
            <p:cNvSpPr>
              <a:spLocks/>
            </p:cNvSpPr>
            <p:nvPr/>
          </p:nvSpPr>
          <p:spPr bwMode="auto">
            <a:xfrm>
              <a:off x="4072" y="944"/>
              <a:ext cx="231" cy="102"/>
            </a:xfrm>
            <a:custGeom>
              <a:avLst/>
              <a:gdLst/>
              <a:ahLst/>
              <a:cxnLst>
                <a:cxn ang="0">
                  <a:pos x="0" y="205"/>
                </a:cxn>
                <a:cxn ang="0">
                  <a:pos x="323" y="0"/>
                </a:cxn>
                <a:cxn ang="0">
                  <a:pos x="353" y="18"/>
                </a:cxn>
                <a:cxn ang="0">
                  <a:pos x="377" y="40"/>
                </a:cxn>
                <a:cxn ang="0">
                  <a:pos x="402" y="66"/>
                </a:cxn>
                <a:cxn ang="0">
                  <a:pos x="423" y="90"/>
                </a:cxn>
                <a:cxn ang="0">
                  <a:pos x="438" y="119"/>
                </a:cxn>
                <a:cxn ang="0">
                  <a:pos x="452" y="148"/>
                </a:cxn>
                <a:cxn ang="0">
                  <a:pos x="461" y="178"/>
                </a:cxn>
              </a:cxnLst>
              <a:rect l="0" t="0" r="r" b="b"/>
              <a:pathLst>
                <a:path w="461" h="205">
                  <a:moveTo>
                    <a:pt x="0" y="205"/>
                  </a:moveTo>
                  <a:lnTo>
                    <a:pt x="323" y="0"/>
                  </a:lnTo>
                  <a:lnTo>
                    <a:pt x="353" y="18"/>
                  </a:lnTo>
                  <a:lnTo>
                    <a:pt x="377" y="40"/>
                  </a:lnTo>
                  <a:lnTo>
                    <a:pt x="402" y="66"/>
                  </a:lnTo>
                  <a:lnTo>
                    <a:pt x="423" y="90"/>
                  </a:lnTo>
                  <a:lnTo>
                    <a:pt x="438" y="119"/>
                  </a:lnTo>
                  <a:lnTo>
                    <a:pt x="452" y="148"/>
                  </a:lnTo>
                  <a:lnTo>
                    <a:pt x="461" y="178"/>
                  </a:lnTo>
                </a:path>
              </a:pathLst>
            </a:custGeom>
            <a:no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83" name="Freeform 79"/>
            <p:cNvSpPr>
              <a:spLocks/>
            </p:cNvSpPr>
            <p:nvPr/>
          </p:nvSpPr>
          <p:spPr bwMode="auto">
            <a:xfrm>
              <a:off x="4530" y="2199"/>
              <a:ext cx="99" cy="241"/>
            </a:xfrm>
            <a:custGeom>
              <a:avLst/>
              <a:gdLst/>
              <a:ahLst/>
              <a:cxnLst>
                <a:cxn ang="0">
                  <a:pos x="196" y="482"/>
                </a:cxn>
                <a:cxn ang="0">
                  <a:pos x="0" y="145"/>
                </a:cxn>
                <a:cxn ang="0">
                  <a:pos x="18" y="114"/>
                </a:cxn>
                <a:cxn ang="0">
                  <a:pos x="39" y="88"/>
                </a:cxn>
                <a:cxn ang="0">
                  <a:pos x="63" y="63"/>
                </a:cxn>
                <a:cxn ang="0">
                  <a:pos x="86" y="41"/>
                </a:cxn>
                <a:cxn ang="0">
                  <a:pos x="115" y="25"/>
                </a:cxn>
                <a:cxn ang="0">
                  <a:pos x="142" y="10"/>
                </a:cxn>
                <a:cxn ang="0">
                  <a:pos x="170" y="0"/>
                </a:cxn>
              </a:cxnLst>
              <a:rect l="0" t="0" r="r" b="b"/>
              <a:pathLst>
                <a:path w="196" h="482">
                  <a:moveTo>
                    <a:pt x="196" y="482"/>
                  </a:moveTo>
                  <a:lnTo>
                    <a:pt x="0" y="145"/>
                  </a:lnTo>
                  <a:lnTo>
                    <a:pt x="18" y="114"/>
                  </a:lnTo>
                  <a:lnTo>
                    <a:pt x="39" y="88"/>
                  </a:lnTo>
                  <a:lnTo>
                    <a:pt x="63" y="63"/>
                  </a:lnTo>
                  <a:lnTo>
                    <a:pt x="86" y="41"/>
                  </a:lnTo>
                  <a:lnTo>
                    <a:pt x="115" y="25"/>
                  </a:lnTo>
                  <a:lnTo>
                    <a:pt x="142" y="10"/>
                  </a:lnTo>
                  <a:lnTo>
                    <a:pt x="170" y="0"/>
                  </a:lnTo>
                </a:path>
              </a:pathLst>
            </a:custGeom>
            <a:no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84" name="Freeform 80"/>
            <p:cNvSpPr>
              <a:spLocks/>
            </p:cNvSpPr>
            <p:nvPr/>
          </p:nvSpPr>
          <p:spPr bwMode="auto">
            <a:xfrm>
              <a:off x="4530" y="2494"/>
              <a:ext cx="99" cy="241"/>
            </a:xfrm>
            <a:custGeom>
              <a:avLst/>
              <a:gdLst/>
              <a:ahLst/>
              <a:cxnLst>
                <a:cxn ang="0">
                  <a:pos x="196" y="0"/>
                </a:cxn>
                <a:cxn ang="0">
                  <a:pos x="0" y="337"/>
                </a:cxn>
                <a:cxn ang="0">
                  <a:pos x="18" y="368"/>
                </a:cxn>
                <a:cxn ang="0">
                  <a:pos x="39" y="394"/>
                </a:cxn>
                <a:cxn ang="0">
                  <a:pos x="63" y="419"/>
                </a:cxn>
                <a:cxn ang="0">
                  <a:pos x="86" y="440"/>
                </a:cxn>
                <a:cxn ang="0">
                  <a:pos x="115" y="457"/>
                </a:cxn>
                <a:cxn ang="0">
                  <a:pos x="142" y="471"/>
                </a:cxn>
                <a:cxn ang="0">
                  <a:pos x="170" y="481"/>
                </a:cxn>
              </a:cxnLst>
              <a:rect l="0" t="0" r="r" b="b"/>
              <a:pathLst>
                <a:path w="196" h="481">
                  <a:moveTo>
                    <a:pt x="196" y="0"/>
                  </a:moveTo>
                  <a:lnTo>
                    <a:pt x="0" y="337"/>
                  </a:lnTo>
                  <a:lnTo>
                    <a:pt x="18" y="368"/>
                  </a:lnTo>
                  <a:lnTo>
                    <a:pt x="39" y="394"/>
                  </a:lnTo>
                  <a:lnTo>
                    <a:pt x="63" y="419"/>
                  </a:lnTo>
                  <a:lnTo>
                    <a:pt x="86" y="440"/>
                  </a:lnTo>
                  <a:lnTo>
                    <a:pt x="115" y="457"/>
                  </a:lnTo>
                  <a:lnTo>
                    <a:pt x="142" y="471"/>
                  </a:lnTo>
                  <a:lnTo>
                    <a:pt x="170" y="481"/>
                  </a:lnTo>
                </a:path>
              </a:pathLst>
            </a:custGeom>
            <a:noFill/>
            <a:ln w="238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85" name="Rectangle 81"/>
            <p:cNvSpPr>
              <a:spLocks noChangeArrowheads="1"/>
            </p:cNvSpPr>
            <p:nvPr/>
          </p:nvSpPr>
          <p:spPr bwMode="auto">
            <a:xfrm>
              <a:off x="4070" y="2974"/>
              <a:ext cx="46" cy="209"/>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86" name="Rectangle 82"/>
            <p:cNvSpPr>
              <a:spLocks noChangeArrowheads="1"/>
            </p:cNvSpPr>
            <p:nvPr/>
          </p:nvSpPr>
          <p:spPr bwMode="auto">
            <a:xfrm>
              <a:off x="4070" y="2974"/>
              <a:ext cx="46" cy="20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87" name="Rectangle 83"/>
            <p:cNvSpPr>
              <a:spLocks noChangeArrowheads="1"/>
            </p:cNvSpPr>
            <p:nvPr/>
          </p:nvSpPr>
          <p:spPr bwMode="auto">
            <a:xfrm>
              <a:off x="2263" y="994"/>
              <a:ext cx="46" cy="193"/>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88" name="Rectangle 84"/>
            <p:cNvSpPr>
              <a:spLocks noChangeArrowheads="1"/>
            </p:cNvSpPr>
            <p:nvPr/>
          </p:nvSpPr>
          <p:spPr bwMode="auto">
            <a:xfrm>
              <a:off x="2263" y="994"/>
              <a:ext cx="46" cy="19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89" name="Rectangle 85"/>
            <p:cNvSpPr>
              <a:spLocks noChangeArrowheads="1"/>
            </p:cNvSpPr>
            <p:nvPr/>
          </p:nvSpPr>
          <p:spPr bwMode="auto">
            <a:xfrm>
              <a:off x="1615" y="1139"/>
              <a:ext cx="663" cy="48"/>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90" name="Rectangle 86"/>
            <p:cNvSpPr>
              <a:spLocks noChangeArrowheads="1"/>
            </p:cNvSpPr>
            <p:nvPr/>
          </p:nvSpPr>
          <p:spPr bwMode="auto">
            <a:xfrm>
              <a:off x="1615" y="1139"/>
              <a:ext cx="663" cy="4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591" name="Freeform 87"/>
            <p:cNvSpPr>
              <a:spLocks/>
            </p:cNvSpPr>
            <p:nvPr/>
          </p:nvSpPr>
          <p:spPr bwMode="auto">
            <a:xfrm>
              <a:off x="2726" y="1091"/>
              <a:ext cx="185" cy="48"/>
            </a:xfrm>
            <a:custGeom>
              <a:avLst/>
              <a:gdLst/>
              <a:ahLst/>
              <a:cxnLst>
                <a:cxn ang="0">
                  <a:pos x="16" y="0"/>
                </a:cxn>
                <a:cxn ang="0">
                  <a:pos x="13" y="0"/>
                </a:cxn>
                <a:cxn ang="0">
                  <a:pos x="10" y="1"/>
                </a:cxn>
                <a:cxn ang="0">
                  <a:pos x="8" y="2"/>
                </a:cxn>
                <a:cxn ang="0">
                  <a:pos x="5" y="5"/>
                </a:cxn>
                <a:cxn ang="0">
                  <a:pos x="4" y="7"/>
                </a:cxn>
                <a:cxn ang="0">
                  <a:pos x="2" y="10"/>
                </a:cxn>
                <a:cxn ang="0">
                  <a:pos x="2" y="13"/>
                </a:cxn>
                <a:cxn ang="0">
                  <a:pos x="0" y="16"/>
                </a:cxn>
                <a:cxn ang="0">
                  <a:pos x="0" y="81"/>
                </a:cxn>
                <a:cxn ang="0">
                  <a:pos x="2" y="83"/>
                </a:cxn>
                <a:cxn ang="0">
                  <a:pos x="2" y="86"/>
                </a:cxn>
                <a:cxn ang="0">
                  <a:pos x="4" y="90"/>
                </a:cxn>
                <a:cxn ang="0">
                  <a:pos x="5" y="91"/>
                </a:cxn>
                <a:cxn ang="0">
                  <a:pos x="8" y="94"/>
                </a:cxn>
                <a:cxn ang="0">
                  <a:pos x="10" y="95"/>
                </a:cxn>
                <a:cxn ang="0">
                  <a:pos x="13" y="96"/>
                </a:cxn>
                <a:cxn ang="0">
                  <a:pos x="16" y="96"/>
                </a:cxn>
                <a:cxn ang="0">
                  <a:pos x="356" y="96"/>
                </a:cxn>
                <a:cxn ang="0">
                  <a:pos x="358" y="96"/>
                </a:cxn>
                <a:cxn ang="0">
                  <a:pos x="362" y="95"/>
                </a:cxn>
                <a:cxn ang="0">
                  <a:pos x="365" y="94"/>
                </a:cxn>
                <a:cxn ang="0">
                  <a:pos x="367" y="91"/>
                </a:cxn>
                <a:cxn ang="0">
                  <a:pos x="368" y="90"/>
                </a:cxn>
                <a:cxn ang="0">
                  <a:pos x="370" y="86"/>
                </a:cxn>
                <a:cxn ang="0">
                  <a:pos x="371" y="83"/>
                </a:cxn>
                <a:cxn ang="0">
                  <a:pos x="371" y="81"/>
                </a:cxn>
                <a:cxn ang="0">
                  <a:pos x="371" y="16"/>
                </a:cxn>
                <a:cxn ang="0">
                  <a:pos x="371" y="13"/>
                </a:cxn>
                <a:cxn ang="0">
                  <a:pos x="370" y="10"/>
                </a:cxn>
                <a:cxn ang="0">
                  <a:pos x="368" y="7"/>
                </a:cxn>
                <a:cxn ang="0">
                  <a:pos x="367" y="5"/>
                </a:cxn>
                <a:cxn ang="0">
                  <a:pos x="365" y="2"/>
                </a:cxn>
                <a:cxn ang="0">
                  <a:pos x="362" y="1"/>
                </a:cxn>
                <a:cxn ang="0">
                  <a:pos x="358" y="0"/>
                </a:cxn>
                <a:cxn ang="0">
                  <a:pos x="356" y="0"/>
                </a:cxn>
                <a:cxn ang="0">
                  <a:pos x="16" y="0"/>
                </a:cxn>
              </a:cxnLst>
              <a:rect l="0" t="0" r="r" b="b"/>
              <a:pathLst>
                <a:path w="371" h="96">
                  <a:moveTo>
                    <a:pt x="16" y="0"/>
                  </a:moveTo>
                  <a:lnTo>
                    <a:pt x="13" y="0"/>
                  </a:lnTo>
                  <a:lnTo>
                    <a:pt x="10" y="1"/>
                  </a:lnTo>
                  <a:lnTo>
                    <a:pt x="8" y="2"/>
                  </a:lnTo>
                  <a:lnTo>
                    <a:pt x="5" y="5"/>
                  </a:lnTo>
                  <a:lnTo>
                    <a:pt x="4" y="7"/>
                  </a:lnTo>
                  <a:lnTo>
                    <a:pt x="2" y="10"/>
                  </a:lnTo>
                  <a:lnTo>
                    <a:pt x="2" y="13"/>
                  </a:lnTo>
                  <a:lnTo>
                    <a:pt x="0" y="16"/>
                  </a:lnTo>
                  <a:lnTo>
                    <a:pt x="0" y="81"/>
                  </a:lnTo>
                  <a:lnTo>
                    <a:pt x="2" y="83"/>
                  </a:lnTo>
                  <a:lnTo>
                    <a:pt x="2" y="86"/>
                  </a:lnTo>
                  <a:lnTo>
                    <a:pt x="4" y="90"/>
                  </a:lnTo>
                  <a:lnTo>
                    <a:pt x="5" y="91"/>
                  </a:lnTo>
                  <a:lnTo>
                    <a:pt x="8" y="94"/>
                  </a:lnTo>
                  <a:lnTo>
                    <a:pt x="10" y="95"/>
                  </a:lnTo>
                  <a:lnTo>
                    <a:pt x="13" y="96"/>
                  </a:lnTo>
                  <a:lnTo>
                    <a:pt x="16" y="96"/>
                  </a:lnTo>
                  <a:lnTo>
                    <a:pt x="356" y="96"/>
                  </a:lnTo>
                  <a:lnTo>
                    <a:pt x="358" y="96"/>
                  </a:lnTo>
                  <a:lnTo>
                    <a:pt x="362" y="95"/>
                  </a:lnTo>
                  <a:lnTo>
                    <a:pt x="365" y="94"/>
                  </a:lnTo>
                  <a:lnTo>
                    <a:pt x="367" y="91"/>
                  </a:lnTo>
                  <a:lnTo>
                    <a:pt x="368" y="90"/>
                  </a:lnTo>
                  <a:lnTo>
                    <a:pt x="370" y="86"/>
                  </a:lnTo>
                  <a:lnTo>
                    <a:pt x="371" y="83"/>
                  </a:lnTo>
                  <a:lnTo>
                    <a:pt x="371" y="81"/>
                  </a:lnTo>
                  <a:lnTo>
                    <a:pt x="371" y="16"/>
                  </a:lnTo>
                  <a:lnTo>
                    <a:pt x="371" y="13"/>
                  </a:lnTo>
                  <a:lnTo>
                    <a:pt x="370" y="10"/>
                  </a:lnTo>
                  <a:lnTo>
                    <a:pt x="368" y="7"/>
                  </a:lnTo>
                  <a:lnTo>
                    <a:pt x="367" y="5"/>
                  </a:lnTo>
                  <a:lnTo>
                    <a:pt x="365" y="2"/>
                  </a:lnTo>
                  <a:lnTo>
                    <a:pt x="362" y="1"/>
                  </a:lnTo>
                  <a:lnTo>
                    <a:pt x="358" y="0"/>
                  </a:lnTo>
                  <a:lnTo>
                    <a:pt x="356" y="0"/>
                  </a:lnTo>
                  <a:lnTo>
                    <a:pt x="1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592" name="Freeform 88"/>
            <p:cNvSpPr>
              <a:spLocks/>
            </p:cNvSpPr>
            <p:nvPr/>
          </p:nvSpPr>
          <p:spPr bwMode="auto">
            <a:xfrm>
              <a:off x="2726" y="1091"/>
              <a:ext cx="185" cy="48"/>
            </a:xfrm>
            <a:custGeom>
              <a:avLst/>
              <a:gdLst/>
              <a:ahLst/>
              <a:cxnLst>
                <a:cxn ang="0">
                  <a:pos x="16" y="0"/>
                </a:cxn>
                <a:cxn ang="0">
                  <a:pos x="13" y="0"/>
                </a:cxn>
                <a:cxn ang="0">
                  <a:pos x="10" y="1"/>
                </a:cxn>
                <a:cxn ang="0">
                  <a:pos x="8" y="2"/>
                </a:cxn>
                <a:cxn ang="0">
                  <a:pos x="5" y="5"/>
                </a:cxn>
                <a:cxn ang="0">
                  <a:pos x="4" y="7"/>
                </a:cxn>
                <a:cxn ang="0">
                  <a:pos x="2" y="10"/>
                </a:cxn>
                <a:cxn ang="0">
                  <a:pos x="2" y="13"/>
                </a:cxn>
                <a:cxn ang="0">
                  <a:pos x="0" y="16"/>
                </a:cxn>
                <a:cxn ang="0">
                  <a:pos x="0" y="81"/>
                </a:cxn>
                <a:cxn ang="0">
                  <a:pos x="2" y="83"/>
                </a:cxn>
                <a:cxn ang="0">
                  <a:pos x="2" y="86"/>
                </a:cxn>
                <a:cxn ang="0">
                  <a:pos x="4" y="90"/>
                </a:cxn>
                <a:cxn ang="0">
                  <a:pos x="5" y="91"/>
                </a:cxn>
                <a:cxn ang="0">
                  <a:pos x="8" y="94"/>
                </a:cxn>
                <a:cxn ang="0">
                  <a:pos x="10" y="95"/>
                </a:cxn>
                <a:cxn ang="0">
                  <a:pos x="13" y="96"/>
                </a:cxn>
                <a:cxn ang="0">
                  <a:pos x="16" y="96"/>
                </a:cxn>
                <a:cxn ang="0">
                  <a:pos x="356" y="96"/>
                </a:cxn>
                <a:cxn ang="0">
                  <a:pos x="358" y="96"/>
                </a:cxn>
                <a:cxn ang="0">
                  <a:pos x="362" y="95"/>
                </a:cxn>
                <a:cxn ang="0">
                  <a:pos x="365" y="94"/>
                </a:cxn>
                <a:cxn ang="0">
                  <a:pos x="367" y="91"/>
                </a:cxn>
                <a:cxn ang="0">
                  <a:pos x="368" y="90"/>
                </a:cxn>
                <a:cxn ang="0">
                  <a:pos x="370" y="86"/>
                </a:cxn>
                <a:cxn ang="0">
                  <a:pos x="371" y="83"/>
                </a:cxn>
                <a:cxn ang="0">
                  <a:pos x="371" y="81"/>
                </a:cxn>
                <a:cxn ang="0">
                  <a:pos x="371" y="16"/>
                </a:cxn>
                <a:cxn ang="0">
                  <a:pos x="371" y="13"/>
                </a:cxn>
                <a:cxn ang="0">
                  <a:pos x="370" y="10"/>
                </a:cxn>
                <a:cxn ang="0">
                  <a:pos x="368" y="7"/>
                </a:cxn>
                <a:cxn ang="0">
                  <a:pos x="367" y="5"/>
                </a:cxn>
                <a:cxn ang="0">
                  <a:pos x="365" y="2"/>
                </a:cxn>
                <a:cxn ang="0">
                  <a:pos x="362" y="1"/>
                </a:cxn>
                <a:cxn ang="0">
                  <a:pos x="358" y="0"/>
                </a:cxn>
                <a:cxn ang="0">
                  <a:pos x="356" y="0"/>
                </a:cxn>
                <a:cxn ang="0">
                  <a:pos x="16" y="0"/>
                </a:cxn>
              </a:cxnLst>
              <a:rect l="0" t="0" r="r" b="b"/>
              <a:pathLst>
                <a:path w="371" h="96">
                  <a:moveTo>
                    <a:pt x="16" y="0"/>
                  </a:moveTo>
                  <a:lnTo>
                    <a:pt x="13" y="0"/>
                  </a:lnTo>
                  <a:lnTo>
                    <a:pt x="10" y="1"/>
                  </a:lnTo>
                  <a:lnTo>
                    <a:pt x="8" y="2"/>
                  </a:lnTo>
                  <a:lnTo>
                    <a:pt x="5" y="5"/>
                  </a:lnTo>
                  <a:lnTo>
                    <a:pt x="4" y="7"/>
                  </a:lnTo>
                  <a:lnTo>
                    <a:pt x="2" y="10"/>
                  </a:lnTo>
                  <a:lnTo>
                    <a:pt x="2" y="13"/>
                  </a:lnTo>
                  <a:lnTo>
                    <a:pt x="0" y="16"/>
                  </a:lnTo>
                  <a:lnTo>
                    <a:pt x="0" y="81"/>
                  </a:lnTo>
                  <a:lnTo>
                    <a:pt x="2" y="83"/>
                  </a:lnTo>
                  <a:lnTo>
                    <a:pt x="2" y="86"/>
                  </a:lnTo>
                  <a:lnTo>
                    <a:pt x="4" y="90"/>
                  </a:lnTo>
                  <a:lnTo>
                    <a:pt x="5" y="91"/>
                  </a:lnTo>
                  <a:lnTo>
                    <a:pt x="8" y="94"/>
                  </a:lnTo>
                  <a:lnTo>
                    <a:pt x="10" y="95"/>
                  </a:lnTo>
                  <a:lnTo>
                    <a:pt x="13" y="96"/>
                  </a:lnTo>
                  <a:lnTo>
                    <a:pt x="16" y="96"/>
                  </a:lnTo>
                  <a:lnTo>
                    <a:pt x="356" y="96"/>
                  </a:lnTo>
                  <a:lnTo>
                    <a:pt x="358" y="96"/>
                  </a:lnTo>
                  <a:lnTo>
                    <a:pt x="362" y="95"/>
                  </a:lnTo>
                  <a:lnTo>
                    <a:pt x="365" y="94"/>
                  </a:lnTo>
                  <a:lnTo>
                    <a:pt x="367" y="91"/>
                  </a:lnTo>
                  <a:lnTo>
                    <a:pt x="368" y="90"/>
                  </a:lnTo>
                  <a:lnTo>
                    <a:pt x="370" y="86"/>
                  </a:lnTo>
                  <a:lnTo>
                    <a:pt x="371" y="83"/>
                  </a:lnTo>
                  <a:lnTo>
                    <a:pt x="371" y="81"/>
                  </a:lnTo>
                  <a:lnTo>
                    <a:pt x="371" y="16"/>
                  </a:lnTo>
                  <a:lnTo>
                    <a:pt x="371" y="13"/>
                  </a:lnTo>
                  <a:lnTo>
                    <a:pt x="370" y="10"/>
                  </a:lnTo>
                  <a:lnTo>
                    <a:pt x="368" y="7"/>
                  </a:lnTo>
                  <a:lnTo>
                    <a:pt x="367" y="5"/>
                  </a:lnTo>
                  <a:lnTo>
                    <a:pt x="365" y="2"/>
                  </a:lnTo>
                  <a:lnTo>
                    <a:pt x="362" y="1"/>
                  </a:lnTo>
                  <a:lnTo>
                    <a:pt x="358" y="0"/>
                  </a:lnTo>
                  <a:lnTo>
                    <a:pt x="356" y="0"/>
                  </a:lnTo>
                  <a:lnTo>
                    <a:pt x="16" y="0"/>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77593" name="Picture 8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30" y="2869"/>
              <a:ext cx="295" cy="305"/>
            </a:xfrm>
            <a:prstGeom prst="rect">
              <a:avLst/>
            </a:prstGeom>
            <a:noFill/>
            <a:ln w="9525">
              <a:noFill/>
              <a:miter lim="800000"/>
              <a:headEnd/>
              <a:tailEnd/>
            </a:ln>
          </p:spPr>
        </p:pic>
        <p:pic>
          <p:nvPicPr>
            <p:cNvPr id="277594" name="Picture 9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30" y="2869"/>
              <a:ext cx="295" cy="305"/>
            </a:xfrm>
            <a:prstGeom prst="rect">
              <a:avLst/>
            </a:prstGeom>
            <a:noFill/>
            <a:ln w="9525">
              <a:noFill/>
              <a:miter lim="800000"/>
              <a:headEnd/>
              <a:tailEnd/>
            </a:ln>
          </p:spPr>
        </p:pic>
        <p:sp>
          <p:nvSpPr>
            <p:cNvPr id="277595" name="Rectangle 91"/>
            <p:cNvSpPr>
              <a:spLocks noChangeArrowheads="1"/>
            </p:cNvSpPr>
            <p:nvPr/>
          </p:nvSpPr>
          <p:spPr bwMode="auto">
            <a:xfrm>
              <a:off x="4061" y="1160"/>
              <a:ext cx="273"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To other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96" name="Rectangle 92"/>
            <p:cNvSpPr>
              <a:spLocks noChangeArrowheads="1"/>
            </p:cNvSpPr>
            <p:nvPr/>
          </p:nvSpPr>
          <p:spPr bwMode="auto">
            <a:xfrm>
              <a:off x="4061" y="1234"/>
              <a:ext cx="308"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classroom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97" name="Rectangle 93"/>
            <p:cNvSpPr>
              <a:spLocks noChangeArrowheads="1"/>
            </p:cNvSpPr>
            <p:nvPr/>
          </p:nvSpPr>
          <p:spPr bwMode="auto">
            <a:xfrm>
              <a:off x="4343" y="1234"/>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98" name="Rectangle 94"/>
            <p:cNvSpPr>
              <a:spLocks noChangeArrowheads="1"/>
            </p:cNvSpPr>
            <p:nvPr/>
          </p:nvSpPr>
          <p:spPr bwMode="auto">
            <a:xfrm>
              <a:off x="4524" y="1064"/>
              <a:ext cx="290"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Entrance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599" name="Rectangle 95"/>
            <p:cNvSpPr>
              <a:spLocks noChangeArrowheads="1"/>
            </p:cNvSpPr>
            <p:nvPr/>
          </p:nvSpPr>
          <p:spPr bwMode="auto">
            <a:xfrm>
              <a:off x="4789" y="1064"/>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00" name="Freeform 96"/>
            <p:cNvSpPr>
              <a:spLocks noEditPoints="1"/>
            </p:cNvSpPr>
            <p:nvPr/>
          </p:nvSpPr>
          <p:spPr bwMode="auto">
            <a:xfrm>
              <a:off x="1692" y="1751"/>
              <a:ext cx="911" cy="1287"/>
            </a:xfrm>
            <a:custGeom>
              <a:avLst/>
              <a:gdLst/>
              <a:ahLst/>
              <a:cxnLst>
                <a:cxn ang="0">
                  <a:pos x="911" y="55"/>
                </a:cxn>
                <a:cxn ang="0">
                  <a:pos x="919" y="39"/>
                </a:cxn>
                <a:cxn ang="0">
                  <a:pos x="783" y="79"/>
                </a:cxn>
                <a:cxn ang="0">
                  <a:pos x="723" y="39"/>
                </a:cxn>
                <a:cxn ang="0">
                  <a:pos x="663" y="61"/>
                </a:cxn>
                <a:cxn ang="0">
                  <a:pos x="501" y="164"/>
                </a:cxn>
                <a:cxn ang="0">
                  <a:pos x="468" y="231"/>
                </a:cxn>
                <a:cxn ang="0">
                  <a:pos x="391" y="321"/>
                </a:cxn>
                <a:cxn ang="0">
                  <a:pos x="320" y="325"/>
                </a:cxn>
                <a:cxn ang="0">
                  <a:pos x="252" y="438"/>
                </a:cxn>
                <a:cxn ang="0">
                  <a:pos x="202" y="568"/>
                </a:cxn>
                <a:cxn ang="0">
                  <a:pos x="175" y="625"/>
                </a:cxn>
                <a:cxn ang="0">
                  <a:pos x="90" y="796"/>
                </a:cxn>
                <a:cxn ang="0">
                  <a:pos x="92" y="866"/>
                </a:cxn>
                <a:cxn ang="0">
                  <a:pos x="76" y="992"/>
                </a:cxn>
                <a:cxn ang="0">
                  <a:pos x="57" y="1162"/>
                </a:cxn>
                <a:cxn ang="0">
                  <a:pos x="63" y="1309"/>
                </a:cxn>
                <a:cxn ang="0">
                  <a:pos x="65" y="1383"/>
                </a:cxn>
                <a:cxn ang="0">
                  <a:pos x="13" y="1374"/>
                </a:cxn>
                <a:cxn ang="0">
                  <a:pos x="15" y="1515"/>
                </a:cxn>
                <a:cxn ang="0">
                  <a:pos x="44" y="1633"/>
                </a:cxn>
                <a:cxn ang="0">
                  <a:pos x="99" y="1808"/>
                </a:cxn>
                <a:cxn ang="0">
                  <a:pos x="123" y="1879"/>
                </a:cxn>
                <a:cxn ang="0">
                  <a:pos x="194" y="2061"/>
                </a:cxn>
                <a:cxn ang="0">
                  <a:pos x="234" y="2111"/>
                </a:cxn>
                <a:cxn ang="0">
                  <a:pos x="327" y="2211"/>
                </a:cxn>
                <a:cxn ang="0">
                  <a:pos x="462" y="2326"/>
                </a:cxn>
                <a:cxn ang="0">
                  <a:pos x="397" y="2353"/>
                </a:cxn>
                <a:cxn ang="0">
                  <a:pos x="496" y="2383"/>
                </a:cxn>
                <a:cxn ang="0">
                  <a:pos x="633" y="2467"/>
                </a:cxn>
                <a:cxn ang="0">
                  <a:pos x="772" y="2506"/>
                </a:cxn>
                <a:cxn ang="0">
                  <a:pos x="702" y="2542"/>
                </a:cxn>
                <a:cxn ang="0">
                  <a:pos x="826" y="2559"/>
                </a:cxn>
                <a:cxn ang="0">
                  <a:pos x="1000" y="2527"/>
                </a:cxn>
                <a:cxn ang="0">
                  <a:pos x="1125" y="2484"/>
                </a:cxn>
                <a:cxn ang="0">
                  <a:pos x="1080" y="2554"/>
                </a:cxn>
                <a:cxn ang="0">
                  <a:pos x="1201" y="2497"/>
                </a:cxn>
                <a:cxn ang="0">
                  <a:pos x="1317" y="2415"/>
                </a:cxn>
                <a:cxn ang="0">
                  <a:pos x="1414" y="2304"/>
                </a:cxn>
                <a:cxn ang="0">
                  <a:pos x="1503" y="2183"/>
                </a:cxn>
                <a:cxn ang="0">
                  <a:pos x="1510" y="2259"/>
                </a:cxn>
                <a:cxn ang="0">
                  <a:pos x="1615" y="2106"/>
                </a:cxn>
                <a:cxn ang="0">
                  <a:pos x="1637" y="2043"/>
                </a:cxn>
                <a:cxn ang="0">
                  <a:pos x="1704" y="1726"/>
                </a:cxn>
                <a:cxn ang="0">
                  <a:pos x="1721" y="1654"/>
                </a:cxn>
                <a:cxn ang="0">
                  <a:pos x="1769" y="1677"/>
                </a:cxn>
                <a:cxn ang="0">
                  <a:pos x="1804" y="1546"/>
                </a:cxn>
                <a:cxn ang="0">
                  <a:pos x="1820" y="1355"/>
                </a:cxn>
                <a:cxn ang="0">
                  <a:pos x="1811" y="1256"/>
                </a:cxn>
                <a:cxn ang="0">
                  <a:pos x="1794" y="1127"/>
                </a:cxn>
                <a:cxn ang="0">
                  <a:pos x="1758" y="1006"/>
                </a:cxn>
                <a:cxn ang="0">
                  <a:pos x="1720" y="913"/>
                </a:cxn>
                <a:cxn ang="0">
                  <a:pos x="1694" y="778"/>
                </a:cxn>
                <a:cxn ang="0">
                  <a:pos x="1645" y="646"/>
                </a:cxn>
                <a:cxn ang="0">
                  <a:pos x="1593" y="561"/>
                </a:cxn>
                <a:cxn ang="0">
                  <a:pos x="1531" y="434"/>
                </a:cxn>
                <a:cxn ang="0">
                  <a:pos x="1426" y="300"/>
                </a:cxn>
                <a:cxn ang="0">
                  <a:pos x="1347" y="239"/>
                </a:cxn>
                <a:cxn ang="0">
                  <a:pos x="1368" y="173"/>
                </a:cxn>
                <a:cxn ang="0">
                  <a:pos x="1299" y="147"/>
                </a:cxn>
                <a:cxn ang="0">
                  <a:pos x="1148" y="91"/>
                </a:cxn>
                <a:cxn ang="0">
                  <a:pos x="1070" y="75"/>
                </a:cxn>
                <a:cxn ang="0">
                  <a:pos x="932" y="65"/>
                </a:cxn>
              </a:cxnLst>
              <a:rect l="0" t="0" r="r" b="b"/>
              <a:pathLst>
                <a:path w="1821" h="2576">
                  <a:moveTo>
                    <a:pt x="932" y="10"/>
                  </a:moveTo>
                  <a:lnTo>
                    <a:pt x="933" y="10"/>
                  </a:lnTo>
                  <a:lnTo>
                    <a:pt x="936" y="13"/>
                  </a:lnTo>
                  <a:lnTo>
                    <a:pt x="938" y="17"/>
                  </a:lnTo>
                  <a:lnTo>
                    <a:pt x="941" y="22"/>
                  </a:lnTo>
                  <a:lnTo>
                    <a:pt x="941" y="26"/>
                  </a:lnTo>
                  <a:lnTo>
                    <a:pt x="942" y="31"/>
                  </a:lnTo>
                  <a:lnTo>
                    <a:pt x="942" y="35"/>
                  </a:lnTo>
                  <a:lnTo>
                    <a:pt x="941" y="40"/>
                  </a:lnTo>
                  <a:lnTo>
                    <a:pt x="940" y="44"/>
                  </a:lnTo>
                  <a:lnTo>
                    <a:pt x="938" y="49"/>
                  </a:lnTo>
                  <a:lnTo>
                    <a:pt x="935" y="53"/>
                  </a:lnTo>
                  <a:lnTo>
                    <a:pt x="932" y="56"/>
                  </a:lnTo>
                  <a:lnTo>
                    <a:pt x="928" y="60"/>
                  </a:lnTo>
                  <a:lnTo>
                    <a:pt x="925" y="61"/>
                  </a:lnTo>
                  <a:lnTo>
                    <a:pt x="921" y="64"/>
                  </a:lnTo>
                  <a:lnTo>
                    <a:pt x="916" y="65"/>
                  </a:lnTo>
                  <a:lnTo>
                    <a:pt x="911" y="65"/>
                  </a:lnTo>
                  <a:lnTo>
                    <a:pt x="889" y="65"/>
                  </a:lnTo>
                  <a:lnTo>
                    <a:pt x="868" y="66"/>
                  </a:lnTo>
                  <a:lnTo>
                    <a:pt x="852" y="67"/>
                  </a:lnTo>
                  <a:lnTo>
                    <a:pt x="852" y="57"/>
                  </a:lnTo>
                  <a:lnTo>
                    <a:pt x="867" y="56"/>
                  </a:lnTo>
                  <a:lnTo>
                    <a:pt x="889" y="55"/>
                  </a:lnTo>
                  <a:lnTo>
                    <a:pt x="911" y="55"/>
                  </a:lnTo>
                  <a:lnTo>
                    <a:pt x="915" y="55"/>
                  </a:lnTo>
                  <a:lnTo>
                    <a:pt x="917" y="53"/>
                  </a:lnTo>
                  <a:lnTo>
                    <a:pt x="920" y="52"/>
                  </a:lnTo>
                  <a:lnTo>
                    <a:pt x="922" y="51"/>
                  </a:lnTo>
                  <a:lnTo>
                    <a:pt x="925" y="48"/>
                  </a:lnTo>
                  <a:lnTo>
                    <a:pt x="927" y="47"/>
                  </a:lnTo>
                  <a:lnTo>
                    <a:pt x="928" y="44"/>
                  </a:lnTo>
                  <a:lnTo>
                    <a:pt x="930" y="40"/>
                  </a:lnTo>
                  <a:lnTo>
                    <a:pt x="931" y="38"/>
                  </a:lnTo>
                  <a:lnTo>
                    <a:pt x="932" y="35"/>
                  </a:lnTo>
                  <a:lnTo>
                    <a:pt x="932" y="31"/>
                  </a:lnTo>
                  <a:lnTo>
                    <a:pt x="931" y="29"/>
                  </a:lnTo>
                  <a:lnTo>
                    <a:pt x="931" y="25"/>
                  </a:lnTo>
                  <a:lnTo>
                    <a:pt x="930" y="22"/>
                  </a:lnTo>
                  <a:lnTo>
                    <a:pt x="927" y="20"/>
                  </a:lnTo>
                  <a:lnTo>
                    <a:pt x="926" y="17"/>
                  </a:lnTo>
                  <a:lnTo>
                    <a:pt x="926" y="17"/>
                  </a:lnTo>
                  <a:lnTo>
                    <a:pt x="932" y="10"/>
                  </a:lnTo>
                  <a:close/>
                  <a:moveTo>
                    <a:pt x="919" y="25"/>
                  </a:moveTo>
                  <a:lnTo>
                    <a:pt x="919" y="25"/>
                  </a:lnTo>
                  <a:lnTo>
                    <a:pt x="920" y="28"/>
                  </a:lnTo>
                  <a:lnTo>
                    <a:pt x="921" y="30"/>
                  </a:lnTo>
                  <a:lnTo>
                    <a:pt x="921" y="34"/>
                  </a:lnTo>
                  <a:lnTo>
                    <a:pt x="921" y="37"/>
                  </a:lnTo>
                  <a:lnTo>
                    <a:pt x="919" y="39"/>
                  </a:lnTo>
                  <a:lnTo>
                    <a:pt x="917" y="42"/>
                  </a:lnTo>
                  <a:lnTo>
                    <a:pt x="915" y="43"/>
                  </a:lnTo>
                  <a:lnTo>
                    <a:pt x="911" y="43"/>
                  </a:lnTo>
                  <a:lnTo>
                    <a:pt x="889" y="44"/>
                  </a:lnTo>
                  <a:lnTo>
                    <a:pt x="867" y="46"/>
                  </a:lnTo>
                  <a:lnTo>
                    <a:pt x="851" y="47"/>
                  </a:lnTo>
                  <a:lnTo>
                    <a:pt x="849" y="25"/>
                  </a:lnTo>
                  <a:lnTo>
                    <a:pt x="865" y="24"/>
                  </a:lnTo>
                  <a:lnTo>
                    <a:pt x="888" y="22"/>
                  </a:lnTo>
                  <a:lnTo>
                    <a:pt x="886" y="22"/>
                  </a:lnTo>
                  <a:lnTo>
                    <a:pt x="886" y="22"/>
                  </a:lnTo>
                  <a:lnTo>
                    <a:pt x="919" y="25"/>
                  </a:lnTo>
                  <a:close/>
                  <a:moveTo>
                    <a:pt x="862" y="12"/>
                  </a:moveTo>
                  <a:lnTo>
                    <a:pt x="862" y="12"/>
                  </a:lnTo>
                  <a:lnTo>
                    <a:pt x="888" y="12"/>
                  </a:lnTo>
                  <a:lnTo>
                    <a:pt x="864" y="13"/>
                  </a:lnTo>
                  <a:lnTo>
                    <a:pt x="848" y="15"/>
                  </a:lnTo>
                  <a:lnTo>
                    <a:pt x="847" y="4"/>
                  </a:lnTo>
                  <a:lnTo>
                    <a:pt x="864" y="2"/>
                  </a:lnTo>
                  <a:lnTo>
                    <a:pt x="888" y="0"/>
                  </a:lnTo>
                  <a:lnTo>
                    <a:pt x="838" y="2"/>
                  </a:lnTo>
                  <a:lnTo>
                    <a:pt x="838" y="2"/>
                  </a:lnTo>
                  <a:lnTo>
                    <a:pt x="862" y="12"/>
                  </a:lnTo>
                  <a:close/>
                  <a:moveTo>
                    <a:pt x="795" y="76"/>
                  </a:moveTo>
                  <a:lnTo>
                    <a:pt x="783" y="79"/>
                  </a:lnTo>
                  <a:lnTo>
                    <a:pt x="762" y="84"/>
                  </a:lnTo>
                  <a:lnTo>
                    <a:pt x="742" y="89"/>
                  </a:lnTo>
                  <a:lnTo>
                    <a:pt x="737" y="91"/>
                  </a:lnTo>
                  <a:lnTo>
                    <a:pt x="735" y="80"/>
                  </a:lnTo>
                  <a:lnTo>
                    <a:pt x="740" y="79"/>
                  </a:lnTo>
                  <a:lnTo>
                    <a:pt x="761" y="74"/>
                  </a:lnTo>
                  <a:lnTo>
                    <a:pt x="782" y="69"/>
                  </a:lnTo>
                  <a:lnTo>
                    <a:pt x="793" y="66"/>
                  </a:lnTo>
                  <a:lnTo>
                    <a:pt x="795" y="76"/>
                  </a:lnTo>
                  <a:close/>
                  <a:moveTo>
                    <a:pt x="790" y="56"/>
                  </a:moveTo>
                  <a:lnTo>
                    <a:pt x="779" y="58"/>
                  </a:lnTo>
                  <a:lnTo>
                    <a:pt x="758" y="62"/>
                  </a:lnTo>
                  <a:lnTo>
                    <a:pt x="736" y="69"/>
                  </a:lnTo>
                  <a:lnTo>
                    <a:pt x="732" y="70"/>
                  </a:lnTo>
                  <a:lnTo>
                    <a:pt x="726" y="49"/>
                  </a:lnTo>
                  <a:lnTo>
                    <a:pt x="731" y="48"/>
                  </a:lnTo>
                  <a:lnTo>
                    <a:pt x="753" y="42"/>
                  </a:lnTo>
                  <a:lnTo>
                    <a:pt x="775" y="37"/>
                  </a:lnTo>
                  <a:lnTo>
                    <a:pt x="786" y="34"/>
                  </a:lnTo>
                  <a:lnTo>
                    <a:pt x="790" y="56"/>
                  </a:lnTo>
                  <a:close/>
                  <a:moveTo>
                    <a:pt x="785" y="24"/>
                  </a:moveTo>
                  <a:lnTo>
                    <a:pt x="773" y="26"/>
                  </a:lnTo>
                  <a:lnTo>
                    <a:pt x="751" y="31"/>
                  </a:lnTo>
                  <a:lnTo>
                    <a:pt x="728" y="38"/>
                  </a:lnTo>
                  <a:lnTo>
                    <a:pt x="723" y="39"/>
                  </a:lnTo>
                  <a:lnTo>
                    <a:pt x="720" y="29"/>
                  </a:lnTo>
                  <a:lnTo>
                    <a:pt x="726" y="28"/>
                  </a:lnTo>
                  <a:lnTo>
                    <a:pt x="748" y="21"/>
                  </a:lnTo>
                  <a:lnTo>
                    <a:pt x="772" y="16"/>
                  </a:lnTo>
                  <a:lnTo>
                    <a:pt x="783" y="13"/>
                  </a:lnTo>
                  <a:lnTo>
                    <a:pt x="785" y="24"/>
                  </a:lnTo>
                  <a:close/>
                  <a:moveTo>
                    <a:pt x="681" y="110"/>
                  </a:moveTo>
                  <a:lnTo>
                    <a:pt x="662" y="119"/>
                  </a:lnTo>
                  <a:lnTo>
                    <a:pt x="642" y="128"/>
                  </a:lnTo>
                  <a:lnTo>
                    <a:pt x="627" y="136"/>
                  </a:lnTo>
                  <a:lnTo>
                    <a:pt x="622" y="125"/>
                  </a:lnTo>
                  <a:lnTo>
                    <a:pt x="637" y="119"/>
                  </a:lnTo>
                  <a:lnTo>
                    <a:pt x="657" y="109"/>
                  </a:lnTo>
                  <a:lnTo>
                    <a:pt x="678" y="101"/>
                  </a:lnTo>
                  <a:lnTo>
                    <a:pt x="681" y="110"/>
                  </a:lnTo>
                  <a:close/>
                  <a:moveTo>
                    <a:pt x="674" y="91"/>
                  </a:moveTo>
                  <a:lnTo>
                    <a:pt x="653" y="100"/>
                  </a:lnTo>
                  <a:lnTo>
                    <a:pt x="633" y="109"/>
                  </a:lnTo>
                  <a:lnTo>
                    <a:pt x="619" y="116"/>
                  </a:lnTo>
                  <a:lnTo>
                    <a:pt x="610" y="97"/>
                  </a:lnTo>
                  <a:lnTo>
                    <a:pt x="625" y="89"/>
                  </a:lnTo>
                  <a:lnTo>
                    <a:pt x="646" y="79"/>
                  </a:lnTo>
                  <a:lnTo>
                    <a:pt x="667" y="70"/>
                  </a:lnTo>
                  <a:lnTo>
                    <a:pt x="674" y="91"/>
                  </a:lnTo>
                  <a:close/>
                  <a:moveTo>
                    <a:pt x="663" y="61"/>
                  </a:moveTo>
                  <a:lnTo>
                    <a:pt x="642" y="69"/>
                  </a:lnTo>
                  <a:lnTo>
                    <a:pt x="621" y="79"/>
                  </a:lnTo>
                  <a:lnTo>
                    <a:pt x="605" y="87"/>
                  </a:lnTo>
                  <a:lnTo>
                    <a:pt x="600" y="78"/>
                  </a:lnTo>
                  <a:lnTo>
                    <a:pt x="616" y="70"/>
                  </a:lnTo>
                  <a:lnTo>
                    <a:pt x="638" y="60"/>
                  </a:lnTo>
                  <a:lnTo>
                    <a:pt x="658" y="51"/>
                  </a:lnTo>
                  <a:lnTo>
                    <a:pt x="663" y="61"/>
                  </a:lnTo>
                  <a:close/>
                  <a:moveTo>
                    <a:pt x="575" y="165"/>
                  </a:moveTo>
                  <a:lnTo>
                    <a:pt x="565" y="172"/>
                  </a:lnTo>
                  <a:lnTo>
                    <a:pt x="546" y="183"/>
                  </a:lnTo>
                  <a:lnTo>
                    <a:pt x="528" y="196"/>
                  </a:lnTo>
                  <a:lnTo>
                    <a:pt x="526" y="199"/>
                  </a:lnTo>
                  <a:lnTo>
                    <a:pt x="520" y="190"/>
                  </a:lnTo>
                  <a:lnTo>
                    <a:pt x="522" y="188"/>
                  </a:lnTo>
                  <a:lnTo>
                    <a:pt x="541" y="174"/>
                  </a:lnTo>
                  <a:lnTo>
                    <a:pt x="559" y="163"/>
                  </a:lnTo>
                  <a:lnTo>
                    <a:pt x="570" y="155"/>
                  </a:lnTo>
                  <a:lnTo>
                    <a:pt x="575" y="165"/>
                  </a:lnTo>
                  <a:close/>
                  <a:moveTo>
                    <a:pt x="565" y="146"/>
                  </a:moveTo>
                  <a:lnTo>
                    <a:pt x="554" y="152"/>
                  </a:lnTo>
                  <a:lnTo>
                    <a:pt x="536" y="165"/>
                  </a:lnTo>
                  <a:lnTo>
                    <a:pt x="516" y="179"/>
                  </a:lnTo>
                  <a:lnTo>
                    <a:pt x="514" y="181"/>
                  </a:lnTo>
                  <a:lnTo>
                    <a:pt x="501" y="164"/>
                  </a:lnTo>
                  <a:lnTo>
                    <a:pt x="505" y="161"/>
                  </a:lnTo>
                  <a:lnTo>
                    <a:pt x="525" y="147"/>
                  </a:lnTo>
                  <a:lnTo>
                    <a:pt x="543" y="134"/>
                  </a:lnTo>
                  <a:lnTo>
                    <a:pt x="554" y="128"/>
                  </a:lnTo>
                  <a:lnTo>
                    <a:pt x="565" y="146"/>
                  </a:lnTo>
                  <a:close/>
                  <a:moveTo>
                    <a:pt x="549" y="119"/>
                  </a:moveTo>
                  <a:lnTo>
                    <a:pt x="538" y="125"/>
                  </a:lnTo>
                  <a:lnTo>
                    <a:pt x="518" y="138"/>
                  </a:lnTo>
                  <a:lnTo>
                    <a:pt x="499" y="152"/>
                  </a:lnTo>
                  <a:lnTo>
                    <a:pt x="496" y="155"/>
                  </a:lnTo>
                  <a:lnTo>
                    <a:pt x="490" y="146"/>
                  </a:lnTo>
                  <a:lnTo>
                    <a:pt x="494" y="143"/>
                  </a:lnTo>
                  <a:lnTo>
                    <a:pt x="514" y="129"/>
                  </a:lnTo>
                  <a:lnTo>
                    <a:pt x="533" y="116"/>
                  </a:lnTo>
                  <a:lnTo>
                    <a:pt x="543" y="110"/>
                  </a:lnTo>
                  <a:lnTo>
                    <a:pt x="549" y="119"/>
                  </a:lnTo>
                  <a:close/>
                  <a:moveTo>
                    <a:pt x="478" y="236"/>
                  </a:moveTo>
                  <a:lnTo>
                    <a:pt x="474" y="240"/>
                  </a:lnTo>
                  <a:lnTo>
                    <a:pt x="457" y="255"/>
                  </a:lnTo>
                  <a:lnTo>
                    <a:pt x="439" y="271"/>
                  </a:lnTo>
                  <a:lnTo>
                    <a:pt x="433" y="277"/>
                  </a:lnTo>
                  <a:lnTo>
                    <a:pt x="427" y="270"/>
                  </a:lnTo>
                  <a:lnTo>
                    <a:pt x="433" y="263"/>
                  </a:lnTo>
                  <a:lnTo>
                    <a:pt x="451" y="246"/>
                  </a:lnTo>
                  <a:lnTo>
                    <a:pt x="468" y="231"/>
                  </a:lnTo>
                  <a:lnTo>
                    <a:pt x="472" y="228"/>
                  </a:lnTo>
                  <a:lnTo>
                    <a:pt x="478" y="236"/>
                  </a:lnTo>
                  <a:close/>
                  <a:moveTo>
                    <a:pt x="465" y="219"/>
                  </a:moveTo>
                  <a:lnTo>
                    <a:pt x="462" y="223"/>
                  </a:lnTo>
                  <a:lnTo>
                    <a:pt x="443" y="239"/>
                  </a:lnTo>
                  <a:lnTo>
                    <a:pt x="426" y="255"/>
                  </a:lnTo>
                  <a:lnTo>
                    <a:pt x="420" y="262"/>
                  </a:lnTo>
                  <a:lnTo>
                    <a:pt x="405" y="246"/>
                  </a:lnTo>
                  <a:lnTo>
                    <a:pt x="412" y="239"/>
                  </a:lnTo>
                  <a:lnTo>
                    <a:pt x="431" y="222"/>
                  </a:lnTo>
                  <a:lnTo>
                    <a:pt x="448" y="207"/>
                  </a:lnTo>
                  <a:lnTo>
                    <a:pt x="452" y="203"/>
                  </a:lnTo>
                  <a:lnTo>
                    <a:pt x="465" y="219"/>
                  </a:lnTo>
                  <a:close/>
                  <a:moveTo>
                    <a:pt x="446" y="195"/>
                  </a:moveTo>
                  <a:lnTo>
                    <a:pt x="442" y="197"/>
                  </a:lnTo>
                  <a:lnTo>
                    <a:pt x="423" y="214"/>
                  </a:lnTo>
                  <a:lnTo>
                    <a:pt x="405" y="231"/>
                  </a:lnTo>
                  <a:lnTo>
                    <a:pt x="399" y="239"/>
                  </a:lnTo>
                  <a:lnTo>
                    <a:pt x="391" y="231"/>
                  </a:lnTo>
                  <a:lnTo>
                    <a:pt x="399" y="223"/>
                  </a:lnTo>
                  <a:lnTo>
                    <a:pt x="417" y="207"/>
                  </a:lnTo>
                  <a:lnTo>
                    <a:pt x="436" y="190"/>
                  </a:lnTo>
                  <a:lnTo>
                    <a:pt x="439" y="186"/>
                  </a:lnTo>
                  <a:lnTo>
                    <a:pt x="446" y="195"/>
                  </a:lnTo>
                  <a:close/>
                  <a:moveTo>
                    <a:pt x="391" y="321"/>
                  </a:moveTo>
                  <a:lnTo>
                    <a:pt x="390" y="322"/>
                  </a:lnTo>
                  <a:lnTo>
                    <a:pt x="374" y="342"/>
                  </a:lnTo>
                  <a:lnTo>
                    <a:pt x="359" y="360"/>
                  </a:lnTo>
                  <a:lnTo>
                    <a:pt x="352" y="369"/>
                  </a:lnTo>
                  <a:lnTo>
                    <a:pt x="344" y="361"/>
                  </a:lnTo>
                  <a:lnTo>
                    <a:pt x="351" y="353"/>
                  </a:lnTo>
                  <a:lnTo>
                    <a:pt x="367" y="334"/>
                  </a:lnTo>
                  <a:lnTo>
                    <a:pt x="383" y="316"/>
                  </a:lnTo>
                  <a:lnTo>
                    <a:pt x="384" y="315"/>
                  </a:lnTo>
                  <a:lnTo>
                    <a:pt x="391" y="321"/>
                  </a:lnTo>
                  <a:close/>
                  <a:moveTo>
                    <a:pt x="376" y="307"/>
                  </a:moveTo>
                  <a:lnTo>
                    <a:pt x="375" y="308"/>
                  </a:lnTo>
                  <a:lnTo>
                    <a:pt x="359" y="326"/>
                  </a:lnTo>
                  <a:lnTo>
                    <a:pt x="343" y="346"/>
                  </a:lnTo>
                  <a:lnTo>
                    <a:pt x="336" y="355"/>
                  </a:lnTo>
                  <a:lnTo>
                    <a:pt x="320" y="342"/>
                  </a:lnTo>
                  <a:lnTo>
                    <a:pt x="327" y="331"/>
                  </a:lnTo>
                  <a:lnTo>
                    <a:pt x="344" y="312"/>
                  </a:lnTo>
                  <a:lnTo>
                    <a:pt x="360" y="293"/>
                  </a:lnTo>
                  <a:lnTo>
                    <a:pt x="362" y="291"/>
                  </a:lnTo>
                  <a:lnTo>
                    <a:pt x="376" y="307"/>
                  </a:lnTo>
                  <a:close/>
                  <a:moveTo>
                    <a:pt x="354" y="285"/>
                  </a:moveTo>
                  <a:lnTo>
                    <a:pt x="353" y="286"/>
                  </a:lnTo>
                  <a:lnTo>
                    <a:pt x="336" y="306"/>
                  </a:lnTo>
                  <a:lnTo>
                    <a:pt x="320" y="325"/>
                  </a:lnTo>
                  <a:lnTo>
                    <a:pt x="312" y="334"/>
                  </a:lnTo>
                  <a:lnTo>
                    <a:pt x="305" y="328"/>
                  </a:lnTo>
                  <a:lnTo>
                    <a:pt x="312" y="319"/>
                  </a:lnTo>
                  <a:lnTo>
                    <a:pt x="328" y="298"/>
                  </a:lnTo>
                  <a:lnTo>
                    <a:pt x="346" y="279"/>
                  </a:lnTo>
                  <a:lnTo>
                    <a:pt x="347" y="277"/>
                  </a:lnTo>
                  <a:lnTo>
                    <a:pt x="354" y="285"/>
                  </a:lnTo>
                  <a:close/>
                  <a:moveTo>
                    <a:pt x="315" y="418"/>
                  </a:moveTo>
                  <a:lnTo>
                    <a:pt x="313" y="420"/>
                  </a:lnTo>
                  <a:lnTo>
                    <a:pt x="300" y="441"/>
                  </a:lnTo>
                  <a:lnTo>
                    <a:pt x="285" y="463"/>
                  </a:lnTo>
                  <a:lnTo>
                    <a:pt x="281" y="469"/>
                  </a:lnTo>
                  <a:lnTo>
                    <a:pt x="273" y="463"/>
                  </a:lnTo>
                  <a:lnTo>
                    <a:pt x="276" y="456"/>
                  </a:lnTo>
                  <a:lnTo>
                    <a:pt x="291" y="434"/>
                  </a:lnTo>
                  <a:lnTo>
                    <a:pt x="305" y="414"/>
                  </a:lnTo>
                  <a:lnTo>
                    <a:pt x="307" y="411"/>
                  </a:lnTo>
                  <a:lnTo>
                    <a:pt x="315" y="418"/>
                  </a:lnTo>
                  <a:close/>
                  <a:moveTo>
                    <a:pt x="299" y="405"/>
                  </a:moveTo>
                  <a:lnTo>
                    <a:pt x="297" y="407"/>
                  </a:lnTo>
                  <a:lnTo>
                    <a:pt x="283" y="428"/>
                  </a:lnTo>
                  <a:lnTo>
                    <a:pt x="268" y="450"/>
                  </a:lnTo>
                  <a:lnTo>
                    <a:pt x="264" y="458"/>
                  </a:lnTo>
                  <a:lnTo>
                    <a:pt x="247" y="446"/>
                  </a:lnTo>
                  <a:lnTo>
                    <a:pt x="252" y="438"/>
                  </a:lnTo>
                  <a:lnTo>
                    <a:pt x="265" y="416"/>
                  </a:lnTo>
                  <a:lnTo>
                    <a:pt x="280" y="394"/>
                  </a:lnTo>
                  <a:lnTo>
                    <a:pt x="281" y="392"/>
                  </a:lnTo>
                  <a:lnTo>
                    <a:pt x="299" y="405"/>
                  </a:lnTo>
                  <a:close/>
                  <a:moveTo>
                    <a:pt x="274" y="385"/>
                  </a:moveTo>
                  <a:lnTo>
                    <a:pt x="273" y="388"/>
                  </a:lnTo>
                  <a:lnTo>
                    <a:pt x="258" y="410"/>
                  </a:lnTo>
                  <a:lnTo>
                    <a:pt x="243" y="432"/>
                  </a:lnTo>
                  <a:lnTo>
                    <a:pt x="238" y="440"/>
                  </a:lnTo>
                  <a:lnTo>
                    <a:pt x="229" y="434"/>
                  </a:lnTo>
                  <a:lnTo>
                    <a:pt x="234" y="425"/>
                  </a:lnTo>
                  <a:lnTo>
                    <a:pt x="249" y="403"/>
                  </a:lnTo>
                  <a:lnTo>
                    <a:pt x="264" y="382"/>
                  </a:lnTo>
                  <a:lnTo>
                    <a:pt x="265" y="379"/>
                  </a:lnTo>
                  <a:lnTo>
                    <a:pt x="274" y="385"/>
                  </a:lnTo>
                  <a:close/>
                  <a:moveTo>
                    <a:pt x="249" y="522"/>
                  </a:moveTo>
                  <a:lnTo>
                    <a:pt x="233" y="553"/>
                  </a:lnTo>
                  <a:lnTo>
                    <a:pt x="221" y="577"/>
                  </a:lnTo>
                  <a:lnTo>
                    <a:pt x="211" y="572"/>
                  </a:lnTo>
                  <a:lnTo>
                    <a:pt x="223" y="548"/>
                  </a:lnTo>
                  <a:lnTo>
                    <a:pt x="241" y="517"/>
                  </a:lnTo>
                  <a:lnTo>
                    <a:pt x="249" y="522"/>
                  </a:lnTo>
                  <a:close/>
                  <a:moveTo>
                    <a:pt x="232" y="512"/>
                  </a:moveTo>
                  <a:lnTo>
                    <a:pt x="215" y="543"/>
                  </a:lnTo>
                  <a:lnTo>
                    <a:pt x="202" y="568"/>
                  </a:lnTo>
                  <a:lnTo>
                    <a:pt x="184" y="558"/>
                  </a:lnTo>
                  <a:lnTo>
                    <a:pt x="197" y="532"/>
                  </a:lnTo>
                  <a:lnTo>
                    <a:pt x="213" y="501"/>
                  </a:lnTo>
                  <a:lnTo>
                    <a:pt x="232" y="512"/>
                  </a:lnTo>
                  <a:close/>
                  <a:moveTo>
                    <a:pt x="205" y="496"/>
                  </a:moveTo>
                  <a:lnTo>
                    <a:pt x="188" y="526"/>
                  </a:lnTo>
                  <a:lnTo>
                    <a:pt x="175" y="553"/>
                  </a:lnTo>
                  <a:lnTo>
                    <a:pt x="165" y="548"/>
                  </a:lnTo>
                  <a:lnTo>
                    <a:pt x="179" y="521"/>
                  </a:lnTo>
                  <a:lnTo>
                    <a:pt x="196" y="491"/>
                  </a:lnTo>
                  <a:lnTo>
                    <a:pt x="205" y="496"/>
                  </a:lnTo>
                  <a:close/>
                  <a:moveTo>
                    <a:pt x="194" y="634"/>
                  </a:moveTo>
                  <a:lnTo>
                    <a:pt x="186" y="651"/>
                  </a:lnTo>
                  <a:lnTo>
                    <a:pt x="170" y="692"/>
                  </a:lnTo>
                  <a:lnTo>
                    <a:pt x="160" y="688"/>
                  </a:lnTo>
                  <a:lnTo>
                    <a:pt x="178" y="647"/>
                  </a:lnTo>
                  <a:lnTo>
                    <a:pt x="185" y="630"/>
                  </a:lnTo>
                  <a:lnTo>
                    <a:pt x="194" y="634"/>
                  </a:lnTo>
                  <a:close/>
                  <a:moveTo>
                    <a:pt x="175" y="625"/>
                  </a:moveTo>
                  <a:lnTo>
                    <a:pt x="168" y="642"/>
                  </a:lnTo>
                  <a:lnTo>
                    <a:pt x="150" y="684"/>
                  </a:lnTo>
                  <a:lnTo>
                    <a:pt x="132" y="675"/>
                  </a:lnTo>
                  <a:lnTo>
                    <a:pt x="149" y="633"/>
                  </a:lnTo>
                  <a:lnTo>
                    <a:pt x="157" y="616"/>
                  </a:lnTo>
                  <a:lnTo>
                    <a:pt x="175" y="625"/>
                  </a:lnTo>
                  <a:close/>
                  <a:moveTo>
                    <a:pt x="147" y="612"/>
                  </a:moveTo>
                  <a:lnTo>
                    <a:pt x="139" y="628"/>
                  </a:lnTo>
                  <a:lnTo>
                    <a:pt x="122" y="671"/>
                  </a:lnTo>
                  <a:lnTo>
                    <a:pt x="113" y="667"/>
                  </a:lnTo>
                  <a:lnTo>
                    <a:pt x="131" y="624"/>
                  </a:lnTo>
                  <a:lnTo>
                    <a:pt x="138" y="607"/>
                  </a:lnTo>
                  <a:lnTo>
                    <a:pt x="147" y="612"/>
                  </a:lnTo>
                  <a:close/>
                  <a:moveTo>
                    <a:pt x="148" y="751"/>
                  </a:moveTo>
                  <a:lnTo>
                    <a:pt x="147" y="755"/>
                  </a:lnTo>
                  <a:lnTo>
                    <a:pt x="138" y="782"/>
                  </a:lnTo>
                  <a:lnTo>
                    <a:pt x="129" y="809"/>
                  </a:lnTo>
                  <a:lnTo>
                    <a:pt x="129" y="810"/>
                  </a:lnTo>
                  <a:lnTo>
                    <a:pt x="120" y="808"/>
                  </a:lnTo>
                  <a:lnTo>
                    <a:pt x="120" y="807"/>
                  </a:lnTo>
                  <a:lnTo>
                    <a:pt x="128" y="778"/>
                  </a:lnTo>
                  <a:lnTo>
                    <a:pt x="137" y="751"/>
                  </a:lnTo>
                  <a:lnTo>
                    <a:pt x="138" y="747"/>
                  </a:lnTo>
                  <a:lnTo>
                    <a:pt x="148" y="751"/>
                  </a:lnTo>
                  <a:close/>
                  <a:moveTo>
                    <a:pt x="129" y="743"/>
                  </a:moveTo>
                  <a:lnTo>
                    <a:pt x="127" y="747"/>
                  </a:lnTo>
                  <a:lnTo>
                    <a:pt x="118" y="774"/>
                  </a:lnTo>
                  <a:lnTo>
                    <a:pt x="110" y="803"/>
                  </a:lnTo>
                  <a:lnTo>
                    <a:pt x="110" y="804"/>
                  </a:lnTo>
                  <a:lnTo>
                    <a:pt x="90" y="797"/>
                  </a:lnTo>
                  <a:lnTo>
                    <a:pt x="90" y="796"/>
                  </a:lnTo>
                  <a:lnTo>
                    <a:pt x="99" y="768"/>
                  </a:lnTo>
                  <a:lnTo>
                    <a:pt x="108" y="740"/>
                  </a:lnTo>
                  <a:lnTo>
                    <a:pt x="110" y="736"/>
                  </a:lnTo>
                  <a:lnTo>
                    <a:pt x="129" y="743"/>
                  </a:lnTo>
                  <a:close/>
                  <a:moveTo>
                    <a:pt x="100" y="732"/>
                  </a:moveTo>
                  <a:lnTo>
                    <a:pt x="99" y="737"/>
                  </a:lnTo>
                  <a:lnTo>
                    <a:pt x="90" y="764"/>
                  </a:lnTo>
                  <a:lnTo>
                    <a:pt x="80" y="792"/>
                  </a:lnTo>
                  <a:lnTo>
                    <a:pt x="80" y="795"/>
                  </a:lnTo>
                  <a:lnTo>
                    <a:pt x="70" y="792"/>
                  </a:lnTo>
                  <a:lnTo>
                    <a:pt x="71" y="790"/>
                  </a:lnTo>
                  <a:lnTo>
                    <a:pt x="80" y="761"/>
                  </a:lnTo>
                  <a:lnTo>
                    <a:pt x="89" y="733"/>
                  </a:lnTo>
                  <a:lnTo>
                    <a:pt x="90" y="729"/>
                  </a:lnTo>
                  <a:lnTo>
                    <a:pt x="100" y="732"/>
                  </a:lnTo>
                  <a:close/>
                  <a:moveTo>
                    <a:pt x="112" y="871"/>
                  </a:moveTo>
                  <a:lnTo>
                    <a:pt x="107" y="894"/>
                  </a:lnTo>
                  <a:lnTo>
                    <a:pt x="101" y="922"/>
                  </a:lnTo>
                  <a:lnTo>
                    <a:pt x="99" y="933"/>
                  </a:lnTo>
                  <a:lnTo>
                    <a:pt x="89" y="930"/>
                  </a:lnTo>
                  <a:lnTo>
                    <a:pt x="91" y="920"/>
                  </a:lnTo>
                  <a:lnTo>
                    <a:pt x="97" y="890"/>
                  </a:lnTo>
                  <a:lnTo>
                    <a:pt x="102" y="868"/>
                  </a:lnTo>
                  <a:lnTo>
                    <a:pt x="112" y="871"/>
                  </a:lnTo>
                  <a:close/>
                  <a:moveTo>
                    <a:pt x="92" y="866"/>
                  </a:moveTo>
                  <a:lnTo>
                    <a:pt x="87" y="888"/>
                  </a:lnTo>
                  <a:lnTo>
                    <a:pt x="80" y="917"/>
                  </a:lnTo>
                  <a:lnTo>
                    <a:pt x="79" y="928"/>
                  </a:lnTo>
                  <a:lnTo>
                    <a:pt x="58" y="924"/>
                  </a:lnTo>
                  <a:lnTo>
                    <a:pt x="60" y="912"/>
                  </a:lnTo>
                  <a:lnTo>
                    <a:pt x="68" y="882"/>
                  </a:lnTo>
                  <a:lnTo>
                    <a:pt x="73" y="861"/>
                  </a:lnTo>
                  <a:lnTo>
                    <a:pt x="92" y="866"/>
                  </a:lnTo>
                  <a:close/>
                  <a:moveTo>
                    <a:pt x="63" y="858"/>
                  </a:moveTo>
                  <a:lnTo>
                    <a:pt x="58" y="880"/>
                  </a:lnTo>
                  <a:lnTo>
                    <a:pt x="50" y="910"/>
                  </a:lnTo>
                  <a:lnTo>
                    <a:pt x="48" y="921"/>
                  </a:lnTo>
                  <a:lnTo>
                    <a:pt x="38" y="919"/>
                  </a:lnTo>
                  <a:lnTo>
                    <a:pt x="41" y="907"/>
                  </a:lnTo>
                  <a:lnTo>
                    <a:pt x="48" y="877"/>
                  </a:lnTo>
                  <a:lnTo>
                    <a:pt x="53" y="855"/>
                  </a:lnTo>
                  <a:lnTo>
                    <a:pt x="63" y="858"/>
                  </a:lnTo>
                  <a:close/>
                  <a:moveTo>
                    <a:pt x="86" y="994"/>
                  </a:moveTo>
                  <a:lnTo>
                    <a:pt x="84" y="1010"/>
                  </a:lnTo>
                  <a:lnTo>
                    <a:pt x="79" y="1040"/>
                  </a:lnTo>
                  <a:lnTo>
                    <a:pt x="78" y="1056"/>
                  </a:lnTo>
                  <a:lnTo>
                    <a:pt x="66" y="1055"/>
                  </a:lnTo>
                  <a:lnTo>
                    <a:pt x="69" y="1038"/>
                  </a:lnTo>
                  <a:lnTo>
                    <a:pt x="74" y="1009"/>
                  </a:lnTo>
                  <a:lnTo>
                    <a:pt x="76" y="992"/>
                  </a:lnTo>
                  <a:lnTo>
                    <a:pt x="86" y="994"/>
                  </a:lnTo>
                  <a:close/>
                  <a:moveTo>
                    <a:pt x="66" y="991"/>
                  </a:moveTo>
                  <a:lnTo>
                    <a:pt x="64" y="1006"/>
                  </a:lnTo>
                  <a:lnTo>
                    <a:pt x="59" y="1037"/>
                  </a:lnTo>
                  <a:lnTo>
                    <a:pt x="57" y="1054"/>
                  </a:lnTo>
                  <a:lnTo>
                    <a:pt x="37" y="1051"/>
                  </a:lnTo>
                  <a:lnTo>
                    <a:pt x="39" y="1033"/>
                  </a:lnTo>
                  <a:lnTo>
                    <a:pt x="43" y="1002"/>
                  </a:lnTo>
                  <a:lnTo>
                    <a:pt x="47" y="987"/>
                  </a:lnTo>
                  <a:lnTo>
                    <a:pt x="66" y="991"/>
                  </a:lnTo>
                  <a:close/>
                  <a:moveTo>
                    <a:pt x="36" y="984"/>
                  </a:moveTo>
                  <a:lnTo>
                    <a:pt x="33" y="1001"/>
                  </a:lnTo>
                  <a:lnTo>
                    <a:pt x="28" y="1032"/>
                  </a:lnTo>
                  <a:lnTo>
                    <a:pt x="26" y="1050"/>
                  </a:lnTo>
                  <a:lnTo>
                    <a:pt x="16" y="1047"/>
                  </a:lnTo>
                  <a:lnTo>
                    <a:pt x="18" y="1031"/>
                  </a:lnTo>
                  <a:lnTo>
                    <a:pt x="23" y="998"/>
                  </a:lnTo>
                  <a:lnTo>
                    <a:pt x="26" y="983"/>
                  </a:lnTo>
                  <a:lnTo>
                    <a:pt x="36" y="984"/>
                  </a:lnTo>
                  <a:close/>
                  <a:moveTo>
                    <a:pt x="70" y="1119"/>
                  </a:moveTo>
                  <a:lnTo>
                    <a:pt x="69" y="1131"/>
                  </a:lnTo>
                  <a:lnTo>
                    <a:pt x="66" y="1162"/>
                  </a:lnTo>
                  <a:lnTo>
                    <a:pt x="65" y="1182"/>
                  </a:lnTo>
                  <a:lnTo>
                    <a:pt x="55" y="1181"/>
                  </a:lnTo>
                  <a:lnTo>
                    <a:pt x="57" y="1162"/>
                  </a:lnTo>
                  <a:lnTo>
                    <a:pt x="59" y="1131"/>
                  </a:lnTo>
                  <a:lnTo>
                    <a:pt x="60" y="1118"/>
                  </a:lnTo>
                  <a:lnTo>
                    <a:pt x="70" y="1119"/>
                  </a:lnTo>
                  <a:close/>
                  <a:moveTo>
                    <a:pt x="49" y="1117"/>
                  </a:moveTo>
                  <a:lnTo>
                    <a:pt x="48" y="1130"/>
                  </a:lnTo>
                  <a:lnTo>
                    <a:pt x="45" y="1161"/>
                  </a:lnTo>
                  <a:lnTo>
                    <a:pt x="44" y="1181"/>
                  </a:lnTo>
                  <a:lnTo>
                    <a:pt x="24" y="1180"/>
                  </a:lnTo>
                  <a:lnTo>
                    <a:pt x="26" y="1159"/>
                  </a:lnTo>
                  <a:lnTo>
                    <a:pt x="28" y="1127"/>
                  </a:lnTo>
                  <a:lnTo>
                    <a:pt x="29" y="1116"/>
                  </a:lnTo>
                  <a:lnTo>
                    <a:pt x="49" y="1117"/>
                  </a:lnTo>
                  <a:close/>
                  <a:moveTo>
                    <a:pt x="18" y="1114"/>
                  </a:moveTo>
                  <a:lnTo>
                    <a:pt x="17" y="1126"/>
                  </a:lnTo>
                  <a:lnTo>
                    <a:pt x="15" y="1158"/>
                  </a:lnTo>
                  <a:lnTo>
                    <a:pt x="13" y="1179"/>
                  </a:lnTo>
                  <a:lnTo>
                    <a:pt x="3" y="1179"/>
                  </a:lnTo>
                  <a:lnTo>
                    <a:pt x="5" y="1157"/>
                  </a:lnTo>
                  <a:lnTo>
                    <a:pt x="7" y="1125"/>
                  </a:lnTo>
                  <a:lnTo>
                    <a:pt x="8" y="1113"/>
                  </a:lnTo>
                  <a:lnTo>
                    <a:pt x="18" y="1114"/>
                  </a:lnTo>
                  <a:close/>
                  <a:moveTo>
                    <a:pt x="63" y="1246"/>
                  </a:moveTo>
                  <a:lnTo>
                    <a:pt x="62" y="1256"/>
                  </a:lnTo>
                  <a:lnTo>
                    <a:pt x="62" y="1288"/>
                  </a:lnTo>
                  <a:lnTo>
                    <a:pt x="63" y="1309"/>
                  </a:lnTo>
                  <a:lnTo>
                    <a:pt x="52" y="1309"/>
                  </a:lnTo>
                  <a:lnTo>
                    <a:pt x="52" y="1288"/>
                  </a:lnTo>
                  <a:lnTo>
                    <a:pt x="52" y="1256"/>
                  </a:lnTo>
                  <a:lnTo>
                    <a:pt x="52" y="1246"/>
                  </a:lnTo>
                  <a:lnTo>
                    <a:pt x="63" y="1246"/>
                  </a:lnTo>
                  <a:close/>
                  <a:moveTo>
                    <a:pt x="42" y="1244"/>
                  </a:moveTo>
                  <a:lnTo>
                    <a:pt x="42" y="1256"/>
                  </a:lnTo>
                  <a:lnTo>
                    <a:pt x="42" y="1288"/>
                  </a:lnTo>
                  <a:lnTo>
                    <a:pt x="42" y="1309"/>
                  </a:lnTo>
                  <a:lnTo>
                    <a:pt x="21" y="1309"/>
                  </a:lnTo>
                  <a:lnTo>
                    <a:pt x="21" y="1288"/>
                  </a:lnTo>
                  <a:lnTo>
                    <a:pt x="21" y="1256"/>
                  </a:lnTo>
                  <a:lnTo>
                    <a:pt x="21" y="1244"/>
                  </a:lnTo>
                  <a:lnTo>
                    <a:pt x="42" y="1244"/>
                  </a:lnTo>
                  <a:close/>
                  <a:moveTo>
                    <a:pt x="11" y="1244"/>
                  </a:moveTo>
                  <a:lnTo>
                    <a:pt x="11" y="1255"/>
                  </a:lnTo>
                  <a:lnTo>
                    <a:pt x="11" y="1288"/>
                  </a:lnTo>
                  <a:lnTo>
                    <a:pt x="11" y="1310"/>
                  </a:lnTo>
                  <a:lnTo>
                    <a:pt x="1" y="1310"/>
                  </a:lnTo>
                  <a:lnTo>
                    <a:pt x="0" y="1288"/>
                  </a:lnTo>
                  <a:lnTo>
                    <a:pt x="0" y="1255"/>
                  </a:lnTo>
                  <a:lnTo>
                    <a:pt x="1" y="1244"/>
                  </a:lnTo>
                  <a:lnTo>
                    <a:pt x="11" y="1244"/>
                  </a:lnTo>
                  <a:close/>
                  <a:moveTo>
                    <a:pt x="64" y="1372"/>
                  </a:moveTo>
                  <a:lnTo>
                    <a:pt x="65" y="1383"/>
                  </a:lnTo>
                  <a:lnTo>
                    <a:pt x="66" y="1414"/>
                  </a:lnTo>
                  <a:lnTo>
                    <a:pt x="68" y="1435"/>
                  </a:lnTo>
                  <a:lnTo>
                    <a:pt x="58" y="1436"/>
                  </a:lnTo>
                  <a:lnTo>
                    <a:pt x="57" y="1416"/>
                  </a:lnTo>
                  <a:lnTo>
                    <a:pt x="54" y="1383"/>
                  </a:lnTo>
                  <a:lnTo>
                    <a:pt x="54" y="1372"/>
                  </a:lnTo>
                  <a:lnTo>
                    <a:pt x="64" y="1372"/>
                  </a:lnTo>
                  <a:close/>
                  <a:moveTo>
                    <a:pt x="43" y="1373"/>
                  </a:moveTo>
                  <a:lnTo>
                    <a:pt x="44" y="1385"/>
                  </a:lnTo>
                  <a:lnTo>
                    <a:pt x="45" y="1416"/>
                  </a:lnTo>
                  <a:lnTo>
                    <a:pt x="48" y="1436"/>
                  </a:lnTo>
                  <a:lnTo>
                    <a:pt x="27" y="1439"/>
                  </a:lnTo>
                  <a:lnTo>
                    <a:pt x="26" y="1417"/>
                  </a:lnTo>
                  <a:lnTo>
                    <a:pt x="23" y="1385"/>
                  </a:lnTo>
                  <a:lnTo>
                    <a:pt x="23" y="1374"/>
                  </a:lnTo>
                  <a:lnTo>
                    <a:pt x="43" y="1373"/>
                  </a:lnTo>
                  <a:close/>
                  <a:moveTo>
                    <a:pt x="13" y="1374"/>
                  </a:moveTo>
                  <a:lnTo>
                    <a:pt x="13" y="1386"/>
                  </a:lnTo>
                  <a:lnTo>
                    <a:pt x="16" y="1418"/>
                  </a:lnTo>
                  <a:lnTo>
                    <a:pt x="17" y="1439"/>
                  </a:lnTo>
                  <a:lnTo>
                    <a:pt x="7" y="1440"/>
                  </a:lnTo>
                  <a:lnTo>
                    <a:pt x="5" y="1418"/>
                  </a:lnTo>
                  <a:lnTo>
                    <a:pt x="3" y="1386"/>
                  </a:lnTo>
                  <a:lnTo>
                    <a:pt x="2" y="1374"/>
                  </a:lnTo>
                  <a:lnTo>
                    <a:pt x="13" y="1374"/>
                  </a:lnTo>
                  <a:close/>
                  <a:moveTo>
                    <a:pt x="75" y="1498"/>
                  </a:moveTo>
                  <a:lnTo>
                    <a:pt x="75" y="1507"/>
                  </a:lnTo>
                  <a:lnTo>
                    <a:pt x="80" y="1537"/>
                  </a:lnTo>
                  <a:lnTo>
                    <a:pt x="84" y="1560"/>
                  </a:lnTo>
                  <a:lnTo>
                    <a:pt x="73" y="1562"/>
                  </a:lnTo>
                  <a:lnTo>
                    <a:pt x="69" y="1538"/>
                  </a:lnTo>
                  <a:lnTo>
                    <a:pt x="65" y="1508"/>
                  </a:lnTo>
                  <a:lnTo>
                    <a:pt x="64" y="1499"/>
                  </a:lnTo>
                  <a:lnTo>
                    <a:pt x="75" y="1498"/>
                  </a:lnTo>
                  <a:close/>
                  <a:moveTo>
                    <a:pt x="54" y="1501"/>
                  </a:moveTo>
                  <a:lnTo>
                    <a:pt x="55" y="1510"/>
                  </a:lnTo>
                  <a:lnTo>
                    <a:pt x="59" y="1539"/>
                  </a:lnTo>
                  <a:lnTo>
                    <a:pt x="63" y="1564"/>
                  </a:lnTo>
                  <a:lnTo>
                    <a:pt x="43" y="1567"/>
                  </a:lnTo>
                  <a:lnTo>
                    <a:pt x="39" y="1543"/>
                  </a:lnTo>
                  <a:lnTo>
                    <a:pt x="34" y="1512"/>
                  </a:lnTo>
                  <a:lnTo>
                    <a:pt x="33" y="1503"/>
                  </a:lnTo>
                  <a:lnTo>
                    <a:pt x="54" y="1501"/>
                  </a:lnTo>
                  <a:close/>
                  <a:moveTo>
                    <a:pt x="23" y="1504"/>
                  </a:moveTo>
                  <a:lnTo>
                    <a:pt x="24" y="1513"/>
                  </a:lnTo>
                  <a:lnTo>
                    <a:pt x="28" y="1544"/>
                  </a:lnTo>
                  <a:lnTo>
                    <a:pt x="32" y="1569"/>
                  </a:lnTo>
                  <a:lnTo>
                    <a:pt x="22" y="1570"/>
                  </a:lnTo>
                  <a:lnTo>
                    <a:pt x="18" y="1546"/>
                  </a:lnTo>
                  <a:lnTo>
                    <a:pt x="15" y="1515"/>
                  </a:lnTo>
                  <a:lnTo>
                    <a:pt x="13" y="1506"/>
                  </a:lnTo>
                  <a:lnTo>
                    <a:pt x="23" y="1504"/>
                  </a:lnTo>
                  <a:close/>
                  <a:moveTo>
                    <a:pt x="95" y="1623"/>
                  </a:moveTo>
                  <a:lnTo>
                    <a:pt x="95" y="1625"/>
                  </a:lnTo>
                  <a:lnTo>
                    <a:pt x="101" y="1655"/>
                  </a:lnTo>
                  <a:lnTo>
                    <a:pt x="107" y="1683"/>
                  </a:lnTo>
                  <a:lnTo>
                    <a:pt x="107" y="1683"/>
                  </a:lnTo>
                  <a:lnTo>
                    <a:pt x="97" y="1686"/>
                  </a:lnTo>
                  <a:lnTo>
                    <a:pt x="97" y="1686"/>
                  </a:lnTo>
                  <a:lnTo>
                    <a:pt x="91" y="1658"/>
                  </a:lnTo>
                  <a:lnTo>
                    <a:pt x="85" y="1628"/>
                  </a:lnTo>
                  <a:lnTo>
                    <a:pt x="84" y="1624"/>
                  </a:lnTo>
                  <a:lnTo>
                    <a:pt x="95" y="1623"/>
                  </a:lnTo>
                  <a:close/>
                  <a:moveTo>
                    <a:pt x="74" y="1627"/>
                  </a:moveTo>
                  <a:lnTo>
                    <a:pt x="75" y="1629"/>
                  </a:lnTo>
                  <a:lnTo>
                    <a:pt x="81" y="1659"/>
                  </a:lnTo>
                  <a:lnTo>
                    <a:pt x="87" y="1689"/>
                  </a:lnTo>
                  <a:lnTo>
                    <a:pt x="87" y="1689"/>
                  </a:lnTo>
                  <a:lnTo>
                    <a:pt x="68" y="1694"/>
                  </a:lnTo>
                  <a:lnTo>
                    <a:pt x="68" y="1694"/>
                  </a:lnTo>
                  <a:lnTo>
                    <a:pt x="60" y="1664"/>
                  </a:lnTo>
                  <a:lnTo>
                    <a:pt x="54" y="1634"/>
                  </a:lnTo>
                  <a:lnTo>
                    <a:pt x="54" y="1631"/>
                  </a:lnTo>
                  <a:lnTo>
                    <a:pt x="74" y="1627"/>
                  </a:lnTo>
                  <a:close/>
                  <a:moveTo>
                    <a:pt x="44" y="1633"/>
                  </a:moveTo>
                  <a:lnTo>
                    <a:pt x="44" y="1636"/>
                  </a:lnTo>
                  <a:lnTo>
                    <a:pt x="50" y="1667"/>
                  </a:lnTo>
                  <a:lnTo>
                    <a:pt x="58" y="1696"/>
                  </a:lnTo>
                  <a:lnTo>
                    <a:pt x="58" y="1696"/>
                  </a:lnTo>
                  <a:lnTo>
                    <a:pt x="48" y="1699"/>
                  </a:lnTo>
                  <a:lnTo>
                    <a:pt x="48" y="1699"/>
                  </a:lnTo>
                  <a:lnTo>
                    <a:pt x="41" y="1668"/>
                  </a:lnTo>
                  <a:lnTo>
                    <a:pt x="34" y="1638"/>
                  </a:lnTo>
                  <a:lnTo>
                    <a:pt x="33" y="1634"/>
                  </a:lnTo>
                  <a:lnTo>
                    <a:pt x="44" y="1633"/>
                  </a:lnTo>
                  <a:close/>
                  <a:moveTo>
                    <a:pt x="123" y="1744"/>
                  </a:moveTo>
                  <a:lnTo>
                    <a:pt x="129" y="1768"/>
                  </a:lnTo>
                  <a:lnTo>
                    <a:pt x="138" y="1795"/>
                  </a:lnTo>
                  <a:lnTo>
                    <a:pt x="142" y="1804"/>
                  </a:lnTo>
                  <a:lnTo>
                    <a:pt x="132" y="1808"/>
                  </a:lnTo>
                  <a:lnTo>
                    <a:pt x="128" y="1798"/>
                  </a:lnTo>
                  <a:lnTo>
                    <a:pt x="120" y="1771"/>
                  </a:lnTo>
                  <a:lnTo>
                    <a:pt x="113" y="1748"/>
                  </a:lnTo>
                  <a:lnTo>
                    <a:pt x="123" y="1744"/>
                  </a:lnTo>
                  <a:close/>
                  <a:moveTo>
                    <a:pt x="104" y="1750"/>
                  </a:moveTo>
                  <a:lnTo>
                    <a:pt x="110" y="1773"/>
                  </a:lnTo>
                  <a:lnTo>
                    <a:pt x="118" y="1802"/>
                  </a:lnTo>
                  <a:lnTo>
                    <a:pt x="122" y="1811"/>
                  </a:lnTo>
                  <a:lnTo>
                    <a:pt x="102" y="1819"/>
                  </a:lnTo>
                  <a:lnTo>
                    <a:pt x="99" y="1808"/>
                  </a:lnTo>
                  <a:lnTo>
                    <a:pt x="91" y="1780"/>
                  </a:lnTo>
                  <a:lnTo>
                    <a:pt x="84" y="1757"/>
                  </a:lnTo>
                  <a:lnTo>
                    <a:pt x="104" y="1750"/>
                  </a:lnTo>
                  <a:close/>
                  <a:moveTo>
                    <a:pt x="74" y="1759"/>
                  </a:moveTo>
                  <a:lnTo>
                    <a:pt x="81" y="1782"/>
                  </a:lnTo>
                  <a:lnTo>
                    <a:pt x="90" y="1811"/>
                  </a:lnTo>
                  <a:lnTo>
                    <a:pt x="92" y="1822"/>
                  </a:lnTo>
                  <a:lnTo>
                    <a:pt x="83" y="1825"/>
                  </a:lnTo>
                  <a:lnTo>
                    <a:pt x="80" y="1815"/>
                  </a:lnTo>
                  <a:lnTo>
                    <a:pt x="71" y="1786"/>
                  </a:lnTo>
                  <a:lnTo>
                    <a:pt x="64" y="1763"/>
                  </a:lnTo>
                  <a:lnTo>
                    <a:pt x="74" y="1759"/>
                  </a:lnTo>
                  <a:close/>
                  <a:moveTo>
                    <a:pt x="163" y="1864"/>
                  </a:moveTo>
                  <a:lnTo>
                    <a:pt x="167" y="1875"/>
                  </a:lnTo>
                  <a:lnTo>
                    <a:pt x="185" y="1923"/>
                  </a:lnTo>
                  <a:lnTo>
                    <a:pt x="176" y="1927"/>
                  </a:lnTo>
                  <a:lnTo>
                    <a:pt x="157" y="1879"/>
                  </a:lnTo>
                  <a:lnTo>
                    <a:pt x="153" y="1867"/>
                  </a:lnTo>
                  <a:lnTo>
                    <a:pt x="163" y="1864"/>
                  </a:lnTo>
                  <a:close/>
                  <a:moveTo>
                    <a:pt x="143" y="1871"/>
                  </a:moveTo>
                  <a:lnTo>
                    <a:pt x="147" y="1883"/>
                  </a:lnTo>
                  <a:lnTo>
                    <a:pt x="167" y="1931"/>
                  </a:lnTo>
                  <a:lnTo>
                    <a:pt x="148" y="1940"/>
                  </a:lnTo>
                  <a:lnTo>
                    <a:pt x="128" y="1891"/>
                  </a:lnTo>
                  <a:lnTo>
                    <a:pt x="123" y="1879"/>
                  </a:lnTo>
                  <a:lnTo>
                    <a:pt x="143" y="1871"/>
                  </a:lnTo>
                  <a:close/>
                  <a:moveTo>
                    <a:pt x="115" y="1883"/>
                  </a:moveTo>
                  <a:lnTo>
                    <a:pt x="118" y="1895"/>
                  </a:lnTo>
                  <a:lnTo>
                    <a:pt x="138" y="1943"/>
                  </a:lnTo>
                  <a:lnTo>
                    <a:pt x="128" y="1947"/>
                  </a:lnTo>
                  <a:lnTo>
                    <a:pt x="108" y="1898"/>
                  </a:lnTo>
                  <a:lnTo>
                    <a:pt x="105" y="1887"/>
                  </a:lnTo>
                  <a:lnTo>
                    <a:pt x="115" y="1883"/>
                  </a:lnTo>
                  <a:close/>
                  <a:moveTo>
                    <a:pt x="211" y="1978"/>
                  </a:moveTo>
                  <a:lnTo>
                    <a:pt x="233" y="2025"/>
                  </a:lnTo>
                  <a:lnTo>
                    <a:pt x="238" y="2034"/>
                  </a:lnTo>
                  <a:lnTo>
                    <a:pt x="229" y="2040"/>
                  </a:lnTo>
                  <a:lnTo>
                    <a:pt x="225" y="2030"/>
                  </a:lnTo>
                  <a:lnTo>
                    <a:pt x="201" y="1983"/>
                  </a:lnTo>
                  <a:lnTo>
                    <a:pt x="211" y="1978"/>
                  </a:lnTo>
                  <a:close/>
                  <a:moveTo>
                    <a:pt x="192" y="1989"/>
                  </a:moveTo>
                  <a:lnTo>
                    <a:pt x="215" y="2035"/>
                  </a:lnTo>
                  <a:lnTo>
                    <a:pt x="221" y="2045"/>
                  </a:lnTo>
                  <a:lnTo>
                    <a:pt x="204" y="2055"/>
                  </a:lnTo>
                  <a:lnTo>
                    <a:pt x="197" y="2044"/>
                  </a:lnTo>
                  <a:lnTo>
                    <a:pt x="174" y="1998"/>
                  </a:lnTo>
                  <a:lnTo>
                    <a:pt x="192" y="1989"/>
                  </a:lnTo>
                  <a:close/>
                  <a:moveTo>
                    <a:pt x="165" y="2003"/>
                  </a:moveTo>
                  <a:lnTo>
                    <a:pt x="188" y="2049"/>
                  </a:lnTo>
                  <a:lnTo>
                    <a:pt x="194" y="2061"/>
                  </a:lnTo>
                  <a:lnTo>
                    <a:pt x="185" y="2066"/>
                  </a:lnTo>
                  <a:lnTo>
                    <a:pt x="179" y="2054"/>
                  </a:lnTo>
                  <a:lnTo>
                    <a:pt x="155" y="2008"/>
                  </a:lnTo>
                  <a:lnTo>
                    <a:pt x="165" y="2003"/>
                  </a:lnTo>
                  <a:close/>
                  <a:moveTo>
                    <a:pt x="269" y="2089"/>
                  </a:moveTo>
                  <a:lnTo>
                    <a:pt x="273" y="2093"/>
                  </a:lnTo>
                  <a:lnTo>
                    <a:pt x="286" y="2115"/>
                  </a:lnTo>
                  <a:lnTo>
                    <a:pt x="300" y="2137"/>
                  </a:lnTo>
                  <a:lnTo>
                    <a:pt x="302" y="2140"/>
                  </a:lnTo>
                  <a:lnTo>
                    <a:pt x="294" y="2147"/>
                  </a:lnTo>
                  <a:lnTo>
                    <a:pt x="291" y="2142"/>
                  </a:lnTo>
                  <a:lnTo>
                    <a:pt x="278" y="2121"/>
                  </a:lnTo>
                  <a:lnTo>
                    <a:pt x="263" y="2098"/>
                  </a:lnTo>
                  <a:lnTo>
                    <a:pt x="260" y="2094"/>
                  </a:lnTo>
                  <a:lnTo>
                    <a:pt x="269" y="2089"/>
                  </a:lnTo>
                  <a:close/>
                  <a:moveTo>
                    <a:pt x="252" y="2099"/>
                  </a:moveTo>
                  <a:lnTo>
                    <a:pt x="254" y="2104"/>
                  </a:lnTo>
                  <a:lnTo>
                    <a:pt x="269" y="2126"/>
                  </a:lnTo>
                  <a:lnTo>
                    <a:pt x="283" y="2148"/>
                  </a:lnTo>
                  <a:lnTo>
                    <a:pt x="286" y="2153"/>
                  </a:lnTo>
                  <a:lnTo>
                    <a:pt x="269" y="2165"/>
                  </a:lnTo>
                  <a:lnTo>
                    <a:pt x="265" y="2161"/>
                  </a:lnTo>
                  <a:lnTo>
                    <a:pt x="252" y="2138"/>
                  </a:lnTo>
                  <a:lnTo>
                    <a:pt x="237" y="2116"/>
                  </a:lnTo>
                  <a:lnTo>
                    <a:pt x="234" y="2111"/>
                  </a:lnTo>
                  <a:lnTo>
                    <a:pt x="252" y="2099"/>
                  </a:lnTo>
                  <a:close/>
                  <a:moveTo>
                    <a:pt x="226" y="2117"/>
                  </a:moveTo>
                  <a:lnTo>
                    <a:pt x="228" y="2121"/>
                  </a:lnTo>
                  <a:lnTo>
                    <a:pt x="243" y="2144"/>
                  </a:lnTo>
                  <a:lnTo>
                    <a:pt x="257" y="2166"/>
                  </a:lnTo>
                  <a:lnTo>
                    <a:pt x="260" y="2171"/>
                  </a:lnTo>
                  <a:lnTo>
                    <a:pt x="253" y="2178"/>
                  </a:lnTo>
                  <a:lnTo>
                    <a:pt x="249" y="2173"/>
                  </a:lnTo>
                  <a:lnTo>
                    <a:pt x="234" y="2149"/>
                  </a:lnTo>
                  <a:lnTo>
                    <a:pt x="220" y="2126"/>
                  </a:lnTo>
                  <a:lnTo>
                    <a:pt x="217" y="2122"/>
                  </a:lnTo>
                  <a:lnTo>
                    <a:pt x="226" y="2117"/>
                  </a:lnTo>
                  <a:close/>
                  <a:moveTo>
                    <a:pt x="338" y="2191"/>
                  </a:moveTo>
                  <a:lnTo>
                    <a:pt x="344" y="2197"/>
                  </a:lnTo>
                  <a:lnTo>
                    <a:pt x="359" y="2216"/>
                  </a:lnTo>
                  <a:lnTo>
                    <a:pt x="375" y="2236"/>
                  </a:lnTo>
                  <a:lnTo>
                    <a:pt x="376" y="2238"/>
                  </a:lnTo>
                  <a:lnTo>
                    <a:pt x="369" y="2246"/>
                  </a:lnTo>
                  <a:lnTo>
                    <a:pt x="367" y="2243"/>
                  </a:lnTo>
                  <a:lnTo>
                    <a:pt x="352" y="2224"/>
                  </a:lnTo>
                  <a:lnTo>
                    <a:pt x="336" y="2205"/>
                  </a:lnTo>
                  <a:lnTo>
                    <a:pt x="331" y="2197"/>
                  </a:lnTo>
                  <a:lnTo>
                    <a:pt x="338" y="2191"/>
                  </a:lnTo>
                  <a:close/>
                  <a:moveTo>
                    <a:pt x="322" y="2204"/>
                  </a:moveTo>
                  <a:lnTo>
                    <a:pt x="327" y="2211"/>
                  </a:lnTo>
                  <a:lnTo>
                    <a:pt x="343" y="2231"/>
                  </a:lnTo>
                  <a:lnTo>
                    <a:pt x="359" y="2250"/>
                  </a:lnTo>
                  <a:lnTo>
                    <a:pt x="362" y="2252"/>
                  </a:lnTo>
                  <a:lnTo>
                    <a:pt x="347" y="2267"/>
                  </a:lnTo>
                  <a:lnTo>
                    <a:pt x="343" y="2264"/>
                  </a:lnTo>
                  <a:lnTo>
                    <a:pt x="327" y="2245"/>
                  </a:lnTo>
                  <a:lnTo>
                    <a:pt x="311" y="2224"/>
                  </a:lnTo>
                  <a:lnTo>
                    <a:pt x="306" y="2218"/>
                  </a:lnTo>
                  <a:lnTo>
                    <a:pt x="322" y="2204"/>
                  </a:lnTo>
                  <a:close/>
                  <a:moveTo>
                    <a:pt x="299" y="2224"/>
                  </a:moveTo>
                  <a:lnTo>
                    <a:pt x="304" y="2231"/>
                  </a:lnTo>
                  <a:lnTo>
                    <a:pt x="320" y="2251"/>
                  </a:lnTo>
                  <a:lnTo>
                    <a:pt x="336" y="2270"/>
                  </a:lnTo>
                  <a:lnTo>
                    <a:pt x="339" y="2274"/>
                  </a:lnTo>
                  <a:lnTo>
                    <a:pt x="331" y="2282"/>
                  </a:lnTo>
                  <a:lnTo>
                    <a:pt x="328" y="2278"/>
                  </a:lnTo>
                  <a:lnTo>
                    <a:pt x="311" y="2258"/>
                  </a:lnTo>
                  <a:lnTo>
                    <a:pt x="295" y="2237"/>
                  </a:lnTo>
                  <a:lnTo>
                    <a:pt x="290" y="2231"/>
                  </a:lnTo>
                  <a:lnTo>
                    <a:pt x="299" y="2224"/>
                  </a:lnTo>
                  <a:close/>
                  <a:moveTo>
                    <a:pt x="418" y="2283"/>
                  </a:moveTo>
                  <a:lnTo>
                    <a:pt x="423" y="2290"/>
                  </a:lnTo>
                  <a:lnTo>
                    <a:pt x="441" y="2305"/>
                  </a:lnTo>
                  <a:lnTo>
                    <a:pt x="458" y="2322"/>
                  </a:lnTo>
                  <a:lnTo>
                    <a:pt x="462" y="2326"/>
                  </a:lnTo>
                  <a:lnTo>
                    <a:pt x="455" y="2334"/>
                  </a:lnTo>
                  <a:lnTo>
                    <a:pt x="451" y="2330"/>
                  </a:lnTo>
                  <a:lnTo>
                    <a:pt x="433" y="2314"/>
                  </a:lnTo>
                  <a:lnTo>
                    <a:pt x="416" y="2296"/>
                  </a:lnTo>
                  <a:lnTo>
                    <a:pt x="411" y="2291"/>
                  </a:lnTo>
                  <a:lnTo>
                    <a:pt x="418" y="2283"/>
                  </a:lnTo>
                  <a:close/>
                  <a:moveTo>
                    <a:pt x="404" y="2299"/>
                  </a:moveTo>
                  <a:lnTo>
                    <a:pt x="409" y="2304"/>
                  </a:lnTo>
                  <a:lnTo>
                    <a:pt x="426" y="2322"/>
                  </a:lnTo>
                  <a:lnTo>
                    <a:pt x="444" y="2337"/>
                  </a:lnTo>
                  <a:lnTo>
                    <a:pt x="448" y="2343"/>
                  </a:lnTo>
                  <a:lnTo>
                    <a:pt x="436" y="2358"/>
                  </a:lnTo>
                  <a:lnTo>
                    <a:pt x="430" y="2354"/>
                  </a:lnTo>
                  <a:lnTo>
                    <a:pt x="412" y="2337"/>
                  </a:lnTo>
                  <a:lnTo>
                    <a:pt x="395" y="2319"/>
                  </a:lnTo>
                  <a:lnTo>
                    <a:pt x="389" y="2314"/>
                  </a:lnTo>
                  <a:lnTo>
                    <a:pt x="404" y="2299"/>
                  </a:lnTo>
                  <a:close/>
                  <a:moveTo>
                    <a:pt x="383" y="2322"/>
                  </a:moveTo>
                  <a:lnTo>
                    <a:pt x="388" y="2327"/>
                  </a:lnTo>
                  <a:lnTo>
                    <a:pt x="405" y="2345"/>
                  </a:lnTo>
                  <a:lnTo>
                    <a:pt x="423" y="2362"/>
                  </a:lnTo>
                  <a:lnTo>
                    <a:pt x="428" y="2367"/>
                  </a:lnTo>
                  <a:lnTo>
                    <a:pt x="422" y="2375"/>
                  </a:lnTo>
                  <a:lnTo>
                    <a:pt x="416" y="2370"/>
                  </a:lnTo>
                  <a:lnTo>
                    <a:pt x="397" y="2353"/>
                  </a:lnTo>
                  <a:lnTo>
                    <a:pt x="380" y="2335"/>
                  </a:lnTo>
                  <a:lnTo>
                    <a:pt x="375" y="2330"/>
                  </a:lnTo>
                  <a:lnTo>
                    <a:pt x="383" y="2322"/>
                  </a:lnTo>
                  <a:close/>
                  <a:moveTo>
                    <a:pt x="509" y="2366"/>
                  </a:moveTo>
                  <a:lnTo>
                    <a:pt x="511" y="2367"/>
                  </a:lnTo>
                  <a:lnTo>
                    <a:pt x="528" y="2380"/>
                  </a:lnTo>
                  <a:lnTo>
                    <a:pt x="547" y="2393"/>
                  </a:lnTo>
                  <a:lnTo>
                    <a:pt x="558" y="2401"/>
                  </a:lnTo>
                  <a:lnTo>
                    <a:pt x="552" y="2410"/>
                  </a:lnTo>
                  <a:lnTo>
                    <a:pt x="541" y="2402"/>
                  </a:lnTo>
                  <a:lnTo>
                    <a:pt x="522" y="2389"/>
                  </a:lnTo>
                  <a:lnTo>
                    <a:pt x="504" y="2375"/>
                  </a:lnTo>
                  <a:lnTo>
                    <a:pt x="502" y="2373"/>
                  </a:lnTo>
                  <a:lnTo>
                    <a:pt x="509" y="2366"/>
                  </a:lnTo>
                  <a:close/>
                  <a:moveTo>
                    <a:pt x="496" y="2383"/>
                  </a:moveTo>
                  <a:lnTo>
                    <a:pt x="497" y="2384"/>
                  </a:lnTo>
                  <a:lnTo>
                    <a:pt x="517" y="2398"/>
                  </a:lnTo>
                  <a:lnTo>
                    <a:pt x="536" y="2411"/>
                  </a:lnTo>
                  <a:lnTo>
                    <a:pt x="547" y="2419"/>
                  </a:lnTo>
                  <a:lnTo>
                    <a:pt x="536" y="2437"/>
                  </a:lnTo>
                  <a:lnTo>
                    <a:pt x="523" y="2429"/>
                  </a:lnTo>
                  <a:lnTo>
                    <a:pt x="505" y="2415"/>
                  </a:lnTo>
                  <a:lnTo>
                    <a:pt x="485" y="2401"/>
                  </a:lnTo>
                  <a:lnTo>
                    <a:pt x="484" y="2399"/>
                  </a:lnTo>
                  <a:lnTo>
                    <a:pt x="496" y="2383"/>
                  </a:lnTo>
                  <a:close/>
                  <a:moveTo>
                    <a:pt x="478" y="2408"/>
                  </a:moveTo>
                  <a:lnTo>
                    <a:pt x="479" y="2410"/>
                  </a:lnTo>
                  <a:lnTo>
                    <a:pt x="499" y="2424"/>
                  </a:lnTo>
                  <a:lnTo>
                    <a:pt x="518" y="2438"/>
                  </a:lnTo>
                  <a:lnTo>
                    <a:pt x="530" y="2446"/>
                  </a:lnTo>
                  <a:lnTo>
                    <a:pt x="525" y="2455"/>
                  </a:lnTo>
                  <a:lnTo>
                    <a:pt x="512" y="2447"/>
                  </a:lnTo>
                  <a:lnTo>
                    <a:pt x="493" y="2433"/>
                  </a:lnTo>
                  <a:lnTo>
                    <a:pt x="473" y="2417"/>
                  </a:lnTo>
                  <a:lnTo>
                    <a:pt x="472" y="2416"/>
                  </a:lnTo>
                  <a:lnTo>
                    <a:pt x="478" y="2408"/>
                  </a:lnTo>
                  <a:close/>
                  <a:moveTo>
                    <a:pt x="609" y="2431"/>
                  </a:moveTo>
                  <a:lnTo>
                    <a:pt x="622" y="2439"/>
                  </a:lnTo>
                  <a:lnTo>
                    <a:pt x="642" y="2448"/>
                  </a:lnTo>
                  <a:lnTo>
                    <a:pt x="662" y="2457"/>
                  </a:lnTo>
                  <a:lnTo>
                    <a:pt x="662" y="2457"/>
                  </a:lnTo>
                  <a:lnTo>
                    <a:pt x="658" y="2467"/>
                  </a:lnTo>
                  <a:lnTo>
                    <a:pt x="658" y="2467"/>
                  </a:lnTo>
                  <a:lnTo>
                    <a:pt x="638" y="2458"/>
                  </a:lnTo>
                  <a:lnTo>
                    <a:pt x="619" y="2448"/>
                  </a:lnTo>
                  <a:lnTo>
                    <a:pt x="604" y="2440"/>
                  </a:lnTo>
                  <a:lnTo>
                    <a:pt x="609" y="2431"/>
                  </a:lnTo>
                  <a:close/>
                  <a:moveTo>
                    <a:pt x="599" y="2449"/>
                  </a:moveTo>
                  <a:lnTo>
                    <a:pt x="614" y="2458"/>
                  </a:lnTo>
                  <a:lnTo>
                    <a:pt x="633" y="2467"/>
                  </a:lnTo>
                  <a:lnTo>
                    <a:pt x="653" y="2478"/>
                  </a:lnTo>
                  <a:lnTo>
                    <a:pt x="654" y="2478"/>
                  </a:lnTo>
                  <a:lnTo>
                    <a:pt x="646" y="2497"/>
                  </a:lnTo>
                  <a:lnTo>
                    <a:pt x="646" y="2497"/>
                  </a:lnTo>
                  <a:lnTo>
                    <a:pt x="625" y="2487"/>
                  </a:lnTo>
                  <a:lnTo>
                    <a:pt x="604" y="2476"/>
                  </a:lnTo>
                  <a:lnTo>
                    <a:pt x="589" y="2469"/>
                  </a:lnTo>
                  <a:lnTo>
                    <a:pt x="599" y="2449"/>
                  </a:lnTo>
                  <a:close/>
                  <a:moveTo>
                    <a:pt x="585" y="2479"/>
                  </a:moveTo>
                  <a:lnTo>
                    <a:pt x="599" y="2487"/>
                  </a:lnTo>
                  <a:lnTo>
                    <a:pt x="620" y="2497"/>
                  </a:lnTo>
                  <a:lnTo>
                    <a:pt x="641" y="2507"/>
                  </a:lnTo>
                  <a:lnTo>
                    <a:pt x="642" y="2507"/>
                  </a:lnTo>
                  <a:lnTo>
                    <a:pt x="638" y="2518"/>
                  </a:lnTo>
                  <a:lnTo>
                    <a:pt x="637" y="2516"/>
                  </a:lnTo>
                  <a:lnTo>
                    <a:pt x="616" y="2506"/>
                  </a:lnTo>
                  <a:lnTo>
                    <a:pt x="595" y="2496"/>
                  </a:lnTo>
                  <a:lnTo>
                    <a:pt x="580" y="2488"/>
                  </a:lnTo>
                  <a:lnTo>
                    <a:pt x="585" y="2479"/>
                  </a:lnTo>
                  <a:close/>
                  <a:moveTo>
                    <a:pt x="717" y="2479"/>
                  </a:moveTo>
                  <a:lnTo>
                    <a:pt x="722" y="2480"/>
                  </a:lnTo>
                  <a:lnTo>
                    <a:pt x="743" y="2487"/>
                  </a:lnTo>
                  <a:lnTo>
                    <a:pt x="763" y="2493"/>
                  </a:lnTo>
                  <a:lnTo>
                    <a:pt x="774" y="2496"/>
                  </a:lnTo>
                  <a:lnTo>
                    <a:pt x="772" y="2506"/>
                  </a:lnTo>
                  <a:lnTo>
                    <a:pt x="761" y="2504"/>
                  </a:lnTo>
                  <a:lnTo>
                    <a:pt x="740" y="2497"/>
                  </a:lnTo>
                  <a:lnTo>
                    <a:pt x="719" y="2491"/>
                  </a:lnTo>
                  <a:lnTo>
                    <a:pt x="715" y="2489"/>
                  </a:lnTo>
                  <a:lnTo>
                    <a:pt x="717" y="2479"/>
                  </a:lnTo>
                  <a:close/>
                  <a:moveTo>
                    <a:pt x="711" y="2500"/>
                  </a:moveTo>
                  <a:lnTo>
                    <a:pt x="716" y="2501"/>
                  </a:lnTo>
                  <a:lnTo>
                    <a:pt x="737" y="2507"/>
                  </a:lnTo>
                  <a:lnTo>
                    <a:pt x="758" y="2514"/>
                  </a:lnTo>
                  <a:lnTo>
                    <a:pt x="769" y="2516"/>
                  </a:lnTo>
                  <a:lnTo>
                    <a:pt x="765" y="2537"/>
                  </a:lnTo>
                  <a:lnTo>
                    <a:pt x="753" y="2534"/>
                  </a:lnTo>
                  <a:lnTo>
                    <a:pt x="731" y="2528"/>
                  </a:lnTo>
                  <a:lnTo>
                    <a:pt x="709" y="2522"/>
                  </a:lnTo>
                  <a:lnTo>
                    <a:pt x="705" y="2520"/>
                  </a:lnTo>
                  <a:lnTo>
                    <a:pt x="711" y="2500"/>
                  </a:lnTo>
                  <a:close/>
                  <a:moveTo>
                    <a:pt x="701" y="2531"/>
                  </a:moveTo>
                  <a:lnTo>
                    <a:pt x="706" y="2532"/>
                  </a:lnTo>
                  <a:lnTo>
                    <a:pt x="728" y="2538"/>
                  </a:lnTo>
                  <a:lnTo>
                    <a:pt x="751" y="2545"/>
                  </a:lnTo>
                  <a:lnTo>
                    <a:pt x="763" y="2547"/>
                  </a:lnTo>
                  <a:lnTo>
                    <a:pt x="761" y="2558"/>
                  </a:lnTo>
                  <a:lnTo>
                    <a:pt x="748" y="2555"/>
                  </a:lnTo>
                  <a:lnTo>
                    <a:pt x="725" y="2549"/>
                  </a:lnTo>
                  <a:lnTo>
                    <a:pt x="702" y="2542"/>
                  </a:lnTo>
                  <a:lnTo>
                    <a:pt x="698" y="2541"/>
                  </a:lnTo>
                  <a:lnTo>
                    <a:pt x="701" y="2531"/>
                  </a:lnTo>
                  <a:close/>
                  <a:moveTo>
                    <a:pt x="832" y="2506"/>
                  </a:moveTo>
                  <a:lnTo>
                    <a:pt x="847" y="2507"/>
                  </a:lnTo>
                  <a:lnTo>
                    <a:pt x="868" y="2510"/>
                  </a:lnTo>
                  <a:lnTo>
                    <a:pt x="890" y="2511"/>
                  </a:lnTo>
                  <a:lnTo>
                    <a:pt x="890" y="2511"/>
                  </a:lnTo>
                  <a:lnTo>
                    <a:pt x="890" y="2522"/>
                  </a:lnTo>
                  <a:lnTo>
                    <a:pt x="889" y="2522"/>
                  </a:lnTo>
                  <a:lnTo>
                    <a:pt x="868" y="2520"/>
                  </a:lnTo>
                  <a:lnTo>
                    <a:pt x="846" y="2519"/>
                  </a:lnTo>
                  <a:lnTo>
                    <a:pt x="831" y="2516"/>
                  </a:lnTo>
                  <a:lnTo>
                    <a:pt x="832" y="2506"/>
                  </a:lnTo>
                  <a:close/>
                  <a:moveTo>
                    <a:pt x="830" y="2527"/>
                  </a:moveTo>
                  <a:lnTo>
                    <a:pt x="844" y="2529"/>
                  </a:lnTo>
                  <a:lnTo>
                    <a:pt x="867" y="2532"/>
                  </a:lnTo>
                  <a:lnTo>
                    <a:pt x="889" y="2532"/>
                  </a:lnTo>
                  <a:lnTo>
                    <a:pt x="890" y="2532"/>
                  </a:lnTo>
                  <a:lnTo>
                    <a:pt x="889" y="2554"/>
                  </a:lnTo>
                  <a:lnTo>
                    <a:pt x="888" y="2554"/>
                  </a:lnTo>
                  <a:lnTo>
                    <a:pt x="865" y="2552"/>
                  </a:lnTo>
                  <a:lnTo>
                    <a:pt x="842" y="2551"/>
                  </a:lnTo>
                  <a:lnTo>
                    <a:pt x="827" y="2549"/>
                  </a:lnTo>
                  <a:lnTo>
                    <a:pt x="830" y="2527"/>
                  </a:lnTo>
                  <a:close/>
                  <a:moveTo>
                    <a:pt x="826" y="2559"/>
                  </a:moveTo>
                  <a:lnTo>
                    <a:pt x="841" y="2561"/>
                  </a:lnTo>
                  <a:lnTo>
                    <a:pt x="864" y="2563"/>
                  </a:lnTo>
                  <a:lnTo>
                    <a:pt x="888" y="2564"/>
                  </a:lnTo>
                  <a:lnTo>
                    <a:pt x="889" y="2564"/>
                  </a:lnTo>
                  <a:lnTo>
                    <a:pt x="889" y="2576"/>
                  </a:lnTo>
                  <a:lnTo>
                    <a:pt x="886" y="2576"/>
                  </a:lnTo>
                  <a:lnTo>
                    <a:pt x="863" y="2574"/>
                  </a:lnTo>
                  <a:lnTo>
                    <a:pt x="840" y="2572"/>
                  </a:lnTo>
                  <a:lnTo>
                    <a:pt x="825" y="2570"/>
                  </a:lnTo>
                  <a:lnTo>
                    <a:pt x="826" y="2559"/>
                  </a:lnTo>
                  <a:close/>
                  <a:moveTo>
                    <a:pt x="949" y="2510"/>
                  </a:moveTo>
                  <a:lnTo>
                    <a:pt x="954" y="2510"/>
                  </a:lnTo>
                  <a:lnTo>
                    <a:pt x="977" y="2507"/>
                  </a:lnTo>
                  <a:lnTo>
                    <a:pt x="998" y="2505"/>
                  </a:lnTo>
                  <a:lnTo>
                    <a:pt x="1008" y="2504"/>
                  </a:lnTo>
                  <a:lnTo>
                    <a:pt x="1010" y="2514"/>
                  </a:lnTo>
                  <a:lnTo>
                    <a:pt x="999" y="2516"/>
                  </a:lnTo>
                  <a:lnTo>
                    <a:pt x="977" y="2519"/>
                  </a:lnTo>
                  <a:lnTo>
                    <a:pt x="956" y="2520"/>
                  </a:lnTo>
                  <a:lnTo>
                    <a:pt x="951" y="2520"/>
                  </a:lnTo>
                  <a:lnTo>
                    <a:pt x="949" y="2510"/>
                  </a:lnTo>
                  <a:close/>
                  <a:moveTo>
                    <a:pt x="951" y="2532"/>
                  </a:moveTo>
                  <a:lnTo>
                    <a:pt x="956" y="2532"/>
                  </a:lnTo>
                  <a:lnTo>
                    <a:pt x="978" y="2529"/>
                  </a:lnTo>
                  <a:lnTo>
                    <a:pt x="1000" y="2527"/>
                  </a:lnTo>
                  <a:lnTo>
                    <a:pt x="1011" y="2524"/>
                  </a:lnTo>
                  <a:lnTo>
                    <a:pt x="1014" y="2546"/>
                  </a:lnTo>
                  <a:lnTo>
                    <a:pt x="1003" y="2547"/>
                  </a:lnTo>
                  <a:lnTo>
                    <a:pt x="980" y="2551"/>
                  </a:lnTo>
                  <a:lnTo>
                    <a:pt x="957" y="2552"/>
                  </a:lnTo>
                  <a:lnTo>
                    <a:pt x="952" y="2552"/>
                  </a:lnTo>
                  <a:lnTo>
                    <a:pt x="951" y="2532"/>
                  </a:lnTo>
                  <a:close/>
                  <a:moveTo>
                    <a:pt x="952" y="2564"/>
                  </a:moveTo>
                  <a:lnTo>
                    <a:pt x="958" y="2564"/>
                  </a:lnTo>
                  <a:lnTo>
                    <a:pt x="980" y="2561"/>
                  </a:lnTo>
                  <a:lnTo>
                    <a:pt x="1004" y="2559"/>
                  </a:lnTo>
                  <a:lnTo>
                    <a:pt x="1016" y="2556"/>
                  </a:lnTo>
                  <a:lnTo>
                    <a:pt x="1017" y="2567"/>
                  </a:lnTo>
                  <a:lnTo>
                    <a:pt x="1005" y="2569"/>
                  </a:lnTo>
                  <a:lnTo>
                    <a:pt x="982" y="2572"/>
                  </a:lnTo>
                  <a:lnTo>
                    <a:pt x="958" y="2574"/>
                  </a:lnTo>
                  <a:lnTo>
                    <a:pt x="953" y="2574"/>
                  </a:lnTo>
                  <a:lnTo>
                    <a:pt x="952" y="2564"/>
                  </a:lnTo>
                  <a:close/>
                  <a:moveTo>
                    <a:pt x="1066" y="2491"/>
                  </a:moveTo>
                  <a:lnTo>
                    <a:pt x="1080" y="2487"/>
                  </a:lnTo>
                  <a:lnTo>
                    <a:pt x="1101" y="2480"/>
                  </a:lnTo>
                  <a:lnTo>
                    <a:pt x="1121" y="2474"/>
                  </a:lnTo>
                  <a:lnTo>
                    <a:pt x="1121" y="2474"/>
                  </a:lnTo>
                  <a:lnTo>
                    <a:pt x="1125" y="2483"/>
                  </a:lnTo>
                  <a:lnTo>
                    <a:pt x="1125" y="2484"/>
                  </a:lnTo>
                  <a:lnTo>
                    <a:pt x="1104" y="2491"/>
                  </a:lnTo>
                  <a:lnTo>
                    <a:pt x="1083" y="2497"/>
                  </a:lnTo>
                  <a:lnTo>
                    <a:pt x="1068" y="2501"/>
                  </a:lnTo>
                  <a:lnTo>
                    <a:pt x="1066" y="2491"/>
                  </a:lnTo>
                  <a:close/>
                  <a:moveTo>
                    <a:pt x="1070" y="2513"/>
                  </a:moveTo>
                  <a:lnTo>
                    <a:pt x="1085" y="2507"/>
                  </a:lnTo>
                  <a:lnTo>
                    <a:pt x="1108" y="2501"/>
                  </a:lnTo>
                  <a:lnTo>
                    <a:pt x="1127" y="2495"/>
                  </a:lnTo>
                  <a:lnTo>
                    <a:pt x="1129" y="2493"/>
                  </a:lnTo>
                  <a:lnTo>
                    <a:pt x="1136" y="2514"/>
                  </a:lnTo>
                  <a:lnTo>
                    <a:pt x="1135" y="2514"/>
                  </a:lnTo>
                  <a:lnTo>
                    <a:pt x="1112" y="2522"/>
                  </a:lnTo>
                  <a:lnTo>
                    <a:pt x="1091" y="2528"/>
                  </a:lnTo>
                  <a:lnTo>
                    <a:pt x="1075" y="2533"/>
                  </a:lnTo>
                  <a:lnTo>
                    <a:pt x="1070" y="2513"/>
                  </a:lnTo>
                  <a:close/>
                  <a:moveTo>
                    <a:pt x="1078" y="2543"/>
                  </a:moveTo>
                  <a:lnTo>
                    <a:pt x="1094" y="2538"/>
                  </a:lnTo>
                  <a:lnTo>
                    <a:pt x="1116" y="2532"/>
                  </a:lnTo>
                  <a:lnTo>
                    <a:pt x="1137" y="2524"/>
                  </a:lnTo>
                  <a:lnTo>
                    <a:pt x="1140" y="2524"/>
                  </a:lnTo>
                  <a:lnTo>
                    <a:pt x="1143" y="2534"/>
                  </a:lnTo>
                  <a:lnTo>
                    <a:pt x="1141" y="2534"/>
                  </a:lnTo>
                  <a:lnTo>
                    <a:pt x="1119" y="2542"/>
                  </a:lnTo>
                  <a:lnTo>
                    <a:pt x="1096" y="2549"/>
                  </a:lnTo>
                  <a:lnTo>
                    <a:pt x="1080" y="2554"/>
                  </a:lnTo>
                  <a:lnTo>
                    <a:pt x="1078" y="2543"/>
                  </a:lnTo>
                  <a:close/>
                  <a:moveTo>
                    <a:pt x="1177" y="2449"/>
                  </a:moveTo>
                  <a:lnTo>
                    <a:pt x="1180" y="2448"/>
                  </a:lnTo>
                  <a:lnTo>
                    <a:pt x="1200" y="2438"/>
                  </a:lnTo>
                  <a:lnTo>
                    <a:pt x="1220" y="2428"/>
                  </a:lnTo>
                  <a:lnTo>
                    <a:pt x="1230" y="2422"/>
                  </a:lnTo>
                  <a:lnTo>
                    <a:pt x="1235" y="2431"/>
                  </a:lnTo>
                  <a:lnTo>
                    <a:pt x="1225" y="2438"/>
                  </a:lnTo>
                  <a:lnTo>
                    <a:pt x="1205" y="2448"/>
                  </a:lnTo>
                  <a:lnTo>
                    <a:pt x="1185" y="2458"/>
                  </a:lnTo>
                  <a:lnTo>
                    <a:pt x="1180" y="2460"/>
                  </a:lnTo>
                  <a:lnTo>
                    <a:pt x="1177" y="2449"/>
                  </a:lnTo>
                  <a:close/>
                  <a:moveTo>
                    <a:pt x="1185" y="2470"/>
                  </a:moveTo>
                  <a:lnTo>
                    <a:pt x="1189" y="2467"/>
                  </a:lnTo>
                  <a:lnTo>
                    <a:pt x="1209" y="2457"/>
                  </a:lnTo>
                  <a:lnTo>
                    <a:pt x="1229" y="2447"/>
                  </a:lnTo>
                  <a:lnTo>
                    <a:pt x="1240" y="2440"/>
                  </a:lnTo>
                  <a:lnTo>
                    <a:pt x="1250" y="2460"/>
                  </a:lnTo>
                  <a:lnTo>
                    <a:pt x="1238" y="2466"/>
                  </a:lnTo>
                  <a:lnTo>
                    <a:pt x="1219" y="2478"/>
                  </a:lnTo>
                  <a:lnTo>
                    <a:pt x="1198" y="2487"/>
                  </a:lnTo>
                  <a:lnTo>
                    <a:pt x="1194" y="2489"/>
                  </a:lnTo>
                  <a:lnTo>
                    <a:pt x="1185" y="2470"/>
                  </a:lnTo>
                  <a:close/>
                  <a:moveTo>
                    <a:pt x="1198" y="2500"/>
                  </a:moveTo>
                  <a:lnTo>
                    <a:pt x="1201" y="2497"/>
                  </a:lnTo>
                  <a:lnTo>
                    <a:pt x="1222" y="2487"/>
                  </a:lnTo>
                  <a:lnTo>
                    <a:pt x="1243" y="2475"/>
                  </a:lnTo>
                  <a:lnTo>
                    <a:pt x="1255" y="2469"/>
                  </a:lnTo>
                  <a:lnTo>
                    <a:pt x="1259" y="2478"/>
                  </a:lnTo>
                  <a:lnTo>
                    <a:pt x="1248" y="2486"/>
                  </a:lnTo>
                  <a:lnTo>
                    <a:pt x="1227" y="2497"/>
                  </a:lnTo>
                  <a:lnTo>
                    <a:pt x="1206" y="2507"/>
                  </a:lnTo>
                  <a:lnTo>
                    <a:pt x="1201" y="2509"/>
                  </a:lnTo>
                  <a:lnTo>
                    <a:pt x="1198" y="2500"/>
                  </a:lnTo>
                  <a:close/>
                  <a:moveTo>
                    <a:pt x="1279" y="2390"/>
                  </a:moveTo>
                  <a:lnTo>
                    <a:pt x="1294" y="2380"/>
                  </a:lnTo>
                  <a:lnTo>
                    <a:pt x="1313" y="2366"/>
                  </a:lnTo>
                  <a:lnTo>
                    <a:pt x="1329" y="2353"/>
                  </a:lnTo>
                  <a:lnTo>
                    <a:pt x="1335" y="2362"/>
                  </a:lnTo>
                  <a:lnTo>
                    <a:pt x="1319" y="2375"/>
                  </a:lnTo>
                  <a:lnTo>
                    <a:pt x="1300" y="2389"/>
                  </a:lnTo>
                  <a:lnTo>
                    <a:pt x="1285" y="2399"/>
                  </a:lnTo>
                  <a:lnTo>
                    <a:pt x="1279" y="2390"/>
                  </a:lnTo>
                  <a:close/>
                  <a:moveTo>
                    <a:pt x="1292" y="2408"/>
                  </a:moveTo>
                  <a:lnTo>
                    <a:pt x="1306" y="2398"/>
                  </a:lnTo>
                  <a:lnTo>
                    <a:pt x="1325" y="2384"/>
                  </a:lnTo>
                  <a:lnTo>
                    <a:pt x="1341" y="2371"/>
                  </a:lnTo>
                  <a:lnTo>
                    <a:pt x="1353" y="2388"/>
                  </a:lnTo>
                  <a:lnTo>
                    <a:pt x="1336" y="2401"/>
                  </a:lnTo>
                  <a:lnTo>
                    <a:pt x="1317" y="2415"/>
                  </a:lnTo>
                  <a:lnTo>
                    <a:pt x="1303" y="2425"/>
                  </a:lnTo>
                  <a:lnTo>
                    <a:pt x="1292" y="2408"/>
                  </a:lnTo>
                  <a:close/>
                  <a:moveTo>
                    <a:pt x="1309" y="2434"/>
                  </a:moveTo>
                  <a:lnTo>
                    <a:pt x="1324" y="2424"/>
                  </a:lnTo>
                  <a:lnTo>
                    <a:pt x="1342" y="2410"/>
                  </a:lnTo>
                  <a:lnTo>
                    <a:pt x="1359" y="2395"/>
                  </a:lnTo>
                  <a:lnTo>
                    <a:pt x="1366" y="2404"/>
                  </a:lnTo>
                  <a:lnTo>
                    <a:pt x="1348" y="2419"/>
                  </a:lnTo>
                  <a:lnTo>
                    <a:pt x="1329" y="2433"/>
                  </a:lnTo>
                  <a:lnTo>
                    <a:pt x="1315" y="2443"/>
                  </a:lnTo>
                  <a:lnTo>
                    <a:pt x="1309" y="2434"/>
                  </a:lnTo>
                  <a:close/>
                  <a:moveTo>
                    <a:pt x="1374" y="2313"/>
                  </a:moveTo>
                  <a:lnTo>
                    <a:pt x="1383" y="2305"/>
                  </a:lnTo>
                  <a:lnTo>
                    <a:pt x="1399" y="2289"/>
                  </a:lnTo>
                  <a:lnTo>
                    <a:pt x="1416" y="2272"/>
                  </a:lnTo>
                  <a:lnTo>
                    <a:pt x="1416" y="2270"/>
                  </a:lnTo>
                  <a:lnTo>
                    <a:pt x="1424" y="2278"/>
                  </a:lnTo>
                  <a:lnTo>
                    <a:pt x="1424" y="2279"/>
                  </a:lnTo>
                  <a:lnTo>
                    <a:pt x="1406" y="2296"/>
                  </a:lnTo>
                  <a:lnTo>
                    <a:pt x="1389" y="2313"/>
                  </a:lnTo>
                  <a:lnTo>
                    <a:pt x="1380" y="2322"/>
                  </a:lnTo>
                  <a:lnTo>
                    <a:pt x="1374" y="2313"/>
                  </a:lnTo>
                  <a:close/>
                  <a:moveTo>
                    <a:pt x="1388" y="2330"/>
                  </a:moveTo>
                  <a:lnTo>
                    <a:pt x="1397" y="2321"/>
                  </a:lnTo>
                  <a:lnTo>
                    <a:pt x="1414" y="2304"/>
                  </a:lnTo>
                  <a:lnTo>
                    <a:pt x="1430" y="2287"/>
                  </a:lnTo>
                  <a:lnTo>
                    <a:pt x="1431" y="2286"/>
                  </a:lnTo>
                  <a:lnTo>
                    <a:pt x="1446" y="2300"/>
                  </a:lnTo>
                  <a:lnTo>
                    <a:pt x="1445" y="2301"/>
                  </a:lnTo>
                  <a:lnTo>
                    <a:pt x="1427" y="2319"/>
                  </a:lnTo>
                  <a:lnTo>
                    <a:pt x="1410" y="2337"/>
                  </a:lnTo>
                  <a:lnTo>
                    <a:pt x="1401" y="2345"/>
                  </a:lnTo>
                  <a:lnTo>
                    <a:pt x="1388" y="2330"/>
                  </a:lnTo>
                  <a:close/>
                  <a:moveTo>
                    <a:pt x="1408" y="2353"/>
                  </a:moveTo>
                  <a:lnTo>
                    <a:pt x="1416" y="2345"/>
                  </a:lnTo>
                  <a:lnTo>
                    <a:pt x="1435" y="2327"/>
                  </a:lnTo>
                  <a:lnTo>
                    <a:pt x="1452" y="2309"/>
                  </a:lnTo>
                  <a:lnTo>
                    <a:pt x="1453" y="2308"/>
                  </a:lnTo>
                  <a:lnTo>
                    <a:pt x="1461" y="2316"/>
                  </a:lnTo>
                  <a:lnTo>
                    <a:pt x="1460" y="2317"/>
                  </a:lnTo>
                  <a:lnTo>
                    <a:pt x="1442" y="2335"/>
                  </a:lnTo>
                  <a:lnTo>
                    <a:pt x="1424" y="2353"/>
                  </a:lnTo>
                  <a:lnTo>
                    <a:pt x="1415" y="2362"/>
                  </a:lnTo>
                  <a:lnTo>
                    <a:pt x="1408" y="2353"/>
                  </a:lnTo>
                  <a:close/>
                  <a:moveTo>
                    <a:pt x="1457" y="2224"/>
                  </a:moveTo>
                  <a:lnTo>
                    <a:pt x="1463" y="2216"/>
                  </a:lnTo>
                  <a:lnTo>
                    <a:pt x="1479" y="2197"/>
                  </a:lnTo>
                  <a:lnTo>
                    <a:pt x="1494" y="2176"/>
                  </a:lnTo>
                  <a:lnTo>
                    <a:pt x="1494" y="2176"/>
                  </a:lnTo>
                  <a:lnTo>
                    <a:pt x="1503" y="2183"/>
                  </a:lnTo>
                  <a:lnTo>
                    <a:pt x="1501" y="2184"/>
                  </a:lnTo>
                  <a:lnTo>
                    <a:pt x="1487" y="2204"/>
                  </a:lnTo>
                  <a:lnTo>
                    <a:pt x="1472" y="2223"/>
                  </a:lnTo>
                  <a:lnTo>
                    <a:pt x="1464" y="2232"/>
                  </a:lnTo>
                  <a:lnTo>
                    <a:pt x="1457" y="2224"/>
                  </a:lnTo>
                  <a:close/>
                  <a:moveTo>
                    <a:pt x="1473" y="2238"/>
                  </a:moveTo>
                  <a:lnTo>
                    <a:pt x="1479" y="2231"/>
                  </a:lnTo>
                  <a:lnTo>
                    <a:pt x="1495" y="2211"/>
                  </a:lnTo>
                  <a:lnTo>
                    <a:pt x="1510" y="2191"/>
                  </a:lnTo>
                  <a:lnTo>
                    <a:pt x="1511" y="2189"/>
                  </a:lnTo>
                  <a:lnTo>
                    <a:pt x="1527" y="2202"/>
                  </a:lnTo>
                  <a:lnTo>
                    <a:pt x="1526" y="2204"/>
                  </a:lnTo>
                  <a:lnTo>
                    <a:pt x="1510" y="2224"/>
                  </a:lnTo>
                  <a:lnTo>
                    <a:pt x="1495" y="2245"/>
                  </a:lnTo>
                  <a:lnTo>
                    <a:pt x="1488" y="2252"/>
                  </a:lnTo>
                  <a:lnTo>
                    <a:pt x="1473" y="2238"/>
                  </a:lnTo>
                  <a:close/>
                  <a:moveTo>
                    <a:pt x="1497" y="2259"/>
                  </a:moveTo>
                  <a:lnTo>
                    <a:pt x="1503" y="2251"/>
                  </a:lnTo>
                  <a:lnTo>
                    <a:pt x="1519" y="2231"/>
                  </a:lnTo>
                  <a:lnTo>
                    <a:pt x="1535" y="2210"/>
                  </a:lnTo>
                  <a:lnTo>
                    <a:pt x="1536" y="2209"/>
                  </a:lnTo>
                  <a:lnTo>
                    <a:pt x="1543" y="2215"/>
                  </a:lnTo>
                  <a:lnTo>
                    <a:pt x="1542" y="2216"/>
                  </a:lnTo>
                  <a:lnTo>
                    <a:pt x="1526" y="2238"/>
                  </a:lnTo>
                  <a:lnTo>
                    <a:pt x="1510" y="2259"/>
                  </a:lnTo>
                  <a:lnTo>
                    <a:pt x="1504" y="2267"/>
                  </a:lnTo>
                  <a:lnTo>
                    <a:pt x="1497" y="2259"/>
                  </a:lnTo>
                  <a:close/>
                  <a:moveTo>
                    <a:pt x="1530" y="2125"/>
                  </a:moveTo>
                  <a:lnTo>
                    <a:pt x="1537" y="2115"/>
                  </a:lnTo>
                  <a:lnTo>
                    <a:pt x="1551" y="2093"/>
                  </a:lnTo>
                  <a:lnTo>
                    <a:pt x="1562" y="2072"/>
                  </a:lnTo>
                  <a:lnTo>
                    <a:pt x="1571" y="2077"/>
                  </a:lnTo>
                  <a:lnTo>
                    <a:pt x="1560" y="2098"/>
                  </a:lnTo>
                  <a:lnTo>
                    <a:pt x="1546" y="2120"/>
                  </a:lnTo>
                  <a:lnTo>
                    <a:pt x="1539" y="2131"/>
                  </a:lnTo>
                  <a:lnTo>
                    <a:pt x="1530" y="2125"/>
                  </a:lnTo>
                  <a:close/>
                  <a:moveTo>
                    <a:pt x="1547" y="2137"/>
                  </a:moveTo>
                  <a:lnTo>
                    <a:pt x="1553" y="2126"/>
                  </a:lnTo>
                  <a:lnTo>
                    <a:pt x="1568" y="2104"/>
                  </a:lnTo>
                  <a:lnTo>
                    <a:pt x="1581" y="2084"/>
                  </a:lnTo>
                  <a:lnTo>
                    <a:pt x="1598" y="2094"/>
                  </a:lnTo>
                  <a:lnTo>
                    <a:pt x="1585" y="2116"/>
                  </a:lnTo>
                  <a:lnTo>
                    <a:pt x="1571" y="2138"/>
                  </a:lnTo>
                  <a:lnTo>
                    <a:pt x="1564" y="2149"/>
                  </a:lnTo>
                  <a:lnTo>
                    <a:pt x="1547" y="2137"/>
                  </a:lnTo>
                  <a:close/>
                  <a:moveTo>
                    <a:pt x="1572" y="2155"/>
                  </a:moveTo>
                  <a:lnTo>
                    <a:pt x="1579" y="2144"/>
                  </a:lnTo>
                  <a:lnTo>
                    <a:pt x="1594" y="2121"/>
                  </a:lnTo>
                  <a:lnTo>
                    <a:pt x="1606" y="2101"/>
                  </a:lnTo>
                  <a:lnTo>
                    <a:pt x="1615" y="2106"/>
                  </a:lnTo>
                  <a:lnTo>
                    <a:pt x="1603" y="2128"/>
                  </a:lnTo>
                  <a:lnTo>
                    <a:pt x="1588" y="2151"/>
                  </a:lnTo>
                  <a:lnTo>
                    <a:pt x="1581" y="2161"/>
                  </a:lnTo>
                  <a:lnTo>
                    <a:pt x="1572" y="2155"/>
                  </a:lnTo>
                  <a:close/>
                  <a:moveTo>
                    <a:pt x="1592" y="2018"/>
                  </a:moveTo>
                  <a:lnTo>
                    <a:pt x="1614" y="1976"/>
                  </a:lnTo>
                  <a:lnTo>
                    <a:pt x="1619" y="1961"/>
                  </a:lnTo>
                  <a:lnTo>
                    <a:pt x="1629" y="1967"/>
                  </a:lnTo>
                  <a:lnTo>
                    <a:pt x="1623" y="1981"/>
                  </a:lnTo>
                  <a:lnTo>
                    <a:pt x="1602" y="2023"/>
                  </a:lnTo>
                  <a:lnTo>
                    <a:pt x="1592" y="2018"/>
                  </a:lnTo>
                  <a:close/>
                  <a:moveTo>
                    <a:pt x="1610" y="2028"/>
                  </a:moveTo>
                  <a:lnTo>
                    <a:pt x="1631" y="1985"/>
                  </a:lnTo>
                  <a:lnTo>
                    <a:pt x="1637" y="1970"/>
                  </a:lnTo>
                  <a:lnTo>
                    <a:pt x="1657" y="1981"/>
                  </a:lnTo>
                  <a:lnTo>
                    <a:pt x="1650" y="1995"/>
                  </a:lnTo>
                  <a:lnTo>
                    <a:pt x="1629" y="2037"/>
                  </a:lnTo>
                  <a:lnTo>
                    <a:pt x="1610" y="2028"/>
                  </a:lnTo>
                  <a:close/>
                  <a:moveTo>
                    <a:pt x="1637" y="2043"/>
                  </a:moveTo>
                  <a:lnTo>
                    <a:pt x="1660" y="2000"/>
                  </a:lnTo>
                  <a:lnTo>
                    <a:pt x="1666" y="1985"/>
                  </a:lnTo>
                  <a:lnTo>
                    <a:pt x="1676" y="1990"/>
                  </a:lnTo>
                  <a:lnTo>
                    <a:pt x="1668" y="2005"/>
                  </a:lnTo>
                  <a:lnTo>
                    <a:pt x="1647" y="2048"/>
                  </a:lnTo>
                  <a:lnTo>
                    <a:pt x="1637" y="2043"/>
                  </a:lnTo>
                  <a:close/>
                  <a:moveTo>
                    <a:pt x="1644" y="1905"/>
                  </a:moveTo>
                  <a:lnTo>
                    <a:pt x="1656" y="1874"/>
                  </a:lnTo>
                  <a:lnTo>
                    <a:pt x="1667" y="1846"/>
                  </a:lnTo>
                  <a:lnTo>
                    <a:pt x="1676" y="1849"/>
                  </a:lnTo>
                  <a:lnTo>
                    <a:pt x="1666" y="1878"/>
                  </a:lnTo>
                  <a:lnTo>
                    <a:pt x="1653" y="1909"/>
                  </a:lnTo>
                  <a:lnTo>
                    <a:pt x="1644" y="1905"/>
                  </a:lnTo>
                  <a:close/>
                  <a:moveTo>
                    <a:pt x="1663" y="1913"/>
                  </a:moveTo>
                  <a:lnTo>
                    <a:pt x="1676" y="1883"/>
                  </a:lnTo>
                  <a:lnTo>
                    <a:pt x="1686" y="1853"/>
                  </a:lnTo>
                  <a:lnTo>
                    <a:pt x="1705" y="1861"/>
                  </a:lnTo>
                  <a:lnTo>
                    <a:pt x="1694" y="1891"/>
                  </a:lnTo>
                  <a:lnTo>
                    <a:pt x="1682" y="1922"/>
                  </a:lnTo>
                  <a:lnTo>
                    <a:pt x="1663" y="1913"/>
                  </a:lnTo>
                  <a:close/>
                  <a:moveTo>
                    <a:pt x="1692" y="1925"/>
                  </a:moveTo>
                  <a:lnTo>
                    <a:pt x="1704" y="1895"/>
                  </a:lnTo>
                  <a:lnTo>
                    <a:pt x="1715" y="1865"/>
                  </a:lnTo>
                  <a:lnTo>
                    <a:pt x="1724" y="1869"/>
                  </a:lnTo>
                  <a:lnTo>
                    <a:pt x="1713" y="1898"/>
                  </a:lnTo>
                  <a:lnTo>
                    <a:pt x="1702" y="1929"/>
                  </a:lnTo>
                  <a:lnTo>
                    <a:pt x="1692" y="1925"/>
                  </a:lnTo>
                  <a:close/>
                  <a:moveTo>
                    <a:pt x="1687" y="1786"/>
                  </a:moveTo>
                  <a:lnTo>
                    <a:pt x="1693" y="1767"/>
                  </a:lnTo>
                  <a:lnTo>
                    <a:pt x="1700" y="1739"/>
                  </a:lnTo>
                  <a:lnTo>
                    <a:pt x="1704" y="1726"/>
                  </a:lnTo>
                  <a:lnTo>
                    <a:pt x="1714" y="1728"/>
                  </a:lnTo>
                  <a:lnTo>
                    <a:pt x="1710" y="1743"/>
                  </a:lnTo>
                  <a:lnTo>
                    <a:pt x="1703" y="1770"/>
                  </a:lnTo>
                  <a:lnTo>
                    <a:pt x="1697" y="1790"/>
                  </a:lnTo>
                  <a:lnTo>
                    <a:pt x="1687" y="1786"/>
                  </a:lnTo>
                  <a:close/>
                  <a:moveTo>
                    <a:pt x="1707" y="1793"/>
                  </a:moveTo>
                  <a:lnTo>
                    <a:pt x="1711" y="1773"/>
                  </a:lnTo>
                  <a:lnTo>
                    <a:pt x="1720" y="1745"/>
                  </a:lnTo>
                  <a:lnTo>
                    <a:pt x="1724" y="1732"/>
                  </a:lnTo>
                  <a:lnTo>
                    <a:pt x="1744" y="1737"/>
                  </a:lnTo>
                  <a:lnTo>
                    <a:pt x="1740" y="1752"/>
                  </a:lnTo>
                  <a:lnTo>
                    <a:pt x="1731" y="1780"/>
                  </a:lnTo>
                  <a:lnTo>
                    <a:pt x="1726" y="1799"/>
                  </a:lnTo>
                  <a:lnTo>
                    <a:pt x="1707" y="1793"/>
                  </a:lnTo>
                  <a:close/>
                  <a:moveTo>
                    <a:pt x="1735" y="1803"/>
                  </a:moveTo>
                  <a:lnTo>
                    <a:pt x="1741" y="1784"/>
                  </a:lnTo>
                  <a:lnTo>
                    <a:pt x="1750" y="1754"/>
                  </a:lnTo>
                  <a:lnTo>
                    <a:pt x="1753" y="1740"/>
                  </a:lnTo>
                  <a:lnTo>
                    <a:pt x="1763" y="1744"/>
                  </a:lnTo>
                  <a:lnTo>
                    <a:pt x="1760" y="1758"/>
                  </a:lnTo>
                  <a:lnTo>
                    <a:pt x="1751" y="1786"/>
                  </a:lnTo>
                  <a:lnTo>
                    <a:pt x="1745" y="1806"/>
                  </a:lnTo>
                  <a:lnTo>
                    <a:pt x="1735" y="1803"/>
                  </a:lnTo>
                  <a:close/>
                  <a:moveTo>
                    <a:pt x="1719" y="1665"/>
                  </a:moveTo>
                  <a:lnTo>
                    <a:pt x="1721" y="1654"/>
                  </a:lnTo>
                  <a:lnTo>
                    <a:pt x="1727" y="1625"/>
                  </a:lnTo>
                  <a:lnTo>
                    <a:pt x="1731" y="1604"/>
                  </a:lnTo>
                  <a:lnTo>
                    <a:pt x="1741" y="1605"/>
                  </a:lnTo>
                  <a:lnTo>
                    <a:pt x="1737" y="1627"/>
                  </a:lnTo>
                  <a:lnTo>
                    <a:pt x="1731" y="1656"/>
                  </a:lnTo>
                  <a:lnTo>
                    <a:pt x="1729" y="1668"/>
                  </a:lnTo>
                  <a:lnTo>
                    <a:pt x="1719" y="1665"/>
                  </a:lnTo>
                  <a:close/>
                  <a:moveTo>
                    <a:pt x="1739" y="1670"/>
                  </a:moveTo>
                  <a:lnTo>
                    <a:pt x="1741" y="1659"/>
                  </a:lnTo>
                  <a:lnTo>
                    <a:pt x="1747" y="1629"/>
                  </a:lnTo>
                  <a:lnTo>
                    <a:pt x="1752" y="1607"/>
                  </a:lnTo>
                  <a:lnTo>
                    <a:pt x="1772" y="1611"/>
                  </a:lnTo>
                  <a:lnTo>
                    <a:pt x="1768" y="1634"/>
                  </a:lnTo>
                  <a:lnTo>
                    <a:pt x="1761" y="1664"/>
                  </a:lnTo>
                  <a:lnTo>
                    <a:pt x="1758" y="1674"/>
                  </a:lnTo>
                  <a:lnTo>
                    <a:pt x="1739" y="1670"/>
                  </a:lnTo>
                  <a:close/>
                  <a:moveTo>
                    <a:pt x="1769" y="1677"/>
                  </a:moveTo>
                  <a:lnTo>
                    <a:pt x="1772" y="1667"/>
                  </a:lnTo>
                  <a:lnTo>
                    <a:pt x="1778" y="1636"/>
                  </a:lnTo>
                  <a:lnTo>
                    <a:pt x="1782" y="1614"/>
                  </a:lnTo>
                  <a:lnTo>
                    <a:pt x="1792" y="1615"/>
                  </a:lnTo>
                  <a:lnTo>
                    <a:pt x="1788" y="1638"/>
                  </a:lnTo>
                  <a:lnTo>
                    <a:pt x="1782" y="1669"/>
                  </a:lnTo>
                  <a:lnTo>
                    <a:pt x="1779" y="1679"/>
                  </a:lnTo>
                  <a:lnTo>
                    <a:pt x="1769" y="1677"/>
                  </a:lnTo>
                  <a:close/>
                  <a:moveTo>
                    <a:pt x="1742" y="1540"/>
                  </a:moveTo>
                  <a:lnTo>
                    <a:pt x="1742" y="1535"/>
                  </a:lnTo>
                  <a:lnTo>
                    <a:pt x="1746" y="1506"/>
                  </a:lnTo>
                  <a:lnTo>
                    <a:pt x="1750" y="1479"/>
                  </a:lnTo>
                  <a:lnTo>
                    <a:pt x="1760" y="1480"/>
                  </a:lnTo>
                  <a:lnTo>
                    <a:pt x="1757" y="1507"/>
                  </a:lnTo>
                  <a:lnTo>
                    <a:pt x="1752" y="1538"/>
                  </a:lnTo>
                  <a:lnTo>
                    <a:pt x="1752" y="1543"/>
                  </a:lnTo>
                  <a:lnTo>
                    <a:pt x="1742" y="1540"/>
                  </a:lnTo>
                  <a:close/>
                  <a:moveTo>
                    <a:pt x="1762" y="1544"/>
                  </a:moveTo>
                  <a:lnTo>
                    <a:pt x="1763" y="1539"/>
                  </a:lnTo>
                  <a:lnTo>
                    <a:pt x="1767" y="1508"/>
                  </a:lnTo>
                  <a:lnTo>
                    <a:pt x="1771" y="1481"/>
                  </a:lnTo>
                  <a:lnTo>
                    <a:pt x="1790" y="1484"/>
                  </a:lnTo>
                  <a:lnTo>
                    <a:pt x="1788" y="1512"/>
                  </a:lnTo>
                  <a:lnTo>
                    <a:pt x="1783" y="1543"/>
                  </a:lnTo>
                  <a:lnTo>
                    <a:pt x="1783" y="1548"/>
                  </a:lnTo>
                  <a:lnTo>
                    <a:pt x="1762" y="1544"/>
                  </a:lnTo>
                  <a:close/>
                  <a:moveTo>
                    <a:pt x="1793" y="1549"/>
                  </a:moveTo>
                  <a:lnTo>
                    <a:pt x="1793" y="1544"/>
                  </a:lnTo>
                  <a:lnTo>
                    <a:pt x="1798" y="1513"/>
                  </a:lnTo>
                  <a:lnTo>
                    <a:pt x="1800" y="1485"/>
                  </a:lnTo>
                  <a:lnTo>
                    <a:pt x="1811" y="1486"/>
                  </a:lnTo>
                  <a:lnTo>
                    <a:pt x="1808" y="1515"/>
                  </a:lnTo>
                  <a:lnTo>
                    <a:pt x="1804" y="1546"/>
                  </a:lnTo>
                  <a:lnTo>
                    <a:pt x="1803" y="1551"/>
                  </a:lnTo>
                  <a:lnTo>
                    <a:pt x="1793" y="1549"/>
                  </a:lnTo>
                  <a:close/>
                  <a:moveTo>
                    <a:pt x="1756" y="1416"/>
                  </a:moveTo>
                  <a:lnTo>
                    <a:pt x="1756" y="1413"/>
                  </a:lnTo>
                  <a:lnTo>
                    <a:pt x="1757" y="1382"/>
                  </a:lnTo>
                  <a:lnTo>
                    <a:pt x="1758" y="1352"/>
                  </a:lnTo>
                  <a:lnTo>
                    <a:pt x="1769" y="1352"/>
                  </a:lnTo>
                  <a:lnTo>
                    <a:pt x="1768" y="1383"/>
                  </a:lnTo>
                  <a:lnTo>
                    <a:pt x="1766" y="1414"/>
                  </a:lnTo>
                  <a:lnTo>
                    <a:pt x="1766" y="1417"/>
                  </a:lnTo>
                  <a:lnTo>
                    <a:pt x="1756" y="1416"/>
                  </a:lnTo>
                  <a:close/>
                  <a:moveTo>
                    <a:pt x="1776" y="1417"/>
                  </a:moveTo>
                  <a:lnTo>
                    <a:pt x="1776" y="1416"/>
                  </a:lnTo>
                  <a:lnTo>
                    <a:pt x="1778" y="1383"/>
                  </a:lnTo>
                  <a:lnTo>
                    <a:pt x="1779" y="1354"/>
                  </a:lnTo>
                  <a:lnTo>
                    <a:pt x="1800" y="1354"/>
                  </a:lnTo>
                  <a:lnTo>
                    <a:pt x="1799" y="1385"/>
                  </a:lnTo>
                  <a:lnTo>
                    <a:pt x="1797" y="1417"/>
                  </a:lnTo>
                  <a:lnTo>
                    <a:pt x="1797" y="1419"/>
                  </a:lnTo>
                  <a:lnTo>
                    <a:pt x="1776" y="1417"/>
                  </a:lnTo>
                  <a:close/>
                  <a:moveTo>
                    <a:pt x="1807" y="1419"/>
                  </a:moveTo>
                  <a:lnTo>
                    <a:pt x="1807" y="1418"/>
                  </a:lnTo>
                  <a:lnTo>
                    <a:pt x="1809" y="1386"/>
                  </a:lnTo>
                  <a:lnTo>
                    <a:pt x="1810" y="1355"/>
                  </a:lnTo>
                  <a:lnTo>
                    <a:pt x="1820" y="1355"/>
                  </a:lnTo>
                  <a:lnTo>
                    <a:pt x="1819" y="1386"/>
                  </a:lnTo>
                  <a:lnTo>
                    <a:pt x="1818" y="1419"/>
                  </a:lnTo>
                  <a:lnTo>
                    <a:pt x="1816" y="1421"/>
                  </a:lnTo>
                  <a:lnTo>
                    <a:pt x="1807" y="1419"/>
                  </a:lnTo>
                  <a:close/>
                  <a:moveTo>
                    <a:pt x="1760" y="1289"/>
                  </a:moveTo>
                  <a:lnTo>
                    <a:pt x="1760" y="1288"/>
                  </a:lnTo>
                  <a:lnTo>
                    <a:pt x="1760" y="1256"/>
                  </a:lnTo>
                  <a:lnTo>
                    <a:pt x="1760" y="1226"/>
                  </a:lnTo>
                  <a:lnTo>
                    <a:pt x="1769" y="1226"/>
                  </a:lnTo>
                  <a:lnTo>
                    <a:pt x="1771" y="1256"/>
                  </a:lnTo>
                  <a:lnTo>
                    <a:pt x="1771" y="1288"/>
                  </a:lnTo>
                  <a:lnTo>
                    <a:pt x="1771" y="1289"/>
                  </a:lnTo>
                  <a:lnTo>
                    <a:pt x="1760" y="1289"/>
                  </a:lnTo>
                  <a:close/>
                  <a:moveTo>
                    <a:pt x="1781" y="1289"/>
                  </a:moveTo>
                  <a:lnTo>
                    <a:pt x="1781" y="1288"/>
                  </a:lnTo>
                  <a:lnTo>
                    <a:pt x="1781" y="1256"/>
                  </a:lnTo>
                  <a:lnTo>
                    <a:pt x="1779" y="1225"/>
                  </a:lnTo>
                  <a:lnTo>
                    <a:pt x="1800" y="1225"/>
                  </a:lnTo>
                  <a:lnTo>
                    <a:pt x="1802" y="1256"/>
                  </a:lnTo>
                  <a:lnTo>
                    <a:pt x="1802" y="1288"/>
                  </a:lnTo>
                  <a:lnTo>
                    <a:pt x="1802" y="1289"/>
                  </a:lnTo>
                  <a:lnTo>
                    <a:pt x="1781" y="1289"/>
                  </a:lnTo>
                  <a:close/>
                  <a:moveTo>
                    <a:pt x="1811" y="1289"/>
                  </a:moveTo>
                  <a:lnTo>
                    <a:pt x="1811" y="1288"/>
                  </a:lnTo>
                  <a:lnTo>
                    <a:pt x="1811" y="1256"/>
                  </a:lnTo>
                  <a:lnTo>
                    <a:pt x="1810" y="1225"/>
                  </a:lnTo>
                  <a:lnTo>
                    <a:pt x="1821" y="1224"/>
                  </a:lnTo>
                  <a:lnTo>
                    <a:pt x="1821" y="1256"/>
                  </a:lnTo>
                  <a:lnTo>
                    <a:pt x="1821" y="1288"/>
                  </a:lnTo>
                  <a:lnTo>
                    <a:pt x="1821" y="1289"/>
                  </a:lnTo>
                  <a:lnTo>
                    <a:pt x="1811" y="1289"/>
                  </a:lnTo>
                  <a:close/>
                  <a:moveTo>
                    <a:pt x="1756" y="1163"/>
                  </a:moveTo>
                  <a:lnTo>
                    <a:pt x="1756" y="1162"/>
                  </a:lnTo>
                  <a:lnTo>
                    <a:pt x="1753" y="1131"/>
                  </a:lnTo>
                  <a:lnTo>
                    <a:pt x="1750" y="1100"/>
                  </a:lnTo>
                  <a:lnTo>
                    <a:pt x="1750" y="1100"/>
                  </a:lnTo>
                  <a:lnTo>
                    <a:pt x="1761" y="1099"/>
                  </a:lnTo>
                  <a:lnTo>
                    <a:pt x="1761" y="1099"/>
                  </a:lnTo>
                  <a:lnTo>
                    <a:pt x="1763" y="1130"/>
                  </a:lnTo>
                  <a:lnTo>
                    <a:pt x="1766" y="1162"/>
                  </a:lnTo>
                  <a:lnTo>
                    <a:pt x="1766" y="1162"/>
                  </a:lnTo>
                  <a:lnTo>
                    <a:pt x="1756" y="1163"/>
                  </a:lnTo>
                  <a:close/>
                  <a:moveTo>
                    <a:pt x="1777" y="1162"/>
                  </a:moveTo>
                  <a:lnTo>
                    <a:pt x="1776" y="1161"/>
                  </a:lnTo>
                  <a:lnTo>
                    <a:pt x="1773" y="1130"/>
                  </a:lnTo>
                  <a:lnTo>
                    <a:pt x="1771" y="1098"/>
                  </a:lnTo>
                  <a:lnTo>
                    <a:pt x="1771" y="1098"/>
                  </a:lnTo>
                  <a:lnTo>
                    <a:pt x="1792" y="1095"/>
                  </a:lnTo>
                  <a:lnTo>
                    <a:pt x="1792" y="1096"/>
                  </a:lnTo>
                  <a:lnTo>
                    <a:pt x="1794" y="1127"/>
                  </a:lnTo>
                  <a:lnTo>
                    <a:pt x="1797" y="1159"/>
                  </a:lnTo>
                  <a:lnTo>
                    <a:pt x="1797" y="1161"/>
                  </a:lnTo>
                  <a:lnTo>
                    <a:pt x="1777" y="1162"/>
                  </a:lnTo>
                  <a:close/>
                  <a:moveTo>
                    <a:pt x="1807" y="1159"/>
                  </a:moveTo>
                  <a:lnTo>
                    <a:pt x="1807" y="1158"/>
                  </a:lnTo>
                  <a:lnTo>
                    <a:pt x="1804" y="1127"/>
                  </a:lnTo>
                  <a:lnTo>
                    <a:pt x="1802" y="1095"/>
                  </a:lnTo>
                  <a:lnTo>
                    <a:pt x="1802" y="1094"/>
                  </a:lnTo>
                  <a:lnTo>
                    <a:pt x="1811" y="1092"/>
                  </a:lnTo>
                  <a:lnTo>
                    <a:pt x="1811" y="1094"/>
                  </a:lnTo>
                  <a:lnTo>
                    <a:pt x="1815" y="1126"/>
                  </a:lnTo>
                  <a:lnTo>
                    <a:pt x="1818" y="1158"/>
                  </a:lnTo>
                  <a:lnTo>
                    <a:pt x="1818" y="1159"/>
                  </a:lnTo>
                  <a:lnTo>
                    <a:pt x="1807" y="1159"/>
                  </a:lnTo>
                  <a:close/>
                  <a:moveTo>
                    <a:pt x="1742" y="1038"/>
                  </a:moveTo>
                  <a:lnTo>
                    <a:pt x="1739" y="1010"/>
                  </a:lnTo>
                  <a:lnTo>
                    <a:pt x="1732" y="980"/>
                  </a:lnTo>
                  <a:lnTo>
                    <a:pt x="1732" y="975"/>
                  </a:lnTo>
                  <a:lnTo>
                    <a:pt x="1742" y="974"/>
                  </a:lnTo>
                  <a:lnTo>
                    <a:pt x="1744" y="978"/>
                  </a:lnTo>
                  <a:lnTo>
                    <a:pt x="1748" y="1009"/>
                  </a:lnTo>
                  <a:lnTo>
                    <a:pt x="1752" y="1036"/>
                  </a:lnTo>
                  <a:lnTo>
                    <a:pt x="1742" y="1038"/>
                  </a:lnTo>
                  <a:close/>
                  <a:moveTo>
                    <a:pt x="1762" y="1034"/>
                  </a:moveTo>
                  <a:lnTo>
                    <a:pt x="1758" y="1006"/>
                  </a:lnTo>
                  <a:lnTo>
                    <a:pt x="1753" y="976"/>
                  </a:lnTo>
                  <a:lnTo>
                    <a:pt x="1752" y="971"/>
                  </a:lnTo>
                  <a:lnTo>
                    <a:pt x="1772" y="967"/>
                  </a:lnTo>
                  <a:lnTo>
                    <a:pt x="1773" y="973"/>
                  </a:lnTo>
                  <a:lnTo>
                    <a:pt x="1778" y="1004"/>
                  </a:lnTo>
                  <a:lnTo>
                    <a:pt x="1783" y="1032"/>
                  </a:lnTo>
                  <a:lnTo>
                    <a:pt x="1762" y="1034"/>
                  </a:lnTo>
                  <a:close/>
                  <a:moveTo>
                    <a:pt x="1793" y="1029"/>
                  </a:moveTo>
                  <a:lnTo>
                    <a:pt x="1789" y="1001"/>
                  </a:lnTo>
                  <a:lnTo>
                    <a:pt x="1783" y="971"/>
                  </a:lnTo>
                  <a:lnTo>
                    <a:pt x="1783" y="965"/>
                  </a:lnTo>
                  <a:lnTo>
                    <a:pt x="1793" y="964"/>
                  </a:lnTo>
                  <a:lnTo>
                    <a:pt x="1794" y="969"/>
                  </a:lnTo>
                  <a:lnTo>
                    <a:pt x="1799" y="1000"/>
                  </a:lnTo>
                  <a:lnTo>
                    <a:pt x="1803" y="1028"/>
                  </a:lnTo>
                  <a:lnTo>
                    <a:pt x="1793" y="1029"/>
                  </a:lnTo>
                  <a:close/>
                  <a:moveTo>
                    <a:pt x="1720" y="913"/>
                  </a:moveTo>
                  <a:lnTo>
                    <a:pt x="1715" y="893"/>
                  </a:lnTo>
                  <a:lnTo>
                    <a:pt x="1708" y="864"/>
                  </a:lnTo>
                  <a:lnTo>
                    <a:pt x="1704" y="853"/>
                  </a:lnTo>
                  <a:lnTo>
                    <a:pt x="1714" y="850"/>
                  </a:lnTo>
                  <a:lnTo>
                    <a:pt x="1718" y="862"/>
                  </a:lnTo>
                  <a:lnTo>
                    <a:pt x="1725" y="890"/>
                  </a:lnTo>
                  <a:lnTo>
                    <a:pt x="1730" y="911"/>
                  </a:lnTo>
                  <a:lnTo>
                    <a:pt x="1720" y="913"/>
                  </a:lnTo>
                  <a:close/>
                  <a:moveTo>
                    <a:pt x="1740" y="910"/>
                  </a:moveTo>
                  <a:lnTo>
                    <a:pt x="1735" y="888"/>
                  </a:lnTo>
                  <a:lnTo>
                    <a:pt x="1727" y="859"/>
                  </a:lnTo>
                  <a:lnTo>
                    <a:pt x="1725" y="846"/>
                  </a:lnTo>
                  <a:lnTo>
                    <a:pt x="1745" y="841"/>
                  </a:lnTo>
                  <a:lnTo>
                    <a:pt x="1747" y="854"/>
                  </a:lnTo>
                  <a:lnTo>
                    <a:pt x="1755" y="882"/>
                  </a:lnTo>
                  <a:lnTo>
                    <a:pt x="1760" y="904"/>
                  </a:lnTo>
                  <a:lnTo>
                    <a:pt x="1740" y="910"/>
                  </a:lnTo>
                  <a:close/>
                  <a:moveTo>
                    <a:pt x="1769" y="902"/>
                  </a:moveTo>
                  <a:lnTo>
                    <a:pt x="1765" y="881"/>
                  </a:lnTo>
                  <a:lnTo>
                    <a:pt x="1757" y="852"/>
                  </a:lnTo>
                  <a:lnTo>
                    <a:pt x="1755" y="839"/>
                  </a:lnTo>
                  <a:lnTo>
                    <a:pt x="1765" y="835"/>
                  </a:lnTo>
                  <a:lnTo>
                    <a:pt x="1767" y="849"/>
                  </a:lnTo>
                  <a:lnTo>
                    <a:pt x="1774" y="879"/>
                  </a:lnTo>
                  <a:lnTo>
                    <a:pt x="1779" y="899"/>
                  </a:lnTo>
                  <a:lnTo>
                    <a:pt x="1769" y="902"/>
                  </a:lnTo>
                  <a:close/>
                  <a:moveTo>
                    <a:pt x="1687" y="792"/>
                  </a:moveTo>
                  <a:lnTo>
                    <a:pt x="1684" y="781"/>
                  </a:lnTo>
                  <a:lnTo>
                    <a:pt x="1676" y="755"/>
                  </a:lnTo>
                  <a:lnTo>
                    <a:pt x="1667" y="733"/>
                  </a:lnTo>
                  <a:lnTo>
                    <a:pt x="1677" y="729"/>
                  </a:lnTo>
                  <a:lnTo>
                    <a:pt x="1684" y="751"/>
                  </a:lnTo>
                  <a:lnTo>
                    <a:pt x="1694" y="778"/>
                  </a:lnTo>
                  <a:lnTo>
                    <a:pt x="1697" y="788"/>
                  </a:lnTo>
                  <a:lnTo>
                    <a:pt x="1687" y="792"/>
                  </a:lnTo>
                  <a:close/>
                  <a:moveTo>
                    <a:pt x="1707" y="786"/>
                  </a:moveTo>
                  <a:lnTo>
                    <a:pt x="1704" y="774"/>
                  </a:lnTo>
                  <a:lnTo>
                    <a:pt x="1694" y="747"/>
                  </a:lnTo>
                  <a:lnTo>
                    <a:pt x="1687" y="725"/>
                  </a:lnTo>
                  <a:lnTo>
                    <a:pt x="1707" y="718"/>
                  </a:lnTo>
                  <a:lnTo>
                    <a:pt x="1714" y="741"/>
                  </a:lnTo>
                  <a:lnTo>
                    <a:pt x="1723" y="768"/>
                  </a:lnTo>
                  <a:lnTo>
                    <a:pt x="1726" y="779"/>
                  </a:lnTo>
                  <a:lnTo>
                    <a:pt x="1707" y="786"/>
                  </a:lnTo>
                  <a:close/>
                  <a:moveTo>
                    <a:pt x="1736" y="776"/>
                  </a:moveTo>
                  <a:lnTo>
                    <a:pt x="1732" y="765"/>
                  </a:lnTo>
                  <a:lnTo>
                    <a:pt x="1724" y="737"/>
                  </a:lnTo>
                  <a:lnTo>
                    <a:pt x="1715" y="714"/>
                  </a:lnTo>
                  <a:lnTo>
                    <a:pt x="1725" y="710"/>
                  </a:lnTo>
                  <a:lnTo>
                    <a:pt x="1734" y="733"/>
                  </a:lnTo>
                  <a:lnTo>
                    <a:pt x="1742" y="761"/>
                  </a:lnTo>
                  <a:lnTo>
                    <a:pt x="1746" y="773"/>
                  </a:lnTo>
                  <a:lnTo>
                    <a:pt x="1736" y="776"/>
                  </a:lnTo>
                  <a:close/>
                  <a:moveTo>
                    <a:pt x="1645" y="674"/>
                  </a:moveTo>
                  <a:lnTo>
                    <a:pt x="1635" y="649"/>
                  </a:lnTo>
                  <a:lnTo>
                    <a:pt x="1620" y="617"/>
                  </a:lnTo>
                  <a:lnTo>
                    <a:pt x="1630" y="612"/>
                  </a:lnTo>
                  <a:lnTo>
                    <a:pt x="1645" y="646"/>
                  </a:lnTo>
                  <a:lnTo>
                    <a:pt x="1655" y="670"/>
                  </a:lnTo>
                  <a:lnTo>
                    <a:pt x="1645" y="674"/>
                  </a:lnTo>
                  <a:close/>
                  <a:moveTo>
                    <a:pt x="1665" y="666"/>
                  </a:moveTo>
                  <a:lnTo>
                    <a:pt x="1655" y="642"/>
                  </a:lnTo>
                  <a:lnTo>
                    <a:pt x="1639" y="608"/>
                  </a:lnTo>
                  <a:lnTo>
                    <a:pt x="1657" y="598"/>
                  </a:lnTo>
                  <a:lnTo>
                    <a:pt x="1673" y="633"/>
                  </a:lnTo>
                  <a:lnTo>
                    <a:pt x="1683" y="657"/>
                  </a:lnTo>
                  <a:lnTo>
                    <a:pt x="1665" y="666"/>
                  </a:lnTo>
                  <a:close/>
                  <a:moveTo>
                    <a:pt x="1693" y="653"/>
                  </a:moveTo>
                  <a:lnTo>
                    <a:pt x="1683" y="629"/>
                  </a:lnTo>
                  <a:lnTo>
                    <a:pt x="1667" y="594"/>
                  </a:lnTo>
                  <a:lnTo>
                    <a:pt x="1677" y="589"/>
                  </a:lnTo>
                  <a:lnTo>
                    <a:pt x="1692" y="625"/>
                  </a:lnTo>
                  <a:lnTo>
                    <a:pt x="1702" y="649"/>
                  </a:lnTo>
                  <a:lnTo>
                    <a:pt x="1693" y="653"/>
                  </a:lnTo>
                  <a:close/>
                  <a:moveTo>
                    <a:pt x="1593" y="561"/>
                  </a:moveTo>
                  <a:lnTo>
                    <a:pt x="1589" y="552"/>
                  </a:lnTo>
                  <a:lnTo>
                    <a:pt x="1563" y="505"/>
                  </a:lnTo>
                  <a:lnTo>
                    <a:pt x="1563" y="505"/>
                  </a:lnTo>
                  <a:lnTo>
                    <a:pt x="1572" y="500"/>
                  </a:lnTo>
                  <a:lnTo>
                    <a:pt x="1572" y="500"/>
                  </a:lnTo>
                  <a:lnTo>
                    <a:pt x="1598" y="546"/>
                  </a:lnTo>
                  <a:lnTo>
                    <a:pt x="1603" y="555"/>
                  </a:lnTo>
                  <a:lnTo>
                    <a:pt x="1593" y="561"/>
                  </a:lnTo>
                  <a:close/>
                  <a:moveTo>
                    <a:pt x="1611" y="550"/>
                  </a:moveTo>
                  <a:lnTo>
                    <a:pt x="1608" y="543"/>
                  </a:lnTo>
                  <a:lnTo>
                    <a:pt x="1582" y="495"/>
                  </a:lnTo>
                  <a:lnTo>
                    <a:pt x="1582" y="495"/>
                  </a:lnTo>
                  <a:lnTo>
                    <a:pt x="1599" y="483"/>
                  </a:lnTo>
                  <a:lnTo>
                    <a:pt x="1599" y="485"/>
                  </a:lnTo>
                  <a:lnTo>
                    <a:pt x="1625" y="532"/>
                  </a:lnTo>
                  <a:lnTo>
                    <a:pt x="1630" y="541"/>
                  </a:lnTo>
                  <a:lnTo>
                    <a:pt x="1611" y="550"/>
                  </a:lnTo>
                  <a:close/>
                  <a:moveTo>
                    <a:pt x="1639" y="536"/>
                  </a:moveTo>
                  <a:lnTo>
                    <a:pt x="1635" y="527"/>
                  </a:lnTo>
                  <a:lnTo>
                    <a:pt x="1608" y="479"/>
                  </a:lnTo>
                  <a:lnTo>
                    <a:pt x="1608" y="478"/>
                  </a:lnTo>
                  <a:lnTo>
                    <a:pt x="1616" y="473"/>
                  </a:lnTo>
                  <a:lnTo>
                    <a:pt x="1616" y="473"/>
                  </a:lnTo>
                  <a:lnTo>
                    <a:pt x="1644" y="522"/>
                  </a:lnTo>
                  <a:lnTo>
                    <a:pt x="1648" y="531"/>
                  </a:lnTo>
                  <a:lnTo>
                    <a:pt x="1639" y="536"/>
                  </a:lnTo>
                  <a:close/>
                  <a:moveTo>
                    <a:pt x="1531" y="454"/>
                  </a:moveTo>
                  <a:lnTo>
                    <a:pt x="1522" y="440"/>
                  </a:lnTo>
                  <a:lnTo>
                    <a:pt x="1508" y="419"/>
                  </a:lnTo>
                  <a:lnTo>
                    <a:pt x="1497" y="402"/>
                  </a:lnTo>
                  <a:lnTo>
                    <a:pt x="1504" y="396"/>
                  </a:lnTo>
                  <a:lnTo>
                    <a:pt x="1516" y="413"/>
                  </a:lnTo>
                  <a:lnTo>
                    <a:pt x="1531" y="434"/>
                  </a:lnTo>
                  <a:lnTo>
                    <a:pt x="1540" y="447"/>
                  </a:lnTo>
                  <a:lnTo>
                    <a:pt x="1531" y="454"/>
                  </a:lnTo>
                  <a:close/>
                  <a:moveTo>
                    <a:pt x="1548" y="441"/>
                  </a:moveTo>
                  <a:lnTo>
                    <a:pt x="1540" y="428"/>
                  </a:lnTo>
                  <a:lnTo>
                    <a:pt x="1525" y="407"/>
                  </a:lnTo>
                  <a:lnTo>
                    <a:pt x="1513" y="389"/>
                  </a:lnTo>
                  <a:lnTo>
                    <a:pt x="1529" y="376"/>
                  </a:lnTo>
                  <a:lnTo>
                    <a:pt x="1542" y="394"/>
                  </a:lnTo>
                  <a:lnTo>
                    <a:pt x="1557" y="416"/>
                  </a:lnTo>
                  <a:lnTo>
                    <a:pt x="1566" y="429"/>
                  </a:lnTo>
                  <a:lnTo>
                    <a:pt x="1548" y="441"/>
                  </a:lnTo>
                  <a:close/>
                  <a:moveTo>
                    <a:pt x="1574" y="423"/>
                  </a:moveTo>
                  <a:lnTo>
                    <a:pt x="1566" y="410"/>
                  </a:lnTo>
                  <a:lnTo>
                    <a:pt x="1550" y="388"/>
                  </a:lnTo>
                  <a:lnTo>
                    <a:pt x="1537" y="370"/>
                  </a:lnTo>
                  <a:lnTo>
                    <a:pt x="1546" y="364"/>
                  </a:lnTo>
                  <a:lnTo>
                    <a:pt x="1558" y="382"/>
                  </a:lnTo>
                  <a:lnTo>
                    <a:pt x="1573" y="403"/>
                  </a:lnTo>
                  <a:lnTo>
                    <a:pt x="1582" y="418"/>
                  </a:lnTo>
                  <a:lnTo>
                    <a:pt x="1574" y="423"/>
                  </a:lnTo>
                  <a:close/>
                  <a:moveTo>
                    <a:pt x="1458" y="355"/>
                  </a:moveTo>
                  <a:lnTo>
                    <a:pt x="1447" y="340"/>
                  </a:lnTo>
                  <a:lnTo>
                    <a:pt x="1431" y="322"/>
                  </a:lnTo>
                  <a:lnTo>
                    <a:pt x="1419" y="308"/>
                  </a:lnTo>
                  <a:lnTo>
                    <a:pt x="1426" y="300"/>
                  </a:lnTo>
                  <a:lnTo>
                    <a:pt x="1440" y="315"/>
                  </a:lnTo>
                  <a:lnTo>
                    <a:pt x="1456" y="334"/>
                  </a:lnTo>
                  <a:lnTo>
                    <a:pt x="1467" y="347"/>
                  </a:lnTo>
                  <a:lnTo>
                    <a:pt x="1458" y="355"/>
                  </a:lnTo>
                  <a:close/>
                  <a:moveTo>
                    <a:pt x="1474" y="340"/>
                  </a:moveTo>
                  <a:lnTo>
                    <a:pt x="1463" y="326"/>
                  </a:lnTo>
                  <a:lnTo>
                    <a:pt x="1447" y="308"/>
                  </a:lnTo>
                  <a:lnTo>
                    <a:pt x="1434" y="293"/>
                  </a:lnTo>
                  <a:lnTo>
                    <a:pt x="1448" y="279"/>
                  </a:lnTo>
                  <a:lnTo>
                    <a:pt x="1462" y="293"/>
                  </a:lnTo>
                  <a:lnTo>
                    <a:pt x="1478" y="312"/>
                  </a:lnTo>
                  <a:lnTo>
                    <a:pt x="1490" y="326"/>
                  </a:lnTo>
                  <a:lnTo>
                    <a:pt x="1474" y="340"/>
                  </a:lnTo>
                  <a:close/>
                  <a:moveTo>
                    <a:pt x="1498" y="319"/>
                  </a:moveTo>
                  <a:lnTo>
                    <a:pt x="1487" y="306"/>
                  </a:lnTo>
                  <a:lnTo>
                    <a:pt x="1469" y="286"/>
                  </a:lnTo>
                  <a:lnTo>
                    <a:pt x="1456" y="271"/>
                  </a:lnTo>
                  <a:lnTo>
                    <a:pt x="1463" y="263"/>
                  </a:lnTo>
                  <a:lnTo>
                    <a:pt x="1477" y="279"/>
                  </a:lnTo>
                  <a:lnTo>
                    <a:pt x="1494" y="298"/>
                  </a:lnTo>
                  <a:lnTo>
                    <a:pt x="1505" y="312"/>
                  </a:lnTo>
                  <a:lnTo>
                    <a:pt x="1498" y="319"/>
                  </a:lnTo>
                  <a:close/>
                  <a:moveTo>
                    <a:pt x="1376" y="264"/>
                  </a:moveTo>
                  <a:lnTo>
                    <a:pt x="1364" y="254"/>
                  </a:lnTo>
                  <a:lnTo>
                    <a:pt x="1347" y="239"/>
                  </a:lnTo>
                  <a:lnTo>
                    <a:pt x="1330" y="225"/>
                  </a:lnTo>
                  <a:lnTo>
                    <a:pt x="1330" y="225"/>
                  </a:lnTo>
                  <a:lnTo>
                    <a:pt x="1336" y="216"/>
                  </a:lnTo>
                  <a:lnTo>
                    <a:pt x="1336" y="216"/>
                  </a:lnTo>
                  <a:lnTo>
                    <a:pt x="1355" y="231"/>
                  </a:lnTo>
                  <a:lnTo>
                    <a:pt x="1372" y="246"/>
                  </a:lnTo>
                  <a:lnTo>
                    <a:pt x="1383" y="257"/>
                  </a:lnTo>
                  <a:lnTo>
                    <a:pt x="1376" y="264"/>
                  </a:lnTo>
                  <a:close/>
                  <a:moveTo>
                    <a:pt x="1389" y="249"/>
                  </a:moveTo>
                  <a:lnTo>
                    <a:pt x="1378" y="239"/>
                  </a:lnTo>
                  <a:lnTo>
                    <a:pt x="1361" y="223"/>
                  </a:lnTo>
                  <a:lnTo>
                    <a:pt x="1342" y="208"/>
                  </a:lnTo>
                  <a:lnTo>
                    <a:pt x="1342" y="208"/>
                  </a:lnTo>
                  <a:lnTo>
                    <a:pt x="1356" y="191"/>
                  </a:lnTo>
                  <a:lnTo>
                    <a:pt x="1356" y="191"/>
                  </a:lnTo>
                  <a:lnTo>
                    <a:pt x="1374" y="207"/>
                  </a:lnTo>
                  <a:lnTo>
                    <a:pt x="1393" y="222"/>
                  </a:lnTo>
                  <a:lnTo>
                    <a:pt x="1403" y="232"/>
                  </a:lnTo>
                  <a:lnTo>
                    <a:pt x="1389" y="249"/>
                  </a:lnTo>
                  <a:close/>
                  <a:moveTo>
                    <a:pt x="1410" y="225"/>
                  </a:moveTo>
                  <a:lnTo>
                    <a:pt x="1399" y="214"/>
                  </a:lnTo>
                  <a:lnTo>
                    <a:pt x="1380" y="199"/>
                  </a:lnTo>
                  <a:lnTo>
                    <a:pt x="1362" y="182"/>
                  </a:lnTo>
                  <a:lnTo>
                    <a:pt x="1362" y="182"/>
                  </a:lnTo>
                  <a:lnTo>
                    <a:pt x="1368" y="173"/>
                  </a:lnTo>
                  <a:lnTo>
                    <a:pt x="1368" y="174"/>
                  </a:lnTo>
                  <a:lnTo>
                    <a:pt x="1388" y="190"/>
                  </a:lnTo>
                  <a:lnTo>
                    <a:pt x="1406" y="207"/>
                  </a:lnTo>
                  <a:lnTo>
                    <a:pt x="1416" y="217"/>
                  </a:lnTo>
                  <a:lnTo>
                    <a:pt x="1410" y="225"/>
                  </a:lnTo>
                  <a:close/>
                  <a:moveTo>
                    <a:pt x="1282" y="187"/>
                  </a:moveTo>
                  <a:lnTo>
                    <a:pt x="1275" y="183"/>
                  </a:lnTo>
                  <a:lnTo>
                    <a:pt x="1257" y="170"/>
                  </a:lnTo>
                  <a:lnTo>
                    <a:pt x="1237" y="159"/>
                  </a:lnTo>
                  <a:lnTo>
                    <a:pt x="1231" y="155"/>
                  </a:lnTo>
                  <a:lnTo>
                    <a:pt x="1236" y="146"/>
                  </a:lnTo>
                  <a:lnTo>
                    <a:pt x="1243" y="150"/>
                  </a:lnTo>
                  <a:lnTo>
                    <a:pt x="1262" y="161"/>
                  </a:lnTo>
                  <a:lnTo>
                    <a:pt x="1280" y="174"/>
                  </a:lnTo>
                  <a:lnTo>
                    <a:pt x="1288" y="179"/>
                  </a:lnTo>
                  <a:lnTo>
                    <a:pt x="1282" y="187"/>
                  </a:lnTo>
                  <a:close/>
                  <a:moveTo>
                    <a:pt x="1293" y="170"/>
                  </a:moveTo>
                  <a:lnTo>
                    <a:pt x="1287" y="165"/>
                  </a:lnTo>
                  <a:lnTo>
                    <a:pt x="1268" y="152"/>
                  </a:lnTo>
                  <a:lnTo>
                    <a:pt x="1248" y="141"/>
                  </a:lnTo>
                  <a:lnTo>
                    <a:pt x="1242" y="137"/>
                  </a:lnTo>
                  <a:lnTo>
                    <a:pt x="1252" y="118"/>
                  </a:lnTo>
                  <a:lnTo>
                    <a:pt x="1259" y="123"/>
                  </a:lnTo>
                  <a:lnTo>
                    <a:pt x="1279" y="134"/>
                  </a:lnTo>
                  <a:lnTo>
                    <a:pt x="1299" y="147"/>
                  </a:lnTo>
                  <a:lnTo>
                    <a:pt x="1305" y="152"/>
                  </a:lnTo>
                  <a:lnTo>
                    <a:pt x="1293" y="170"/>
                  </a:lnTo>
                  <a:close/>
                  <a:moveTo>
                    <a:pt x="1310" y="143"/>
                  </a:moveTo>
                  <a:lnTo>
                    <a:pt x="1304" y="138"/>
                  </a:lnTo>
                  <a:lnTo>
                    <a:pt x="1284" y="125"/>
                  </a:lnTo>
                  <a:lnTo>
                    <a:pt x="1264" y="113"/>
                  </a:lnTo>
                  <a:lnTo>
                    <a:pt x="1257" y="109"/>
                  </a:lnTo>
                  <a:lnTo>
                    <a:pt x="1262" y="100"/>
                  </a:lnTo>
                  <a:lnTo>
                    <a:pt x="1269" y="103"/>
                  </a:lnTo>
                  <a:lnTo>
                    <a:pt x="1290" y="116"/>
                  </a:lnTo>
                  <a:lnTo>
                    <a:pt x="1310" y="131"/>
                  </a:lnTo>
                  <a:lnTo>
                    <a:pt x="1316" y="134"/>
                  </a:lnTo>
                  <a:lnTo>
                    <a:pt x="1310" y="143"/>
                  </a:lnTo>
                  <a:close/>
                  <a:moveTo>
                    <a:pt x="1179" y="128"/>
                  </a:moveTo>
                  <a:lnTo>
                    <a:pt x="1161" y="119"/>
                  </a:lnTo>
                  <a:lnTo>
                    <a:pt x="1141" y="110"/>
                  </a:lnTo>
                  <a:lnTo>
                    <a:pt x="1124" y="103"/>
                  </a:lnTo>
                  <a:lnTo>
                    <a:pt x="1127" y="93"/>
                  </a:lnTo>
                  <a:lnTo>
                    <a:pt x="1145" y="100"/>
                  </a:lnTo>
                  <a:lnTo>
                    <a:pt x="1164" y="109"/>
                  </a:lnTo>
                  <a:lnTo>
                    <a:pt x="1183" y="118"/>
                  </a:lnTo>
                  <a:lnTo>
                    <a:pt x="1179" y="128"/>
                  </a:lnTo>
                  <a:close/>
                  <a:moveTo>
                    <a:pt x="1188" y="107"/>
                  </a:moveTo>
                  <a:lnTo>
                    <a:pt x="1168" y="98"/>
                  </a:lnTo>
                  <a:lnTo>
                    <a:pt x="1148" y="91"/>
                  </a:lnTo>
                  <a:lnTo>
                    <a:pt x="1131" y="84"/>
                  </a:lnTo>
                  <a:lnTo>
                    <a:pt x="1138" y="64"/>
                  </a:lnTo>
                  <a:lnTo>
                    <a:pt x="1156" y="70"/>
                  </a:lnTo>
                  <a:lnTo>
                    <a:pt x="1177" y="79"/>
                  </a:lnTo>
                  <a:lnTo>
                    <a:pt x="1196" y="88"/>
                  </a:lnTo>
                  <a:lnTo>
                    <a:pt x="1188" y="107"/>
                  </a:lnTo>
                  <a:close/>
                  <a:moveTo>
                    <a:pt x="1200" y="78"/>
                  </a:moveTo>
                  <a:lnTo>
                    <a:pt x="1182" y="70"/>
                  </a:lnTo>
                  <a:lnTo>
                    <a:pt x="1159" y="61"/>
                  </a:lnTo>
                  <a:lnTo>
                    <a:pt x="1142" y="53"/>
                  </a:lnTo>
                  <a:lnTo>
                    <a:pt x="1145" y="43"/>
                  </a:lnTo>
                  <a:lnTo>
                    <a:pt x="1163" y="51"/>
                  </a:lnTo>
                  <a:lnTo>
                    <a:pt x="1185" y="60"/>
                  </a:lnTo>
                  <a:lnTo>
                    <a:pt x="1204" y="69"/>
                  </a:lnTo>
                  <a:lnTo>
                    <a:pt x="1200" y="78"/>
                  </a:lnTo>
                  <a:close/>
                  <a:moveTo>
                    <a:pt x="1068" y="85"/>
                  </a:moveTo>
                  <a:lnTo>
                    <a:pt x="1059" y="83"/>
                  </a:lnTo>
                  <a:lnTo>
                    <a:pt x="1038" y="79"/>
                  </a:lnTo>
                  <a:lnTo>
                    <a:pt x="1017" y="74"/>
                  </a:lnTo>
                  <a:lnTo>
                    <a:pt x="1010" y="73"/>
                  </a:lnTo>
                  <a:lnTo>
                    <a:pt x="1012" y="62"/>
                  </a:lnTo>
                  <a:lnTo>
                    <a:pt x="1019" y="64"/>
                  </a:lnTo>
                  <a:lnTo>
                    <a:pt x="1041" y="67"/>
                  </a:lnTo>
                  <a:lnTo>
                    <a:pt x="1062" y="73"/>
                  </a:lnTo>
                  <a:lnTo>
                    <a:pt x="1070" y="75"/>
                  </a:lnTo>
                  <a:lnTo>
                    <a:pt x="1068" y="85"/>
                  </a:lnTo>
                  <a:close/>
                  <a:moveTo>
                    <a:pt x="1073" y="65"/>
                  </a:moveTo>
                  <a:lnTo>
                    <a:pt x="1064" y="62"/>
                  </a:lnTo>
                  <a:lnTo>
                    <a:pt x="1043" y="57"/>
                  </a:lnTo>
                  <a:lnTo>
                    <a:pt x="1021" y="53"/>
                  </a:lnTo>
                  <a:lnTo>
                    <a:pt x="1014" y="52"/>
                  </a:lnTo>
                  <a:lnTo>
                    <a:pt x="1016" y="31"/>
                  </a:lnTo>
                  <a:lnTo>
                    <a:pt x="1025" y="33"/>
                  </a:lnTo>
                  <a:lnTo>
                    <a:pt x="1047" y="37"/>
                  </a:lnTo>
                  <a:lnTo>
                    <a:pt x="1069" y="42"/>
                  </a:lnTo>
                  <a:lnTo>
                    <a:pt x="1078" y="44"/>
                  </a:lnTo>
                  <a:lnTo>
                    <a:pt x="1073" y="65"/>
                  </a:lnTo>
                  <a:close/>
                  <a:moveTo>
                    <a:pt x="1080" y="34"/>
                  </a:moveTo>
                  <a:lnTo>
                    <a:pt x="1072" y="31"/>
                  </a:lnTo>
                  <a:lnTo>
                    <a:pt x="1050" y="26"/>
                  </a:lnTo>
                  <a:lnTo>
                    <a:pt x="1027" y="21"/>
                  </a:lnTo>
                  <a:lnTo>
                    <a:pt x="1019" y="20"/>
                  </a:lnTo>
                  <a:lnTo>
                    <a:pt x="1020" y="10"/>
                  </a:lnTo>
                  <a:lnTo>
                    <a:pt x="1029" y="11"/>
                  </a:lnTo>
                  <a:lnTo>
                    <a:pt x="1052" y="16"/>
                  </a:lnTo>
                  <a:lnTo>
                    <a:pt x="1074" y="21"/>
                  </a:lnTo>
                  <a:lnTo>
                    <a:pt x="1083" y="24"/>
                  </a:lnTo>
                  <a:lnTo>
                    <a:pt x="1080" y="34"/>
                  </a:lnTo>
                  <a:close/>
                  <a:moveTo>
                    <a:pt x="952" y="66"/>
                  </a:moveTo>
                  <a:lnTo>
                    <a:pt x="932" y="65"/>
                  </a:lnTo>
                  <a:lnTo>
                    <a:pt x="910" y="65"/>
                  </a:lnTo>
                  <a:lnTo>
                    <a:pt x="910" y="55"/>
                  </a:lnTo>
                  <a:lnTo>
                    <a:pt x="932" y="55"/>
                  </a:lnTo>
                  <a:lnTo>
                    <a:pt x="953" y="56"/>
                  </a:lnTo>
                  <a:lnTo>
                    <a:pt x="952" y="66"/>
                  </a:lnTo>
                  <a:close/>
                  <a:moveTo>
                    <a:pt x="953" y="44"/>
                  </a:moveTo>
                  <a:lnTo>
                    <a:pt x="933" y="44"/>
                  </a:lnTo>
                  <a:lnTo>
                    <a:pt x="911" y="43"/>
                  </a:lnTo>
                  <a:lnTo>
                    <a:pt x="911" y="22"/>
                  </a:lnTo>
                  <a:lnTo>
                    <a:pt x="935" y="22"/>
                  </a:lnTo>
                  <a:lnTo>
                    <a:pt x="954" y="24"/>
                  </a:lnTo>
                  <a:lnTo>
                    <a:pt x="953" y="44"/>
                  </a:lnTo>
                  <a:close/>
                  <a:moveTo>
                    <a:pt x="954" y="12"/>
                  </a:moveTo>
                  <a:lnTo>
                    <a:pt x="935" y="12"/>
                  </a:lnTo>
                  <a:lnTo>
                    <a:pt x="911" y="11"/>
                  </a:lnTo>
                  <a:lnTo>
                    <a:pt x="911" y="0"/>
                  </a:lnTo>
                  <a:lnTo>
                    <a:pt x="936" y="0"/>
                  </a:lnTo>
                  <a:lnTo>
                    <a:pt x="956" y="2"/>
                  </a:lnTo>
                  <a:lnTo>
                    <a:pt x="954" y="12"/>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601" name="Rectangle 97"/>
            <p:cNvSpPr>
              <a:spLocks noChangeArrowheads="1"/>
            </p:cNvSpPr>
            <p:nvPr/>
          </p:nvSpPr>
          <p:spPr bwMode="auto">
            <a:xfrm>
              <a:off x="4672" y="2395"/>
              <a:ext cx="370" cy="1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602" name="Rectangle 98"/>
            <p:cNvSpPr>
              <a:spLocks noChangeArrowheads="1"/>
            </p:cNvSpPr>
            <p:nvPr/>
          </p:nvSpPr>
          <p:spPr bwMode="auto">
            <a:xfrm>
              <a:off x="4672" y="2395"/>
              <a:ext cx="370" cy="144"/>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603" name="Rectangle 99"/>
            <p:cNvSpPr>
              <a:spLocks noChangeArrowheads="1"/>
            </p:cNvSpPr>
            <p:nvPr/>
          </p:nvSpPr>
          <p:spPr bwMode="auto">
            <a:xfrm>
              <a:off x="4711" y="2418"/>
              <a:ext cx="282"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cupboard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7604" name="Rectangle 100"/>
            <p:cNvSpPr>
              <a:spLocks noChangeArrowheads="1"/>
            </p:cNvSpPr>
            <p:nvPr/>
          </p:nvSpPr>
          <p:spPr bwMode="auto">
            <a:xfrm>
              <a:off x="4969" y="2418"/>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05" name="Freeform 101"/>
            <p:cNvSpPr>
              <a:spLocks/>
            </p:cNvSpPr>
            <p:nvPr/>
          </p:nvSpPr>
          <p:spPr bwMode="auto">
            <a:xfrm>
              <a:off x="1707" y="2926"/>
              <a:ext cx="139" cy="145"/>
            </a:xfrm>
            <a:custGeom>
              <a:avLst/>
              <a:gdLst/>
              <a:ahLst/>
              <a:cxnLst>
                <a:cxn ang="0">
                  <a:pos x="132" y="0"/>
                </a:cxn>
                <a:cxn ang="0">
                  <a:pos x="118" y="2"/>
                </a:cxn>
                <a:cxn ang="0">
                  <a:pos x="105" y="5"/>
                </a:cxn>
                <a:cxn ang="0">
                  <a:pos x="91" y="9"/>
                </a:cxn>
                <a:cxn ang="0">
                  <a:pos x="73" y="18"/>
                </a:cxn>
                <a:cxn ang="0">
                  <a:pos x="50" y="34"/>
                </a:cxn>
                <a:cxn ang="0">
                  <a:pos x="32" y="53"/>
                </a:cxn>
                <a:cxn ang="0">
                  <a:pos x="17" y="76"/>
                </a:cxn>
                <a:cxn ang="0">
                  <a:pos x="8" y="96"/>
                </a:cxn>
                <a:cxn ang="0">
                  <a:pos x="5" y="108"/>
                </a:cxn>
                <a:cxn ang="0">
                  <a:pos x="2" y="123"/>
                </a:cxn>
                <a:cxn ang="0">
                  <a:pos x="1" y="138"/>
                </a:cxn>
                <a:cxn ang="0">
                  <a:pos x="1" y="152"/>
                </a:cxn>
                <a:cxn ang="0">
                  <a:pos x="2" y="168"/>
                </a:cxn>
                <a:cxn ang="0">
                  <a:pos x="5" y="182"/>
                </a:cxn>
                <a:cxn ang="0">
                  <a:pos x="8" y="195"/>
                </a:cxn>
                <a:cxn ang="0">
                  <a:pos x="17" y="214"/>
                </a:cxn>
                <a:cxn ang="0">
                  <a:pos x="32" y="237"/>
                </a:cxn>
                <a:cxn ang="0">
                  <a:pos x="50" y="257"/>
                </a:cxn>
                <a:cxn ang="0">
                  <a:pos x="73" y="272"/>
                </a:cxn>
                <a:cxn ang="0">
                  <a:pos x="91" y="281"/>
                </a:cxn>
                <a:cxn ang="0">
                  <a:pos x="105" y="285"/>
                </a:cxn>
                <a:cxn ang="0">
                  <a:pos x="118" y="289"/>
                </a:cxn>
                <a:cxn ang="0">
                  <a:pos x="132" y="290"/>
                </a:cxn>
                <a:cxn ang="0">
                  <a:pos x="147" y="290"/>
                </a:cxn>
                <a:cxn ang="0">
                  <a:pos x="160" y="289"/>
                </a:cxn>
                <a:cxn ang="0">
                  <a:pos x="174" y="285"/>
                </a:cxn>
                <a:cxn ang="0">
                  <a:pos x="187" y="281"/>
                </a:cxn>
                <a:cxn ang="0">
                  <a:pos x="206" y="272"/>
                </a:cxn>
                <a:cxn ang="0">
                  <a:pos x="227" y="257"/>
                </a:cxn>
                <a:cxn ang="0">
                  <a:pos x="247" y="237"/>
                </a:cxn>
                <a:cxn ang="0">
                  <a:pos x="261" y="214"/>
                </a:cxn>
                <a:cxn ang="0">
                  <a:pos x="270" y="195"/>
                </a:cxn>
                <a:cxn ang="0">
                  <a:pos x="274" y="182"/>
                </a:cxn>
                <a:cxn ang="0">
                  <a:pos x="276" y="168"/>
                </a:cxn>
                <a:cxn ang="0">
                  <a:pos x="278" y="152"/>
                </a:cxn>
                <a:cxn ang="0">
                  <a:pos x="278" y="138"/>
                </a:cxn>
                <a:cxn ang="0">
                  <a:pos x="276" y="123"/>
                </a:cxn>
                <a:cxn ang="0">
                  <a:pos x="274" y="108"/>
                </a:cxn>
                <a:cxn ang="0">
                  <a:pos x="270" y="96"/>
                </a:cxn>
                <a:cxn ang="0">
                  <a:pos x="261" y="76"/>
                </a:cxn>
                <a:cxn ang="0">
                  <a:pos x="247" y="53"/>
                </a:cxn>
                <a:cxn ang="0">
                  <a:pos x="227" y="34"/>
                </a:cxn>
                <a:cxn ang="0">
                  <a:pos x="206" y="18"/>
                </a:cxn>
                <a:cxn ang="0">
                  <a:pos x="187" y="9"/>
                </a:cxn>
                <a:cxn ang="0">
                  <a:pos x="174" y="5"/>
                </a:cxn>
                <a:cxn ang="0">
                  <a:pos x="160" y="2"/>
                </a:cxn>
                <a:cxn ang="0">
                  <a:pos x="147" y="0"/>
                </a:cxn>
              </a:cxnLst>
              <a:rect l="0" t="0" r="r" b="b"/>
              <a:pathLst>
                <a:path w="278" h="290">
                  <a:moveTo>
                    <a:pt x="139" y="0"/>
                  </a:moveTo>
                  <a:lnTo>
                    <a:pt x="132" y="0"/>
                  </a:lnTo>
                  <a:lnTo>
                    <a:pt x="124" y="2"/>
                  </a:lnTo>
                  <a:lnTo>
                    <a:pt x="118" y="2"/>
                  </a:lnTo>
                  <a:lnTo>
                    <a:pt x="111" y="3"/>
                  </a:lnTo>
                  <a:lnTo>
                    <a:pt x="105" y="5"/>
                  </a:lnTo>
                  <a:lnTo>
                    <a:pt x="97" y="7"/>
                  </a:lnTo>
                  <a:lnTo>
                    <a:pt x="91" y="9"/>
                  </a:lnTo>
                  <a:lnTo>
                    <a:pt x="85" y="12"/>
                  </a:lnTo>
                  <a:lnTo>
                    <a:pt x="73" y="18"/>
                  </a:lnTo>
                  <a:lnTo>
                    <a:pt x="61" y="25"/>
                  </a:lnTo>
                  <a:lnTo>
                    <a:pt x="50" y="34"/>
                  </a:lnTo>
                  <a:lnTo>
                    <a:pt x="40" y="43"/>
                  </a:lnTo>
                  <a:lnTo>
                    <a:pt x="32" y="53"/>
                  </a:lnTo>
                  <a:lnTo>
                    <a:pt x="24" y="65"/>
                  </a:lnTo>
                  <a:lnTo>
                    <a:pt x="17" y="76"/>
                  </a:lnTo>
                  <a:lnTo>
                    <a:pt x="11" y="89"/>
                  </a:lnTo>
                  <a:lnTo>
                    <a:pt x="8" y="96"/>
                  </a:lnTo>
                  <a:lnTo>
                    <a:pt x="6" y="102"/>
                  </a:lnTo>
                  <a:lnTo>
                    <a:pt x="5" y="108"/>
                  </a:lnTo>
                  <a:lnTo>
                    <a:pt x="3" y="116"/>
                  </a:lnTo>
                  <a:lnTo>
                    <a:pt x="2" y="123"/>
                  </a:lnTo>
                  <a:lnTo>
                    <a:pt x="1" y="130"/>
                  </a:lnTo>
                  <a:lnTo>
                    <a:pt x="1" y="138"/>
                  </a:lnTo>
                  <a:lnTo>
                    <a:pt x="0" y="146"/>
                  </a:lnTo>
                  <a:lnTo>
                    <a:pt x="1" y="152"/>
                  </a:lnTo>
                  <a:lnTo>
                    <a:pt x="1" y="160"/>
                  </a:lnTo>
                  <a:lnTo>
                    <a:pt x="2" y="168"/>
                  </a:lnTo>
                  <a:lnTo>
                    <a:pt x="3" y="174"/>
                  </a:lnTo>
                  <a:lnTo>
                    <a:pt x="5" y="182"/>
                  </a:lnTo>
                  <a:lnTo>
                    <a:pt x="6" y="188"/>
                  </a:lnTo>
                  <a:lnTo>
                    <a:pt x="8" y="195"/>
                  </a:lnTo>
                  <a:lnTo>
                    <a:pt x="11" y="201"/>
                  </a:lnTo>
                  <a:lnTo>
                    <a:pt x="17" y="214"/>
                  </a:lnTo>
                  <a:lnTo>
                    <a:pt x="24" y="226"/>
                  </a:lnTo>
                  <a:lnTo>
                    <a:pt x="32" y="237"/>
                  </a:lnTo>
                  <a:lnTo>
                    <a:pt x="40" y="248"/>
                  </a:lnTo>
                  <a:lnTo>
                    <a:pt x="50" y="257"/>
                  </a:lnTo>
                  <a:lnTo>
                    <a:pt x="61" y="266"/>
                  </a:lnTo>
                  <a:lnTo>
                    <a:pt x="73" y="272"/>
                  </a:lnTo>
                  <a:lnTo>
                    <a:pt x="85" y="278"/>
                  </a:lnTo>
                  <a:lnTo>
                    <a:pt x="91" y="281"/>
                  </a:lnTo>
                  <a:lnTo>
                    <a:pt x="97" y="284"/>
                  </a:lnTo>
                  <a:lnTo>
                    <a:pt x="105" y="285"/>
                  </a:lnTo>
                  <a:lnTo>
                    <a:pt x="111" y="287"/>
                  </a:lnTo>
                  <a:lnTo>
                    <a:pt x="118" y="289"/>
                  </a:lnTo>
                  <a:lnTo>
                    <a:pt x="124" y="289"/>
                  </a:lnTo>
                  <a:lnTo>
                    <a:pt x="132" y="290"/>
                  </a:lnTo>
                  <a:lnTo>
                    <a:pt x="139" y="290"/>
                  </a:lnTo>
                  <a:lnTo>
                    <a:pt x="147" y="290"/>
                  </a:lnTo>
                  <a:lnTo>
                    <a:pt x="153" y="289"/>
                  </a:lnTo>
                  <a:lnTo>
                    <a:pt x="160" y="289"/>
                  </a:lnTo>
                  <a:lnTo>
                    <a:pt x="168" y="287"/>
                  </a:lnTo>
                  <a:lnTo>
                    <a:pt x="174" y="285"/>
                  </a:lnTo>
                  <a:lnTo>
                    <a:pt x="180" y="284"/>
                  </a:lnTo>
                  <a:lnTo>
                    <a:pt x="187" y="281"/>
                  </a:lnTo>
                  <a:lnTo>
                    <a:pt x="194" y="278"/>
                  </a:lnTo>
                  <a:lnTo>
                    <a:pt x="206" y="272"/>
                  </a:lnTo>
                  <a:lnTo>
                    <a:pt x="217" y="266"/>
                  </a:lnTo>
                  <a:lnTo>
                    <a:pt x="227" y="257"/>
                  </a:lnTo>
                  <a:lnTo>
                    <a:pt x="237" y="248"/>
                  </a:lnTo>
                  <a:lnTo>
                    <a:pt x="247" y="237"/>
                  </a:lnTo>
                  <a:lnTo>
                    <a:pt x="254" y="226"/>
                  </a:lnTo>
                  <a:lnTo>
                    <a:pt x="261" y="214"/>
                  </a:lnTo>
                  <a:lnTo>
                    <a:pt x="268" y="201"/>
                  </a:lnTo>
                  <a:lnTo>
                    <a:pt x="270" y="195"/>
                  </a:lnTo>
                  <a:lnTo>
                    <a:pt x="271" y="188"/>
                  </a:lnTo>
                  <a:lnTo>
                    <a:pt x="274" y="182"/>
                  </a:lnTo>
                  <a:lnTo>
                    <a:pt x="275" y="174"/>
                  </a:lnTo>
                  <a:lnTo>
                    <a:pt x="276" y="168"/>
                  </a:lnTo>
                  <a:lnTo>
                    <a:pt x="278" y="160"/>
                  </a:lnTo>
                  <a:lnTo>
                    <a:pt x="278" y="152"/>
                  </a:lnTo>
                  <a:lnTo>
                    <a:pt x="278" y="146"/>
                  </a:lnTo>
                  <a:lnTo>
                    <a:pt x="278" y="138"/>
                  </a:lnTo>
                  <a:lnTo>
                    <a:pt x="278" y="130"/>
                  </a:lnTo>
                  <a:lnTo>
                    <a:pt x="276" y="123"/>
                  </a:lnTo>
                  <a:lnTo>
                    <a:pt x="275" y="116"/>
                  </a:lnTo>
                  <a:lnTo>
                    <a:pt x="274" y="108"/>
                  </a:lnTo>
                  <a:lnTo>
                    <a:pt x="271" y="102"/>
                  </a:lnTo>
                  <a:lnTo>
                    <a:pt x="270" y="96"/>
                  </a:lnTo>
                  <a:lnTo>
                    <a:pt x="268" y="89"/>
                  </a:lnTo>
                  <a:lnTo>
                    <a:pt x="261" y="76"/>
                  </a:lnTo>
                  <a:lnTo>
                    <a:pt x="254" y="65"/>
                  </a:lnTo>
                  <a:lnTo>
                    <a:pt x="247" y="53"/>
                  </a:lnTo>
                  <a:lnTo>
                    <a:pt x="237" y="43"/>
                  </a:lnTo>
                  <a:lnTo>
                    <a:pt x="227" y="34"/>
                  </a:lnTo>
                  <a:lnTo>
                    <a:pt x="217" y="25"/>
                  </a:lnTo>
                  <a:lnTo>
                    <a:pt x="206" y="18"/>
                  </a:lnTo>
                  <a:lnTo>
                    <a:pt x="194" y="12"/>
                  </a:lnTo>
                  <a:lnTo>
                    <a:pt x="187" y="9"/>
                  </a:lnTo>
                  <a:lnTo>
                    <a:pt x="180" y="7"/>
                  </a:lnTo>
                  <a:lnTo>
                    <a:pt x="174" y="5"/>
                  </a:lnTo>
                  <a:lnTo>
                    <a:pt x="168" y="3"/>
                  </a:lnTo>
                  <a:lnTo>
                    <a:pt x="160" y="2"/>
                  </a:lnTo>
                  <a:lnTo>
                    <a:pt x="153" y="2"/>
                  </a:lnTo>
                  <a:lnTo>
                    <a:pt x="147" y="0"/>
                  </a:lnTo>
                  <a:lnTo>
                    <a:pt x="13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606" name="Freeform 102"/>
            <p:cNvSpPr>
              <a:spLocks/>
            </p:cNvSpPr>
            <p:nvPr/>
          </p:nvSpPr>
          <p:spPr bwMode="auto">
            <a:xfrm>
              <a:off x="1707" y="2926"/>
              <a:ext cx="139" cy="145"/>
            </a:xfrm>
            <a:custGeom>
              <a:avLst/>
              <a:gdLst/>
              <a:ahLst/>
              <a:cxnLst>
                <a:cxn ang="0">
                  <a:pos x="132" y="0"/>
                </a:cxn>
                <a:cxn ang="0">
                  <a:pos x="118" y="2"/>
                </a:cxn>
                <a:cxn ang="0">
                  <a:pos x="105" y="5"/>
                </a:cxn>
                <a:cxn ang="0">
                  <a:pos x="91" y="9"/>
                </a:cxn>
                <a:cxn ang="0">
                  <a:pos x="73" y="18"/>
                </a:cxn>
                <a:cxn ang="0">
                  <a:pos x="50" y="34"/>
                </a:cxn>
                <a:cxn ang="0">
                  <a:pos x="32" y="53"/>
                </a:cxn>
                <a:cxn ang="0">
                  <a:pos x="17" y="76"/>
                </a:cxn>
                <a:cxn ang="0">
                  <a:pos x="8" y="96"/>
                </a:cxn>
                <a:cxn ang="0">
                  <a:pos x="5" y="108"/>
                </a:cxn>
                <a:cxn ang="0">
                  <a:pos x="2" y="123"/>
                </a:cxn>
                <a:cxn ang="0">
                  <a:pos x="1" y="138"/>
                </a:cxn>
                <a:cxn ang="0">
                  <a:pos x="1" y="152"/>
                </a:cxn>
                <a:cxn ang="0">
                  <a:pos x="2" y="168"/>
                </a:cxn>
                <a:cxn ang="0">
                  <a:pos x="5" y="182"/>
                </a:cxn>
                <a:cxn ang="0">
                  <a:pos x="8" y="195"/>
                </a:cxn>
                <a:cxn ang="0">
                  <a:pos x="17" y="214"/>
                </a:cxn>
                <a:cxn ang="0">
                  <a:pos x="32" y="237"/>
                </a:cxn>
                <a:cxn ang="0">
                  <a:pos x="50" y="257"/>
                </a:cxn>
                <a:cxn ang="0">
                  <a:pos x="73" y="272"/>
                </a:cxn>
                <a:cxn ang="0">
                  <a:pos x="91" y="281"/>
                </a:cxn>
                <a:cxn ang="0">
                  <a:pos x="105" y="285"/>
                </a:cxn>
                <a:cxn ang="0">
                  <a:pos x="118" y="289"/>
                </a:cxn>
                <a:cxn ang="0">
                  <a:pos x="132" y="290"/>
                </a:cxn>
                <a:cxn ang="0">
                  <a:pos x="147" y="290"/>
                </a:cxn>
                <a:cxn ang="0">
                  <a:pos x="160" y="289"/>
                </a:cxn>
                <a:cxn ang="0">
                  <a:pos x="174" y="285"/>
                </a:cxn>
                <a:cxn ang="0">
                  <a:pos x="187" y="281"/>
                </a:cxn>
                <a:cxn ang="0">
                  <a:pos x="206" y="272"/>
                </a:cxn>
                <a:cxn ang="0">
                  <a:pos x="227" y="257"/>
                </a:cxn>
                <a:cxn ang="0">
                  <a:pos x="247" y="237"/>
                </a:cxn>
                <a:cxn ang="0">
                  <a:pos x="261" y="214"/>
                </a:cxn>
                <a:cxn ang="0">
                  <a:pos x="270" y="195"/>
                </a:cxn>
                <a:cxn ang="0">
                  <a:pos x="274" y="182"/>
                </a:cxn>
                <a:cxn ang="0">
                  <a:pos x="276" y="168"/>
                </a:cxn>
                <a:cxn ang="0">
                  <a:pos x="278" y="152"/>
                </a:cxn>
                <a:cxn ang="0">
                  <a:pos x="278" y="138"/>
                </a:cxn>
                <a:cxn ang="0">
                  <a:pos x="276" y="123"/>
                </a:cxn>
                <a:cxn ang="0">
                  <a:pos x="274" y="108"/>
                </a:cxn>
                <a:cxn ang="0">
                  <a:pos x="270" y="96"/>
                </a:cxn>
                <a:cxn ang="0">
                  <a:pos x="261" y="76"/>
                </a:cxn>
                <a:cxn ang="0">
                  <a:pos x="247" y="53"/>
                </a:cxn>
                <a:cxn ang="0">
                  <a:pos x="227" y="34"/>
                </a:cxn>
                <a:cxn ang="0">
                  <a:pos x="206" y="18"/>
                </a:cxn>
                <a:cxn ang="0">
                  <a:pos x="187" y="9"/>
                </a:cxn>
                <a:cxn ang="0">
                  <a:pos x="174" y="5"/>
                </a:cxn>
                <a:cxn ang="0">
                  <a:pos x="160" y="2"/>
                </a:cxn>
                <a:cxn ang="0">
                  <a:pos x="147" y="0"/>
                </a:cxn>
              </a:cxnLst>
              <a:rect l="0" t="0" r="r" b="b"/>
              <a:pathLst>
                <a:path w="278" h="290">
                  <a:moveTo>
                    <a:pt x="139" y="0"/>
                  </a:moveTo>
                  <a:lnTo>
                    <a:pt x="132" y="0"/>
                  </a:lnTo>
                  <a:lnTo>
                    <a:pt x="124" y="2"/>
                  </a:lnTo>
                  <a:lnTo>
                    <a:pt x="118" y="2"/>
                  </a:lnTo>
                  <a:lnTo>
                    <a:pt x="111" y="3"/>
                  </a:lnTo>
                  <a:lnTo>
                    <a:pt x="105" y="5"/>
                  </a:lnTo>
                  <a:lnTo>
                    <a:pt x="97" y="7"/>
                  </a:lnTo>
                  <a:lnTo>
                    <a:pt x="91" y="9"/>
                  </a:lnTo>
                  <a:lnTo>
                    <a:pt x="85" y="12"/>
                  </a:lnTo>
                  <a:lnTo>
                    <a:pt x="73" y="18"/>
                  </a:lnTo>
                  <a:lnTo>
                    <a:pt x="61" y="25"/>
                  </a:lnTo>
                  <a:lnTo>
                    <a:pt x="50" y="34"/>
                  </a:lnTo>
                  <a:lnTo>
                    <a:pt x="40" y="43"/>
                  </a:lnTo>
                  <a:lnTo>
                    <a:pt x="32" y="53"/>
                  </a:lnTo>
                  <a:lnTo>
                    <a:pt x="24" y="65"/>
                  </a:lnTo>
                  <a:lnTo>
                    <a:pt x="17" y="76"/>
                  </a:lnTo>
                  <a:lnTo>
                    <a:pt x="11" y="89"/>
                  </a:lnTo>
                  <a:lnTo>
                    <a:pt x="8" y="96"/>
                  </a:lnTo>
                  <a:lnTo>
                    <a:pt x="6" y="102"/>
                  </a:lnTo>
                  <a:lnTo>
                    <a:pt x="5" y="108"/>
                  </a:lnTo>
                  <a:lnTo>
                    <a:pt x="3" y="116"/>
                  </a:lnTo>
                  <a:lnTo>
                    <a:pt x="2" y="123"/>
                  </a:lnTo>
                  <a:lnTo>
                    <a:pt x="1" y="130"/>
                  </a:lnTo>
                  <a:lnTo>
                    <a:pt x="1" y="138"/>
                  </a:lnTo>
                  <a:lnTo>
                    <a:pt x="0" y="146"/>
                  </a:lnTo>
                  <a:lnTo>
                    <a:pt x="1" y="152"/>
                  </a:lnTo>
                  <a:lnTo>
                    <a:pt x="1" y="160"/>
                  </a:lnTo>
                  <a:lnTo>
                    <a:pt x="2" y="168"/>
                  </a:lnTo>
                  <a:lnTo>
                    <a:pt x="3" y="174"/>
                  </a:lnTo>
                  <a:lnTo>
                    <a:pt x="5" y="182"/>
                  </a:lnTo>
                  <a:lnTo>
                    <a:pt x="6" y="188"/>
                  </a:lnTo>
                  <a:lnTo>
                    <a:pt x="8" y="195"/>
                  </a:lnTo>
                  <a:lnTo>
                    <a:pt x="11" y="201"/>
                  </a:lnTo>
                  <a:lnTo>
                    <a:pt x="17" y="214"/>
                  </a:lnTo>
                  <a:lnTo>
                    <a:pt x="24" y="226"/>
                  </a:lnTo>
                  <a:lnTo>
                    <a:pt x="32" y="237"/>
                  </a:lnTo>
                  <a:lnTo>
                    <a:pt x="40" y="248"/>
                  </a:lnTo>
                  <a:lnTo>
                    <a:pt x="50" y="257"/>
                  </a:lnTo>
                  <a:lnTo>
                    <a:pt x="61" y="266"/>
                  </a:lnTo>
                  <a:lnTo>
                    <a:pt x="73" y="272"/>
                  </a:lnTo>
                  <a:lnTo>
                    <a:pt x="85" y="278"/>
                  </a:lnTo>
                  <a:lnTo>
                    <a:pt x="91" y="281"/>
                  </a:lnTo>
                  <a:lnTo>
                    <a:pt x="97" y="284"/>
                  </a:lnTo>
                  <a:lnTo>
                    <a:pt x="105" y="285"/>
                  </a:lnTo>
                  <a:lnTo>
                    <a:pt x="111" y="287"/>
                  </a:lnTo>
                  <a:lnTo>
                    <a:pt x="118" y="289"/>
                  </a:lnTo>
                  <a:lnTo>
                    <a:pt x="124" y="289"/>
                  </a:lnTo>
                  <a:lnTo>
                    <a:pt x="132" y="290"/>
                  </a:lnTo>
                  <a:lnTo>
                    <a:pt x="139" y="290"/>
                  </a:lnTo>
                  <a:lnTo>
                    <a:pt x="147" y="290"/>
                  </a:lnTo>
                  <a:lnTo>
                    <a:pt x="153" y="289"/>
                  </a:lnTo>
                  <a:lnTo>
                    <a:pt x="160" y="289"/>
                  </a:lnTo>
                  <a:lnTo>
                    <a:pt x="168" y="287"/>
                  </a:lnTo>
                  <a:lnTo>
                    <a:pt x="174" y="285"/>
                  </a:lnTo>
                  <a:lnTo>
                    <a:pt x="180" y="284"/>
                  </a:lnTo>
                  <a:lnTo>
                    <a:pt x="187" y="281"/>
                  </a:lnTo>
                  <a:lnTo>
                    <a:pt x="194" y="278"/>
                  </a:lnTo>
                  <a:lnTo>
                    <a:pt x="206" y="272"/>
                  </a:lnTo>
                  <a:lnTo>
                    <a:pt x="217" y="266"/>
                  </a:lnTo>
                  <a:lnTo>
                    <a:pt x="227" y="257"/>
                  </a:lnTo>
                  <a:lnTo>
                    <a:pt x="237" y="248"/>
                  </a:lnTo>
                  <a:lnTo>
                    <a:pt x="247" y="237"/>
                  </a:lnTo>
                  <a:lnTo>
                    <a:pt x="254" y="226"/>
                  </a:lnTo>
                  <a:lnTo>
                    <a:pt x="261" y="214"/>
                  </a:lnTo>
                  <a:lnTo>
                    <a:pt x="268" y="201"/>
                  </a:lnTo>
                  <a:lnTo>
                    <a:pt x="270" y="195"/>
                  </a:lnTo>
                  <a:lnTo>
                    <a:pt x="271" y="188"/>
                  </a:lnTo>
                  <a:lnTo>
                    <a:pt x="274" y="182"/>
                  </a:lnTo>
                  <a:lnTo>
                    <a:pt x="275" y="174"/>
                  </a:lnTo>
                  <a:lnTo>
                    <a:pt x="276" y="168"/>
                  </a:lnTo>
                  <a:lnTo>
                    <a:pt x="278" y="160"/>
                  </a:lnTo>
                  <a:lnTo>
                    <a:pt x="278" y="152"/>
                  </a:lnTo>
                  <a:lnTo>
                    <a:pt x="278" y="146"/>
                  </a:lnTo>
                  <a:lnTo>
                    <a:pt x="278" y="138"/>
                  </a:lnTo>
                  <a:lnTo>
                    <a:pt x="278" y="130"/>
                  </a:lnTo>
                  <a:lnTo>
                    <a:pt x="276" y="123"/>
                  </a:lnTo>
                  <a:lnTo>
                    <a:pt x="275" y="116"/>
                  </a:lnTo>
                  <a:lnTo>
                    <a:pt x="274" y="108"/>
                  </a:lnTo>
                  <a:lnTo>
                    <a:pt x="271" y="102"/>
                  </a:lnTo>
                  <a:lnTo>
                    <a:pt x="270" y="96"/>
                  </a:lnTo>
                  <a:lnTo>
                    <a:pt x="268" y="89"/>
                  </a:lnTo>
                  <a:lnTo>
                    <a:pt x="261" y="76"/>
                  </a:lnTo>
                  <a:lnTo>
                    <a:pt x="254" y="65"/>
                  </a:lnTo>
                  <a:lnTo>
                    <a:pt x="247" y="53"/>
                  </a:lnTo>
                  <a:lnTo>
                    <a:pt x="237" y="43"/>
                  </a:lnTo>
                  <a:lnTo>
                    <a:pt x="227" y="34"/>
                  </a:lnTo>
                  <a:lnTo>
                    <a:pt x="217" y="25"/>
                  </a:lnTo>
                  <a:lnTo>
                    <a:pt x="206" y="18"/>
                  </a:lnTo>
                  <a:lnTo>
                    <a:pt x="194" y="12"/>
                  </a:lnTo>
                  <a:lnTo>
                    <a:pt x="187" y="9"/>
                  </a:lnTo>
                  <a:lnTo>
                    <a:pt x="180" y="7"/>
                  </a:lnTo>
                  <a:lnTo>
                    <a:pt x="174" y="5"/>
                  </a:lnTo>
                  <a:lnTo>
                    <a:pt x="168" y="3"/>
                  </a:lnTo>
                  <a:lnTo>
                    <a:pt x="160" y="2"/>
                  </a:lnTo>
                  <a:lnTo>
                    <a:pt x="153" y="2"/>
                  </a:lnTo>
                  <a:lnTo>
                    <a:pt x="147" y="0"/>
                  </a:lnTo>
                  <a:lnTo>
                    <a:pt x="139" y="0"/>
                  </a:lnTo>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607" name="Rectangle 103"/>
            <p:cNvSpPr>
              <a:spLocks noChangeArrowheads="1"/>
            </p:cNvSpPr>
            <p:nvPr/>
          </p:nvSpPr>
          <p:spPr bwMode="auto">
            <a:xfrm>
              <a:off x="1756" y="2962"/>
              <a:ext cx="82" cy="1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7608" name="Rectangle 104"/>
            <p:cNvSpPr>
              <a:spLocks noChangeArrowheads="1"/>
            </p:cNvSpPr>
            <p:nvPr/>
          </p:nvSpPr>
          <p:spPr bwMode="auto">
            <a:xfrm>
              <a:off x="1800" y="2962"/>
              <a:ext cx="57" cy="1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09" name="Freeform 105"/>
            <p:cNvSpPr>
              <a:spLocks/>
            </p:cNvSpPr>
            <p:nvPr/>
          </p:nvSpPr>
          <p:spPr bwMode="auto">
            <a:xfrm>
              <a:off x="4116" y="2829"/>
              <a:ext cx="417" cy="338"/>
            </a:xfrm>
            <a:custGeom>
              <a:avLst/>
              <a:gdLst/>
              <a:ahLst/>
              <a:cxnLst>
                <a:cxn ang="0">
                  <a:pos x="0" y="226"/>
                </a:cxn>
                <a:cxn ang="0">
                  <a:pos x="313" y="226"/>
                </a:cxn>
                <a:cxn ang="0">
                  <a:pos x="313" y="113"/>
                </a:cxn>
                <a:cxn ang="0">
                  <a:pos x="208" y="113"/>
                </a:cxn>
                <a:cxn ang="0">
                  <a:pos x="416" y="0"/>
                </a:cxn>
                <a:cxn ang="0">
                  <a:pos x="625" y="113"/>
                </a:cxn>
                <a:cxn ang="0">
                  <a:pos x="520" y="113"/>
                </a:cxn>
                <a:cxn ang="0">
                  <a:pos x="520" y="226"/>
                </a:cxn>
                <a:cxn ang="0">
                  <a:pos x="834" y="226"/>
                </a:cxn>
                <a:cxn ang="0">
                  <a:pos x="834" y="676"/>
                </a:cxn>
                <a:cxn ang="0">
                  <a:pos x="0" y="676"/>
                </a:cxn>
                <a:cxn ang="0">
                  <a:pos x="0" y="226"/>
                </a:cxn>
              </a:cxnLst>
              <a:rect l="0" t="0" r="r" b="b"/>
              <a:pathLst>
                <a:path w="834" h="676">
                  <a:moveTo>
                    <a:pt x="0" y="226"/>
                  </a:moveTo>
                  <a:lnTo>
                    <a:pt x="313" y="226"/>
                  </a:lnTo>
                  <a:lnTo>
                    <a:pt x="313" y="113"/>
                  </a:lnTo>
                  <a:lnTo>
                    <a:pt x="208" y="113"/>
                  </a:lnTo>
                  <a:lnTo>
                    <a:pt x="416" y="0"/>
                  </a:lnTo>
                  <a:lnTo>
                    <a:pt x="625" y="113"/>
                  </a:lnTo>
                  <a:lnTo>
                    <a:pt x="520" y="113"/>
                  </a:lnTo>
                  <a:lnTo>
                    <a:pt x="520" y="226"/>
                  </a:lnTo>
                  <a:lnTo>
                    <a:pt x="834" y="226"/>
                  </a:lnTo>
                  <a:lnTo>
                    <a:pt x="834" y="676"/>
                  </a:lnTo>
                  <a:lnTo>
                    <a:pt x="0" y="676"/>
                  </a:lnTo>
                  <a:lnTo>
                    <a:pt x="0" y="2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610" name="Freeform 106"/>
            <p:cNvSpPr>
              <a:spLocks/>
            </p:cNvSpPr>
            <p:nvPr/>
          </p:nvSpPr>
          <p:spPr bwMode="auto">
            <a:xfrm>
              <a:off x="4116" y="2829"/>
              <a:ext cx="417" cy="338"/>
            </a:xfrm>
            <a:custGeom>
              <a:avLst/>
              <a:gdLst/>
              <a:ahLst/>
              <a:cxnLst>
                <a:cxn ang="0">
                  <a:pos x="0" y="226"/>
                </a:cxn>
                <a:cxn ang="0">
                  <a:pos x="313" y="226"/>
                </a:cxn>
                <a:cxn ang="0">
                  <a:pos x="313" y="113"/>
                </a:cxn>
                <a:cxn ang="0">
                  <a:pos x="208" y="113"/>
                </a:cxn>
                <a:cxn ang="0">
                  <a:pos x="416" y="0"/>
                </a:cxn>
                <a:cxn ang="0">
                  <a:pos x="625" y="113"/>
                </a:cxn>
                <a:cxn ang="0">
                  <a:pos x="520" y="113"/>
                </a:cxn>
                <a:cxn ang="0">
                  <a:pos x="520" y="226"/>
                </a:cxn>
                <a:cxn ang="0">
                  <a:pos x="834" y="226"/>
                </a:cxn>
                <a:cxn ang="0">
                  <a:pos x="834" y="676"/>
                </a:cxn>
                <a:cxn ang="0">
                  <a:pos x="0" y="676"/>
                </a:cxn>
                <a:cxn ang="0">
                  <a:pos x="0" y="226"/>
                </a:cxn>
              </a:cxnLst>
              <a:rect l="0" t="0" r="r" b="b"/>
              <a:pathLst>
                <a:path w="834" h="676">
                  <a:moveTo>
                    <a:pt x="0" y="226"/>
                  </a:moveTo>
                  <a:lnTo>
                    <a:pt x="313" y="226"/>
                  </a:lnTo>
                  <a:lnTo>
                    <a:pt x="313" y="113"/>
                  </a:lnTo>
                  <a:lnTo>
                    <a:pt x="208" y="113"/>
                  </a:lnTo>
                  <a:lnTo>
                    <a:pt x="416" y="0"/>
                  </a:lnTo>
                  <a:lnTo>
                    <a:pt x="625" y="113"/>
                  </a:lnTo>
                  <a:lnTo>
                    <a:pt x="520" y="113"/>
                  </a:lnTo>
                  <a:lnTo>
                    <a:pt x="520" y="226"/>
                  </a:lnTo>
                  <a:lnTo>
                    <a:pt x="834" y="226"/>
                  </a:lnTo>
                  <a:lnTo>
                    <a:pt x="834" y="676"/>
                  </a:lnTo>
                  <a:lnTo>
                    <a:pt x="0" y="676"/>
                  </a:lnTo>
                  <a:lnTo>
                    <a:pt x="0" y="226"/>
                  </a:lnTo>
                  <a:close/>
                </a:path>
              </a:pathLst>
            </a:cu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611" name="Rectangle 107"/>
            <p:cNvSpPr>
              <a:spLocks noChangeArrowheads="1"/>
            </p:cNvSpPr>
            <p:nvPr/>
          </p:nvSpPr>
          <p:spPr bwMode="auto">
            <a:xfrm>
              <a:off x="4155" y="2951"/>
              <a:ext cx="342"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Noise from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12" name="Rectangle 108"/>
            <p:cNvSpPr>
              <a:spLocks noChangeArrowheads="1"/>
            </p:cNvSpPr>
            <p:nvPr/>
          </p:nvSpPr>
          <p:spPr bwMode="auto">
            <a:xfrm>
              <a:off x="4155" y="3025"/>
              <a:ext cx="32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other room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13" name="Rectangle 109"/>
            <p:cNvSpPr>
              <a:spLocks noChangeArrowheads="1"/>
            </p:cNvSpPr>
            <p:nvPr/>
          </p:nvSpPr>
          <p:spPr bwMode="auto">
            <a:xfrm>
              <a:off x="4454" y="3025"/>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14" name="Rectangle 110"/>
            <p:cNvSpPr>
              <a:spLocks noChangeArrowheads="1"/>
            </p:cNvSpPr>
            <p:nvPr/>
          </p:nvSpPr>
          <p:spPr bwMode="auto">
            <a:xfrm>
              <a:off x="2032" y="3312"/>
              <a:ext cx="879" cy="1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615" name="Rectangle 111"/>
            <p:cNvSpPr>
              <a:spLocks noChangeArrowheads="1"/>
            </p:cNvSpPr>
            <p:nvPr/>
          </p:nvSpPr>
          <p:spPr bwMode="auto">
            <a:xfrm>
              <a:off x="2032" y="3312"/>
              <a:ext cx="879" cy="19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7616" name="Rectangle 112"/>
            <p:cNvSpPr>
              <a:spLocks noChangeArrowheads="1"/>
            </p:cNvSpPr>
            <p:nvPr/>
          </p:nvSpPr>
          <p:spPr bwMode="auto">
            <a:xfrm>
              <a:off x="2071" y="3335"/>
              <a:ext cx="831"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Area where children sit when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17" name="Rectangle 113"/>
            <p:cNvSpPr>
              <a:spLocks noChangeArrowheads="1"/>
            </p:cNvSpPr>
            <p:nvPr/>
          </p:nvSpPr>
          <p:spPr bwMode="auto">
            <a:xfrm>
              <a:off x="2071" y="3409"/>
              <a:ext cx="645"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listening to the teacher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18" name="Rectangle 114"/>
            <p:cNvSpPr>
              <a:spLocks noChangeArrowheads="1"/>
            </p:cNvSpPr>
            <p:nvPr/>
          </p:nvSpPr>
          <p:spPr bwMode="auto">
            <a:xfrm>
              <a:off x="2692" y="3409"/>
              <a:ext cx="44"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619" name="Freeform 115"/>
            <p:cNvSpPr>
              <a:spLocks noEditPoints="1"/>
            </p:cNvSpPr>
            <p:nvPr/>
          </p:nvSpPr>
          <p:spPr bwMode="auto">
            <a:xfrm>
              <a:off x="2253" y="2829"/>
              <a:ext cx="109" cy="484"/>
            </a:xfrm>
            <a:custGeom>
              <a:avLst/>
              <a:gdLst/>
              <a:ahLst/>
              <a:cxnLst>
                <a:cxn ang="0">
                  <a:pos x="194" y="968"/>
                </a:cxn>
                <a:cxn ang="0">
                  <a:pos x="20" y="62"/>
                </a:cxn>
                <a:cxn ang="0">
                  <a:pos x="44" y="57"/>
                </a:cxn>
                <a:cxn ang="0">
                  <a:pos x="218" y="963"/>
                </a:cxn>
                <a:cxn ang="0">
                  <a:pos x="194" y="968"/>
                </a:cxn>
                <a:cxn ang="0">
                  <a:pos x="0" y="79"/>
                </a:cxn>
                <a:cxn ang="0">
                  <a:pos x="20" y="0"/>
                </a:cxn>
                <a:cxn ang="0">
                  <a:pos x="68" y="65"/>
                </a:cxn>
                <a:cxn ang="0">
                  <a:pos x="0" y="79"/>
                </a:cxn>
              </a:cxnLst>
              <a:rect l="0" t="0" r="r" b="b"/>
              <a:pathLst>
                <a:path w="218" h="968">
                  <a:moveTo>
                    <a:pt x="194" y="968"/>
                  </a:moveTo>
                  <a:lnTo>
                    <a:pt x="20" y="62"/>
                  </a:lnTo>
                  <a:lnTo>
                    <a:pt x="44" y="57"/>
                  </a:lnTo>
                  <a:lnTo>
                    <a:pt x="218" y="963"/>
                  </a:lnTo>
                  <a:lnTo>
                    <a:pt x="194" y="968"/>
                  </a:lnTo>
                  <a:close/>
                  <a:moveTo>
                    <a:pt x="0" y="79"/>
                  </a:moveTo>
                  <a:lnTo>
                    <a:pt x="20" y="0"/>
                  </a:lnTo>
                  <a:lnTo>
                    <a:pt x="68" y="65"/>
                  </a:lnTo>
                  <a:lnTo>
                    <a:pt x="0" y="79"/>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9552" y="332656"/>
            <a:ext cx="7764463" cy="1135063"/>
          </a:xfrm>
        </p:spPr>
        <p:txBody>
          <a:bodyPr/>
          <a:lstStyle/>
          <a:p>
            <a:pPr eaLnBrk="1" hangingPunct="1"/>
            <a:r>
              <a:rPr lang="en-GB" dirty="0" smtClean="0"/>
              <a:t>Case study</a:t>
            </a:r>
            <a:endParaRPr lang="en-US" dirty="0" smtClean="0"/>
          </a:p>
        </p:txBody>
      </p:sp>
      <p:sp>
        <p:nvSpPr>
          <p:cNvPr id="38915" name="Rectangle 3"/>
          <p:cNvSpPr>
            <a:spLocks noGrp="1" noChangeArrowheads="1"/>
          </p:cNvSpPr>
          <p:nvPr>
            <p:ph type="body" idx="1"/>
          </p:nvPr>
        </p:nvSpPr>
        <p:spPr>
          <a:xfrm>
            <a:off x="467544" y="1628800"/>
            <a:ext cx="8229600" cy="4608934"/>
          </a:xfrm>
        </p:spPr>
        <p:txBody>
          <a:bodyPr/>
          <a:lstStyle/>
          <a:p>
            <a:pPr eaLnBrk="1" hangingPunct="1">
              <a:buFontTx/>
              <a:buNone/>
            </a:pPr>
            <a:r>
              <a:rPr lang="en-GB" sz="2900" b="0" dirty="0" smtClean="0">
                <a:latin typeface="+mj-lt"/>
              </a:rPr>
              <a:t>It was noticed that:</a:t>
            </a:r>
          </a:p>
          <a:p>
            <a:pPr eaLnBrk="1" hangingPunct="1">
              <a:buFont typeface="Arial" panose="020B0604020202020204" pitchFamily="34" charset="0"/>
              <a:buChar char="•"/>
            </a:pPr>
            <a:r>
              <a:rPr lang="en-GB" sz="2900" b="0" dirty="0">
                <a:latin typeface="+mj-lt"/>
              </a:rPr>
              <a:t>w</a:t>
            </a:r>
            <a:r>
              <a:rPr lang="en-GB" sz="2900" b="0" dirty="0" smtClean="0">
                <a:latin typeface="+mj-lt"/>
              </a:rPr>
              <a:t>hen the pupils were working the teacher always had to raise her voice</a:t>
            </a:r>
          </a:p>
          <a:p>
            <a:pPr eaLnBrk="1" hangingPunct="1">
              <a:buFont typeface="Arial" panose="020B0604020202020204" pitchFamily="34" charset="0"/>
              <a:buChar char="•"/>
            </a:pPr>
            <a:r>
              <a:rPr lang="en-GB" sz="2900" b="0" dirty="0">
                <a:latin typeface="+mj-lt"/>
              </a:rPr>
              <a:t>t</a:t>
            </a:r>
            <a:r>
              <a:rPr lang="en-GB" sz="2900" b="0" dirty="0" smtClean="0">
                <a:latin typeface="+mj-lt"/>
              </a:rPr>
              <a:t>he teacher was unaware of the noise levels coming from the other classroom and the problems it was causing</a:t>
            </a:r>
          </a:p>
          <a:p>
            <a:pPr eaLnBrk="1" hangingPunct="1">
              <a:buFont typeface="Arial" panose="020B0604020202020204" pitchFamily="34" charset="0"/>
              <a:buChar char="•"/>
            </a:pPr>
            <a:r>
              <a:rPr lang="en-GB" sz="2900" b="0" dirty="0">
                <a:latin typeface="+mj-lt"/>
              </a:rPr>
              <a:t>t</a:t>
            </a:r>
            <a:r>
              <a:rPr lang="en-GB" sz="2900" b="0" dirty="0" smtClean="0">
                <a:latin typeface="+mj-lt"/>
              </a:rPr>
              <a:t>he teacher had been observed by the head teacher, who mentioned that she had had great difficulty understanding what was being said.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Case study</a:t>
            </a:r>
            <a:endParaRPr lang="en-GB" dirty="0"/>
          </a:p>
        </p:txBody>
      </p:sp>
      <p:sp>
        <p:nvSpPr>
          <p:cNvPr id="5" name="Content Placeholder 4"/>
          <p:cNvSpPr>
            <a:spLocks noGrp="1"/>
          </p:cNvSpPr>
          <p:nvPr>
            <p:ph idx="1"/>
          </p:nvPr>
        </p:nvSpPr>
        <p:spPr/>
        <p:txBody>
          <a:bodyPr anchor="ctr"/>
          <a:lstStyle/>
          <a:p>
            <a:pPr marL="0" eaLnBrk="1" hangingPunct="1">
              <a:buFontTx/>
              <a:buNone/>
            </a:pPr>
            <a:r>
              <a:rPr lang="en-GB" sz="3200" b="0" dirty="0" smtClean="0"/>
              <a:t>So imagine being a deaf child in that class...</a:t>
            </a:r>
          </a:p>
          <a:p>
            <a:pPr eaLnBrk="1" hangingPunct="1">
              <a:buFontTx/>
              <a:buNone/>
            </a:pPr>
            <a:endParaRPr lang="en-GB" sz="3200" b="0" dirty="0" smtClean="0"/>
          </a:p>
          <a:p>
            <a:pPr marL="0" indent="0" eaLnBrk="1" hangingPunct="1">
              <a:buFontTx/>
              <a:buNone/>
            </a:pPr>
            <a:r>
              <a:rPr lang="en-GB" sz="3200" b="0" dirty="0" smtClean="0"/>
              <a:t>The Teacher of the Deaf advised on improving the acoustics to reduce background noise, and the girl’s hearing aid use improved.</a:t>
            </a:r>
            <a:endParaRPr lang="en-US" sz="3200" b="0" dirty="0" smtClean="0"/>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Signal to noise ratio</a:t>
            </a:r>
            <a:endParaRPr lang="en-GB" dirty="0"/>
          </a:p>
        </p:txBody>
      </p:sp>
      <p:sp>
        <p:nvSpPr>
          <p:cNvPr id="3" name="Content Placeholder 2"/>
          <p:cNvSpPr>
            <a:spLocks noGrp="1"/>
          </p:cNvSpPr>
          <p:nvPr>
            <p:ph idx="1"/>
          </p:nvPr>
        </p:nvSpPr>
        <p:spPr/>
        <p:txBody>
          <a:bodyPr/>
          <a:lstStyle/>
          <a:p>
            <a:pPr marL="0" indent="0"/>
            <a:r>
              <a:rPr lang="en-GB" sz="3200" b="0" dirty="0" smtClean="0"/>
              <a:t>The signal to noise ratio is a measure of how loud a sound is in relation to background noise</a:t>
            </a:r>
          </a:p>
          <a:p>
            <a:pPr marL="0" indent="0"/>
            <a:endParaRPr lang="en-GB" sz="3200" b="0" dirty="0" smtClean="0"/>
          </a:p>
          <a:p>
            <a:pPr marL="0" indent="0"/>
            <a:r>
              <a:rPr lang="en-GB" sz="3200" b="0" dirty="0" smtClean="0"/>
              <a:t>This is usually the teacher’s voice against background noise, but it could be information from the interactive </a:t>
            </a:r>
            <a:r>
              <a:rPr lang="en-GB" sz="3200" b="0" dirty="0"/>
              <a:t>w</a:t>
            </a:r>
            <a:r>
              <a:rPr lang="en-GB" sz="3200" b="0" dirty="0" smtClean="0"/>
              <a:t>hite </a:t>
            </a:r>
            <a:r>
              <a:rPr lang="en-GB" sz="3200" b="0" dirty="0"/>
              <a:t>b</a:t>
            </a:r>
            <a:r>
              <a:rPr lang="en-GB" sz="3200" b="0" dirty="0" smtClean="0"/>
              <a:t>oard or from other children in the group</a:t>
            </a:r>
            <a:endParaRPr lang="en-GB" sz="3200" b="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Signal to noise ratio</a:t>
            </a:r>
            <a:endParaRPr lang="en-GB" dirty="0"/>
          </a:p>
        </p:txBody>
      </p:sp>
      <p:sp>
        <p:nvSpPr>
          <p:cNvPr id="3" name="Content Placeholder 2"/>
          <p:cNvSpPr>
            <a:spLocks noGrp="1"/>
          </p:cNvSpPr>
          <p:nvPr>
            <p:ph idx="1"/>
          </p:nvPr>
        </p:nvSpPr>
        <p:spPr/>
        <p:txBody>
          <a:bodyPr/>
          <a:lstStyle/>
          <a:p>
            <a:pPr eaLnBrk="1" hangingPunct="1">
              <a:lnSpc>
                <a:spcPct val="80000"/>
              </a:lnSpc>
              <a:buFont typeface="Arial" pitchFamily="34" charset="0"/>
              <a:buChar char="•"/>
            </a:pPr>
            <a:endParaRPr lang="en-GB" sz="2400" b="0" dirty="0" smtClean="0">
              <a:latin typeface="+mj-lt"/>
              <a:cs typeface="Aparajita" pitchFamily="34" charset="0"/>
            </a:endParaRPr>
          </a:p>
          <a:p>
            <a:pPr marL="0" indent="0" eaLnBrk="1" hangingPunct="1"/>
            <a:r>
              <a:rPr lang="en-GB" sz="3200" b="0" dirty="0">
                <a:cs typeface="Aparajita" pitchFamily="34" charset="0"/>
              </a:rPr>
              <a:t>British Association of Teachers of the </a:t>
            </a:r>
            <a:r>
              <a:rPr lang="en-GB" sz="3200" b="0" dirty="0" smtClean="0">
                <a:cs typeface="Aparajita" pitchFamily="34" charset="0"/>
              </a:rPr>
              <a:t>Deaf:</a:t>
            </a:r>
            <a:endParaRPr lang="en-GB" sz="3200" b="0" dirty="0">
              <a:cs typeface="Aparajita" pitchFamily="34" charset="0"/>
            </a:endParaRPr>
          </a:p>
          <a:p>
            <a:pPr marL="0" indent="0" eaLnBrk="1" hangingPunct="1"/>
            <a:r>
              <a:rPr lang="en-GB" sz="3200" b="0" dirty="0" smtClean="0">
                <a:latin typeface="+mj-lt"/>
                <a:cs typeface="Aparajita" pitchFamily="34" charset="0"/>
              </a:rPr>
              <a:t>For hearing impaired students of all ages the teacher’s voice needs to be at least 20dB louder than the background noise to function well in a classroom. </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Reverberation (echo)</a:t>
            </a:r>
            <a:br>
              <a:rPr lang="en-GB" dirty="0" smtClean="0"/>
            </a:br>
            <a:r>
              <a:rPr lang="en-GB" dirty="0" smtClean="0"/>
              <a:t>times</a:t>
            </a:r>
            <a:endParaRPr lang="en-GB" dirty="0"/>
          </a:p>
        </p:txBody>
      </p:sp>
      <p:sp>
        <p:nvSpPr>
          <p:cNvPr id="3" name="Content Placeholder 2"/>
          <p:cNvSpPr>
            <a:spLocks noGrp="1"/>
          </p:cNvSpPr>
          <p:nvPr>
            <p:ph idx="1"/>
          </p:nvPr>
        </p:nvSpPr>
        <p:spPr/>
        <p:txBody>
          <a:bodyPr/>
          <a:lstStyle/>
          <a:p>
            <a:pPr marL="0" indent="0"/>
            <a:r>
              <a:rPr lang="en-GB" sz="3200" b="0" dirty="0" smtClean="0"/>
              <a:t>Reverberation occurs when the sound from the source has stopped, but echoes from the sound continue in the room. </a:t>
            </a:r>
          </a:p>
          <a:p>
            <a:pPr marL="0" indent="0"/>
            <a:endParaRPr lang="en-GB" sz="3200" b="0" dirty="0" smtClean="0"/>
          </a:p>
          <a:p>
            <a:pPr marL="0" indent="0"/>
            <a:r>
              <a:rPr lang="en-GB" sz="3200" b="0" dirty="0" smtClean="0"/>
              <a:t>If the surfaces have a low absorbency then the sound may bounce around the room, arriving at the child’s ear at different times and making it difficult to listen to the message</a:t>
            </a:r>
            <a:r>
              <a:rPr lang="en-GB" sz="3200" dirty="0" smtClean="0"/>
              <a:t>. </a:t>
            </a:r>
            <a:endParaRPr lang="en-GB"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b="1" dirty="0"/>
              <a:t>Understanding </a:t>
            </a:r>
            <a:r>
              <a:rPr lang="en-GB" b="1" dirty="0" smtClean="0"/>
              <a:t>room </a:t>
            </a:r>
            <a:r>
              <a:rPr lang="en-GB" dirty="0"/>
              <a:t>a</a:t>
            </a:r>
            <a:r>
              <a:rPr lang="en-GB" b="1" dirty="0" smtClean="0"/>
              <a:t>coustics</a:t>
            </a:r>
            <a:endParaRPr lang="en-GB" b="1" dirty="0"/>
          </a:p>
        </p:txBody>
      </p:sp>
      <p:sp>
        <p:nvSpPr>
          <p:cNvPr id="65539" name="Rectangle 3"/>
          <p:cNvSpPr>
            <a:spLocks noGrp="1" noChangeArrowheads="1"/>
          </p:cNvSpPr>
          <p:nvPr>
            <p:ph type="body" idx="1"/>
          </p:nvPr>
        </p:nvSpPr>
        <p:spPr>
          <a:xfrm>
            <a:off x="684486" y="1982359"/>
            <a:ext cx="7772400" cy="4114800"/>
          </a:xfrm>
        </p:spPr>
        <p:txBody>
          <a:bodyPr/>
          <a:lstStyle/>
          <a:p>
            <a:r>
              <a:rPr lang="en-GB" sz="3200" b="0" dirty="0"/>
              <a:t>Distance</a:t>
            </a:r>
          </a:p>
          <a:p>
            <a:r>
              <a:rPr lang="en-GB" sz="3200" b="0" dirty="0"/>
              <a:t>Noise</a:t>
            </a:r>
          </a:p>
          <a:p>
            <a:r>
              <a:rPr lang="en-GB" sz="3200" b="0" dirty="0"/>
              <a:t>Reverberation (echo)</a:t>
            </a:r>
          </a:p>
        </p:txBody>
      </p:sp>
      <p:pic>
        <p:nvPicPr>
          <p:cNvPr id="65541" name="Picture 5" descr="PeoplewSF 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911225" y="2214563"/>
            <a:ext cx="7342188" cy="4300537"/>
          </a:xfrm>
          <a:prstGeom prst="rect">
            <a:avLst/>
          </a:prstGeom>
          <a:noFill/>
        </p:spPr>
      </p:pic>
      <p:grpSp>
        <p:nvGrpSpPr>
          <p:cNvPr id="2" name="Group 6"/>
          <p:cNvGrpSpPr>
            <a:grpSpLocks/>
          </p:cNvGrpSpPr>
          <p:nvPr/>
        </p:nvGrpSpPr>
        <p:grpSpPr bwMode="auto">
          <a:xfrm>
            <a:off x="2081213" y="3303588"/>
            <a:ext cx="6629400" cy="990600"/>
            <a:chOff x="1584" y="1920"/>
            <a:chExt cx="4176" cy="624"/>
          </a:xfrm>
        </p:grpSpPr>
        <p:sp>
          <p:nvSpPr>
            <p:cNvPr id="65543" name="Line 7"/>
            <p:cNvSpPr>
              <a:spLocks noChangeShapeType="1"/>
            </p:cNvSpPr>
            <p:nvPr/>
          </p:nvSpPr>
          <p:spPr bwMode="auto">
            <a:xfrm flipV="1">
              <a:off x="1584" y="1920"/>
              <a:ext cx="4176" cy="480"/>
            </a:xfrm>
            <a:prstGeom prst="line">
              <a:avLst/>
            </a:prstGeom>
            <a:noFill/>
            <a:ln w="12700">
              <a:solidFill>
                <a:schemeClr val="accent2"/>
              </a:solidFill>
              <a:round/>
              <a:headEnd type="none" w="sm" len="sm"/>
              <a:tailEnd type="none" w="sm" len="sm"/>
            </a:ln>
            <a:effectLst/>
          </p:spPr>
          <p:txBody>
            <a:bodyPr wrap="none" anchor="ctr"/>
            <a:lstStyle/>
            <a:p>
              <a:endParaRPr lang="en-GB"/>
            </a:p>
          </p:txBody>
        </p:sp>
        <p:sp>
          <p:nvSpPr>
            <p:cNvPr id="65544" name="Line 8"/>
            <p:cNvSpPr>
              <a:spLocks noChangeShapeType="1"/>
            </p:cNvSpPr>
            <p:nvPr/>
          </p:nvSpPr>
          <p:spPr bwMode="auto">
            <a:xfrm flipV="1">
              <a:off x="4080" y="1920"/>
              <a:ext cx="1680" cy="624"/>
            </a:xfrm>
            <a:prstGeom prst="line">
              <a:avLst/>
            </a:prstGeom>
            <a:noFill/>
            <a:ln w="12700">
              <a:solidFill>
                <a:schemeClr val="accent2"/>
              </a:solidFill>
              <a:round/>
              <a:headEnd type="triangle" w="lg" len="lg"/>
              <a:tailEnd type="none" w="sm" len="sm"/>
            </a:ln>
            <a:effectLst/>
          </p:spPr>
          <p:txBody>
            <a:bodyPr wrap="none" anchor="ctr"/>
            <a:lstStyle/>
            <a:p>
              <a:endParaRPr lang="en-GB"/>
            </a:p>
          </p:txBody>
        </p:sp>
      </p:grpSp>
      <p:sp>
        <p:nvSpPr>
          <p:cNvPr id="65545" name="Line 9"/>
          <p:cNvSpPr>
            <a:spLocks noChangeShapeType="1"/>
          </p:cNvSpPr>
          <p:nvPr/>
        </p:nvSpPr>
        <p:spPr bwMode="auto">
          <a:xfrm>
            <a:off x="2081213" y="4141788"/>
            <a:ext cx="3352800" cy="381000"/>
          </a:xfrm>
          <a:prstGeom prst="line">
            <a:avLst/>
          </a:prstGeom>
          <a:noFill/>
          <a:ln w="12700">
            <a:solidFill>
              <a:schemeClr val="accent2"/>
            </a:solidFill>
            <a:round/>
            <a:headEnd type="none" w="sm" len="sm"/>
            <a:tailEnd type="triangle" w="lg" len="lg"/>
          </a:ln>
          <a:effectLst/>
        </p:spPr>
        <p:txBody>
          <a:bodyPr wrap="none" anchor="ctr"/>
          <a:lstStyle/>
          <a:p>
            <a:endParaRPr lang="en-GB"/>
          </a:p>
        </p:txBody>
      </p:sp>
      <p:grpSp>
        <p:nvGrpSpPr>
          <p:cNvPr id="3" name="Group 10"/>
          <p:cNvGrpSpPr>
            <a:grpSpLocks/>
          </p:cNvGrpSpPr>
          <p:nvPr/>
        </p:nvGrpSpPr>
        <p:grpSpPr bwMode="auto">
          <a:xfrm>
            <a:off x="2081213" y="2617788"/>
            <a:ext cx="3581400" cy="3200400"/>
            <a:chOff x="1584" y="1488"/>
            <a:chExt cx="2256" cy="2016"/>
          </a:xfrm>
        </p:grpSpPr>
        <p:sp>
          <p:nvSpPr>
            <p:cNvPr id="65547" name="Line 11"/>
            <p:cNvSpPr>
              <a:spLocks noChangeShapeType="1"/>
            </p:cNvSpPr>
            <p:nvPr/>
          </p:nvSpPr>
          <p:spPr bwMode="auto">
            <a:xfrm>
              <a:off x="1584" y="2496"/>
              <a:ext cx="1008" cy="1008"/>
            </a:xfrm>
            <a:prstGeom prst="line">
              <a:avLst/>
            </a:prstGeom>
            <a:noFill/>
            <a:ln w="12700">
              <a:solidFill>
                <a:schemeClr val="accent2"/>
              </a:solidFill>
              <a:round/>
              <a:headEnd type="none" w="sm" len="sm"/>
              <a:tailEnd type="none" w="sm" len="sm"/>
            </a:ln>
            <a:effectLst/>
          </p:spPr>
          <p:txBody>
            <a:bodyPr wrap="none" anchor="ctr"/>
            <a:lstStyle/>
            <a:p>
              <a:endParaRPr lang="en-GB"/>
            </a:p>
          </p:txBody>
        </p:sp>
        <p:sp>
          <p:nvSpPr>
            <p:cNvPr id="65548" name="Line 12"/>
            <p:cNvSpPr>
              <a:spLocks noChangeShapeType="1"/>
            </p:cNvSpPr>
            <p:nvPr/>
          </p:nvSpPr>
          <p:spPr bwMode="auto">
            <a:xfrm flipH="1">
              <a:off x="2592" y="1488"/>
              <a:ext cx="1200" cy="2016"/>
            </a:xfrm>
            <a:prstGeom prst="line">
              <a:avLst/>
            </a:prstGeom>
            <a:noFill/>
            <a:ln w="12700">
              <a:solidFill>
                <a:schemeClr val="accent2"/>
              </a:solidFill>
              <a:round/>
              <a:headEnd type="none" w="sm" len="sm"/>
              <a:tailEnd type="none" w="sm" len="sm"/>
            </a:ln>
            <a:effectLst/>
          </p:spPr>
          <p:txBody>
            <a:bodyPr wrap="none" anchor="ctr"/>
            <a:lstStyle/>
            <a:p>
              <a:endParaRPr lang="en-GB"/>
            </a:p>
          </p:txBody>
        </p:sp>
        <p:sp>
          <p:nvSpPr>
            <p:cNvPr id="65549" name="Line 13"/>
            <p:cNvSpPr>
              <a:spLocks noChangeShapeType="1"/>
            </p:cNvSpPr>
            <p:nvPr/>
          </p:nvSpPr>
          <p:spPr bwMode="auto">
            <a:xfrm>
              <a:off x="3792" y="1488"/>
              <a:ext cx="48" cy="816"/>
            </a:xfrm>
            <a:prstGeom prst="line">
              <a:avLst/>
            </a:prstGeom>
            <a:noFill/>
            <a:ln w="12700">
              <a:solidFill>
                <a:schemeClr val="accent2"/>
              </a:solidFill>
              <a:round/>
              <a:headEnd type="none" w="sm" len="sm"/>
              <a:tailEnd type="triangle" w="lg" len="lg"/>
            </a:ln>
            <a:effectLst/>
          </p:spPr>
          <p:txBody>
            <a:bodyPr wrap="none" anchor="ctr"/>
            <a:lstStyle/>
            <a:p>
              <a:endParaRPr lang="en-GB"/>
            </a:p>
          </p:txBody>
        </p:sp>
      </p:grpSp>
      <p:sp>
        <p:nvSpPr>
          <p:cNvPr id="65550" name="Text Box 14"/>
          <p:cNvSpPr txBox="1">
            <a:spLocks noChangeArrowheads="1"/>
          </p:cNvSpPr>
          <p:nvPr/>
        </p:nvSpPr>
        <p:spPr bwMode="auto">
          <a:xfrm>
            <a:off x="5510213" y="3913188"/>
            <a:ext cx="369887" cy="457200"/>
          </a:xfrm>
          <a:prstGeom prst="rect">
            <a:avLst/>
          </a:prstGeom>
          <a:noFill/>
          <a:ln w="12699">
            <a:noFill/>
            <a:miter lim="800000"/>
            <a:headEnd type="none" w="sm" len="sm"/>
            <a:tailEnd type="none" w="sm" len="sm"/>
          </a:ln>
          <a:effectLst/>
        </p:spPr>
        <p:txBody>
          <a:bodyPr wrap="none">
            <a:spAutoFit/>
          </a:bodyPr>
          <a:lstStyle/>
          <a:p>
            <a:pPr eaLnBrk="0" hangingPunct="0"/>
            <a:r>
              <a:rPr lang="en-US" b="1">
                <a:solidFill>
                  <a:srgbClr val="FF0066"/>
                </a:solidFill>
              </a:rPr>
              <a:t>?</a:t>
            </a:r>
          </a:p>
        </p:txBody>
      </p:sp>
      <p:sp>
        <p:nvSpPr>
          <p:cNvPr id="65551" name="Text Box 15"/>
          <p:cNvSpPr txBox="1">
            <a:spLocks noChangeArrowheads="1"/>
          </p:cNvSpPr>
          <p:nvPr/>
        </p:nvSpPr>
        <p:spPr bwMode="auto">
          <a:xfrm rot="1367487">
            <a:off x="7186613" y="4237038"/>
            <a:ext cx="630237" cy="244475"/>
          </a:xfrm>
          <a:prstGeom prst="rect">
            <a:avLst/>
          </a:prstGeom>
          <a:noFill/>
          <a:ln w="12699">
            <a:noFill/>
            <a:miter lim="800000"/>
            <a:headEnd type="none" w="sm" len="sm"/>
            <a:tailEnd type="none" w="sm" len="sm"/>
          </a:ln>
          <a:effectLst/>
        </p:spPr>
        <p:txBody>
          <a:bodyPr wrap="none">
            <a:spAutoFit/>
          </a:bodyPr>
          <a:lstStyle/>
          <a:p>
            <a:pPr eaLnBrk="0" hangingPunct="0"/>
            <a:r>
              <a:rPr lang="en-US" sz="1000" b="1"/>
              <a:t>Cough!</a:t>
            </a:r>
          </a:p>
        </p:txBody>
      </p:sp>
      <p:sp>
        <p:nvSpPr>
          <p:cNvPr id="65552" name="Text Box 16"/>
          <p:cNvSpPr txBox="1">
            <a:spLocks noChangeArrowheads="1"/>
          </p:cNvSpPr>
          <p:nvPr/>
        </p:nvSpPr>
        <p:spPr bwMode="auto">
          <a:xfrm rot="-1812458">
            <a:off x="6119813" y="3684588"/>
            <a:ext cx="630237" cy="244475"/>
          </a:xfrm>
          <a:prstGeom prst="rect">
            <a:avLst/>
          </a:prstGeom>
          <a:noFill/>
          <a:ln w="12699">
            <a:noFill/>
            <a:miter lim="800000"/>
            <a:headEnd type="none" w="sm" len="sm"/>
            <a:tailEnd type="none" w="sm" len="sm"/>
          </a:ln>
          <a:effectLst/>
        </p:spPr>
        <p:txBody>
          <a:bodyPr wrap="none">
            <a:spAutoFit/>
          </a:bodyPr>
          <a:lstStyle/>
          <a:p>
            <a:pPr eaLnBrk="0" hangingPunct="0"/>
            <a:r>
              <a:rPr lang="en-US" sz="1000" b="1"/>
              <a:t>Cough!</a:t>
            </a:r>
          </a:p>
        </p:txBody>
      </p:sp>
      <p:sp>
        <p:nvSpPr>
          <p:cNvPr id="65553" name="Text Box 17"/>
          <p:cNvSpPr txBox="1">
            <a:spLocks noChangeArrowheads="1"/>
          </p:cNvSpPr>
          <p:nvPr/>
        </p:nvSpPr>
        <p:spPr bwMode="auto">
          <a:xfrm rot="2480501">
            <a:off x="6861175" y="5192713"/>
            <a:ext cx="630238" cy="244475"/>
          </a:xfrm>
          <a:prstGeom prst="rect">
            <a:avLst/>
          </a:prstGeom>
          <a:noFill/>
          <a:ln w="12699">
            <a:noFill/>
            <a:miter lim="800000"/>
            <a:headEnd type="none" w="sm" len="sm"/>
            <a:tailEnd type="none" w="sm" len="sm"/>
          </a:ln>
          <a:effectLst/>
        </p:spPr>
        <p:txBody>
          <a:bodyPr wrap="none">
            <a:spAutoFit/>
          </a:bodyPr>
          <a:lstStyle/>
          <a:p>
            <a:pPr eaLnBrk="0" hangingPunct="0"/>
            <a:r>
              <a:rPr lang="en-US" sz="1000" b="1"/>
              <a:t>Cough!</a:t>
            </a:r>
          </a:p>
        </p:txBody>
      </p:sp>
      <p:sp>
        <p:nvSpPr>
          <p:cNvPr id="65554" name="Line 18"/>
          <p:cNvSpPr>
            <a:spLocks noChangeShapeType="1"/>
          </p:cNvSpPr>
          <p:nvPr/>
        </p:nvSpPr>
        <p:spPr bwMode="auto">
          <a:xfrm>
            <a:off x="1776413" y="6122988"/>
            <a:ext cx="3886200" cy="0"/>
          </a:xfrm>
          <a:prstGeom prst="line">
            <a:avLst/>
          </a:prstGeom>
          <a:noFill/>
          <a:ln w="12700">
            <a:solidFill>
              <a:srgbClr val="00FF00"/>
            </a:solidFill>
            <a:round/>
            <a:headEnd type="diamond" w="lg" len="lg"/>
            <a:tailEnd type="diamond" w="lg" len="lg"/>
          </a:ln>
          <a:effectLst/>
        </p:spPr>
        <p:txBody>
          <a:bodyPr wrap="none" anchor="ctr"/>
          <a:lstStyle/>
          <a:p>
            <a:endParaRPr lang="en-GB"/>
          </a:p>
        </p:txBody>
      </p:sp>
      <p:pic>
        <p:nvPicPr>
          <p:cNvPr id="18" name="Picture 5" descr="PeoplewSF 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99592" y="2182019"/>
            <a:ext cx="7342188" cy="43005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5554"/>
                                        </p:tgtEl>
                                        <p:attrNameLst>
                                          <p:attrName>style.visibility</p:attrName>
                                        </p:attrNameLst>
                                      </p:cBhvr>
                                      <p:to>
                                        <p:strVal val="visible"/>
                                      </p:to>
                                    </p:set>
                                    <p:animEffect transition="in" filter="strips(downRight)">
                                      <p:cBhvr>
                                        <p:cTn id="7" dur="500"/>
                                        <p:tgtEl>
                                          <p:spTgt spid="6555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5551"/>
                                        </p:tgtEl>
                                        <p:attrNameLst>
                                          <p:attrName>style.visibility</p:attrName>
                                        </p:attrNameLst>
                                      </p:cBhvr>
                                      <p:to>
                                        <p:strVal val="visible"/>
                                      </p:to>
                                    </p:set>
                                    <p:animEffect transition="in" filter="dissolve">
                                      <p:cBhvr>
                                        <p:cTn id="11" dur="500"/>
                                        <p:tgtEl>
                                          <p:spTgt spid="65551"/>
                                        </p:tgtEl>
                                      </p:cBhvr>
                                    </p:animEffect>
                                  </p:childTnLst>
                                  <p:subTnLst>
                                    <p:set>
                                      <p:cBhvr override="childStyle">
                                        <p:cTn dur="1" fill="hold" display="0" masterRel="sameClick" afterEffect="1">
                                          <p:stCondLst>
                                            <p:cond evt="end" delay="0">
                                              <p:tn val="9"/>
                                            </p:cond>
                                          </p:stCondLst>
                                        </p:cTn>
                                        <p:tgtEl>
                                          <p:spTgt spid="65551"/>
                                        </p:tgtEl>
                                        <p:attrNameLst>
                                          <p:attrName>style.visibility</p:attrName>
                                        </p:attrNameLst>
                                      </p:cBhvr>
                                      <p:to>
                                        <p:strVal val="hidden"/>
                                      </p:to>
                                    </p:set>
                                  </p:sub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5552"/>
                                        </p:tgtEl>
                                        <p:attrNameLst>
                                          <p:attrName>style.visibility</p:attrName>
                                        </p:attrNameLst>
                                      </p:cBhvr>
                                      <p:to>
                                        <p:strVal val="visible"/>
                                      </p:to>
                                    </p:set>
                                    <p:animEffect transition="in" filter="dissolve">
                                      <p:cBhvr>
                                        <p:cTn id="15" dur="500"/>
                                        <p:tgtEl>
                                          <p:spTgt spid="65552"/>
                                        </p:tgtEl>
                                      </p:cBhvr>
                                    </p:animEffect>
                                  </p:childTnLst>
                                  <p:subTnLst>
                                    <p:set>
                                      <p:cBhvr override="childStyle">
                                        <p:cTn dur="1" fill="hold" display="0" masterRel="sameClick" afterEffect="1">
                                          <p:stCondLst>
                                            <p:cond evt="end" delay="0">
                                              <p:tn val="13"/>
                                            </p:cond>
                                          </p:stCondLst>
                                        </p:cTn>
                                        <p:tgtEl>
                                          <p:spTgt spid="65552"/>
                                        </p:tgtEl>
                                        <p:attrNameLst>
                                          <p:attrName>style.visibility</p:attrName>
                                        </p:attrNameLst>
                                      </p:cBhvr>
                                      <p:to>
                                        <p:strVal val="hidden"/>
                                      </p:to>
                                    </p:set>
                                  </p:sub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5553"/>
                                        </p:tgtEl>
                                        <p:attrNameLst>
                                          <p:attrName>style.visibility</p:attrName>
                                        </p:attrNameLst>
                                      </p:cBhvr>
                                      <p:to>
                                        <p:strVal val="visible"/>
                                      </p:to>
                                    </p:set>
                                    <p:animEffect transition="in" filter="dissolve">
                                      <p:cBhvr>
                                        <p:cTn id="19" dur="500"/>
                                        <p:tgtEl>
                                          <p:spTgt spid="65553"/>
                                        </p:tgtEl>
                                      </p:cBhvr>
                                    </p:animEffect>
                                  </p:childTnLst>
                                  <p:subTnLst>
                                    <p:set>
                                      <p:cBhvr override="childStyle">
                                        <p:cTn dur="1" fill="hold" display="0" masterRel="sameClick" afterEffect="1">
                                          <p:stCondLst>
                                            <p:cond evt="end" delay="0">
                                              <p:tn val="17"/>
                                            </p:cond>
                                          </p:stCondLst>
                                        </p:cTn>
                                        <p:tgtEl>
                                          <p:spTgt spid="65553"/>
                                        </p:tgtEl>
                                        <p:attrNameLst>
                                          <p:attrName>style.visibility</p:attrName>
                                        </p:attrNameLst>
                                      </p:cBhvr>
                                      <p:to>
                                        <p:strVal val="hidden"/>
                                      </p:to>
                                    </p:set>
                                  </p:sub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5545"/>
                                        </p:tgtEl>
                                        <p:attrNameLst>
                                          <p:attrName>style.visibility</p:attrName>
                                        </p:attrNameLst>
                                      </p:cBhvr>
                                      <p:to>
                                        <p:strVal val="visible"/>
                                      </p:to>
                                    </p:set>
                                    <p:animEffect transition="in" filter="strips(downRight)">
                                      <p:cBhvr>
                                        <p:cTn id="23" dur="500"/>
                                        <p:tgtEl>
                                          <p:spTgt spid="6554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3500"/>
                            </p:stCondLst>
                            <p:childTnLst>
                              <p:par>
                                <p:cTn id="33" presetID="9" presetClass="entr" presetSubtype="0" fill="hold" grpId="0" nodeType="afterEffect">
                                  <p:stCondLst>
                                    <p:cond delay="1000"/>
                                  </p:stCondLst>
                                  <p:childTnLst>
                                    <p:set>
                                      <p:cBhvr>
                                        <p:cTn id="34" dur="1" fill="hold">
                                          <p:stCondLst>
                                            <p:cond delay="0"/>
                                          </p:stCondLst>
                                        </p:cTn>
                                        <p:tgtEl>
                                          <p:spTgt spid="65550"/>
                                        </p:tgtEl>
                                        <p:attrNameLst>
                                          <p:attrName>style.visibility</p:attrName>
                                        </p:attrNameLst>
                                      </p:cBhvr>
                                      <p:to>
                                        <p:strVal val="visible"/>
                                      </p:to>
                                    </p:set>
                                    <p:animEffect transition="in" filter="dissolve">
                                      <p:cBhvr>
                                        <p:cTn id="35" dur="500"/>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P spid="65550" grpId="0" autoUpdateAnimBg="0"/>
      <p:bldP spid="65551" grpId="0" autoUpdateAnimBg="0"/>
      <p:bldP spid="65552" grpId="0" autoUpdateAnimBg="0"/>
      <p:bldP spid="65553" grpId="0" autoUpdateAnimBg="0"/>
      <p:bldP spid="655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 of distance</a:t>
            </a:r>
            <a:endParaRPr lang="en-GB" dirty="0"/>
          </a:p>
        </p:txBody>
      </p:sp>
      <p:pic>
        <p:nvPicPr>
          <p:cNvPr id="30413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17263" y="1988840"/>
            <a:ext cx="6421442"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124744"/>
            <a:ext cx="7764463" cy="4603279"/>
          </a:xfrm>
        </p:spPr>
        <p:txBody>
          <a:bodyPr/>
          <a:lstStyle/>
          <a:p>
            <a:r>
              <a:rPr lang="en-GB" dirty="0" smtClean="0"/>
              <a:t>   </a:t>
            </a:r>
          </a:p>
          <a:p>
            <a:pPr indent="0"/>
            <a:r>
              <a:rPr lang="en-GB" sz="3200" i="1" dirty="0" smtClean="0"/>
              <a:t>“</a:t>
            </a:r>
            <a:r>
              <a:rPr lang="en-GB" sz="3200" b="0" i="1" dirty="0" smtClean="0"/>
              <a:t>It seems the louder I speak, the more noise my students make – so I speak louder  – and the students get noisier </a:t>
            </a:r>
            <a:r>
              <a:rPr lang="en-GB" sz="3200" b="0" i="1" dirty="0"/>
              <a:t> – </a:t>
            </a:r>
            <a:r>
              <a:rPr lang="en-GB" sz="3200" b="0" i="1" dirty="0" smtClean="0"/>
              <a:t>and I speak louder...”</a:t>
            </a:r>
          </a:p>
          <a:p>
            <a:pPr indent="0"/>
            <a:endParaRPr lang="en-GB" sz="3200" b="0" i="1" dirty="0" smtClean="0"/>
          </a:p>
          <a:p>
            <a:pPr indent="0"/>
            <a:r>
              <a:rPr lang="en-GB" sz="3200" b="0" i="1" dirty="0" smtClean="0"/>
              <a:t>“Is there just something wrong with my teaching, or might it be the classroom acoustics?”</a:t>
            </a:r>
            <a:endParaRPr lang="en-GB" sz="3200" b="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190456" cy="1135063"/>
          </a:xfrm>
        </p:spPr>
        <p:txBody>
          <a:bodyPr/>
          <a:lstStyle/>
          <a:p>
            <a:r>
              <a:rPr lang="en-GB" dirty="0" smtClean="0"/>
              <a:t>Case study</a:t>
            </a:r>
            <a:endParaRPr lang="en-GB" dirty="0"/>
          </a:p>
        </p:txBody>
      </p:sp>
      <p:sp>
        <p:nvSpPr>
          <p:cNvPr id="3" name="Content Placeholder 2"/>
          <p:cNvSpPr>
            <a:spLocks noGrp="1"/>
          </p:cNvSpPr>
          <p:nvPr>
            <p:ph idx="1"/>
          </p:nvPr>
        </p:nvSpPr>
        <p:spPr/>
        <p:txBody>
          <a:bodyPr/>
          <a:lstStyle/>
          <a:p>
            <a:pPr marL="0" indent="0"/>
            <a:r>
              <a:rPr lang="en-GB" sz="3200" b="0" dirty="0" smtClean="0"/>
              <a:t>Two nurseries decided to have an acoustic survey.</a:t>
            </a:r>
          </a:p>
          <a:p>
            <a:pPr marL="0" indent="0"/>
            <a:endParaRPr lang="en-GB" sz="3200" b="0" dirty="0" smtClean="0"/>
          </a:p>
          <a:p>
            <a:pPr marL="0" indent="0"/>
            <a:r>
              <a:rPr lang="en-GB" sz="3200" b="0" dirty="0" smtClean="0"/>
              <a:t>One had taken account of good acoustics in developing the learning environment. The other was having problems with noise. </a:t>
            </a:r>
            <a:endParaRPr lang="en-GB" sz="3200"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6275040" cy="993775"/>
          </a:xfrm>
        </p:spPr>
        <p:txBody>
          <a:bodyPr/>
          <a:lstStyle/>
          <a:p>
            <a:pPr eaLnBrk="1" hangingPunct="1"/>
            <a:r>
              <a:rPr lang="en-US" b="1" dirty="0" smtClean="0"/>
              <a:t>Comparing acoustic conditions</a:t>
            </a:r>
          </a:p>
        </p:txBody>
      </p:sp>
      <p:sp>
        <p:nvSpPr>
          <p:cNvPr id="1029" name="Rectangle 4"/>
          <p:cNvSpPr>
            <a:spLocks noChangeArrowheads="1"/>
          </p:cNvSpPr>
          <p:nvPr/>
        </p:nvSpPr>
        <p:spPr bwMode="auto">
          <a:xfrm>
            <a:off x="2690813" y="2571750"/>
            <a:ext cx="9144000" cy="0"/>
          </a:xfrm>
          <a:prstGeom prst="rect">
            <a:avLst/>
          </a:prstGeom>
          <a:noFill/>
          <a:ln w="9525">
            <a:noFill/>
            <a:miter lim="800000"/>
            <a:headEnd/>
            <a:tailEnd/>
          </a:ln>
        </p:spPr>
        <p:txBody>
          <a:bodyPr wrap="none" anchor="ctr">
            <a:spAutoFit/>
          </a:bodyPr>
          <a:lstStyle/>
          <a:p>
            <a:endParaRPr lang="en-US"/>
          </a:p>
        </p:txBody>
      </p:sp>
      <p:sp>
        <p:nvSpPr>
          <p:cNvPr id="1030" name="Rectangle 5"/>
          <p:cNvSpPr>
            <a:spLocks noChangeArrowheads="1"/>
          </p:cNvSpPr>
          <p:nvPr/>
        </p:nvSpPr>
        <p:spPr bwMode="auto">
          <a:xfrm>
            <a:off x="2690813" y="2571750"/>
            <a:ext cx="9144000" cy="0"/>
          </a:xfrm>
          <a:prstGeom prst="rect">
            <a:avLst/>
          </a:prstGeom>
          <a:noFill/>
          <a:ln w="9525">
            <a:noFill/>
            <a:miter lim="800000"/>
            <a:headEnd/>
            <a:tailEnd/>
          </a:ln>
        </p:spPr>
        <p:txBody>
          <a:bodyPr wrap="none" anchor="ctr">
            <a:spAutoFit/>
          </a:bodyPr>
          <a:lstStyle/>
          <a:p>
            <a:endParaRPr lang="en-US"/>
          </a:p>
        </p:txBody>
      </p:sp>
      <p:sp>
        <p:nvSpPr>
          <p:cNvPr id="1031" name="Rectangle 6"/>
          <p:cNvSpPr>
            <a:spLocks noChangeArrowheads="1"/>
          </p:cNvSpPr>
          <p:nvPr/>
        </p:nvSpPr>
        <p:spPr bwMode="auto">
          <a:xfrm>
            <a:off x="2690813" y="2571750"/>
            <a:ext cx="9144000" cy="0"/>
          </a:xfrm>
          <a:prstGeom prst="rect">
            <a:avLst/>
          </a:prstGeom>
          <a:noFill/>
          <a:ln w="9525">
            <a:noFill/>
            <a:miter lim="800000"/>
            <a:headEnd/>
            <a:tailEnd/>
          </a:ln>
        </p:spPr>
        <p:txBody>
          <a:bodyPr wrap="none" anchor="ctr">
            <a:spAutoFit/>
          </a:bodyPr>
          <a:lstStyle/>
          <a:p>
            <a:endParaRPr lang="en-US"/>
          </a:p>
        </p:txBody>
      </p:sp>
      <p:graphicFrame>
        <p:nvGraphicFramePr>
          <p:cNvPr id="9" name="Object 9"/>
          <p:cNvGraphicFramePr>
            <a:graphicFrameLocks noChangeAspect="1"/>
          </p:cNvGraphicFramePr>
          <p:nvPr>
            <p:extLst>
              <p:ext uri="{D42A27DB-BD31-4B8C-83A1-F6EECF244321}">
                <p14:modId xmlns:p14="http://schemas.microsoft.com/office/powerpoint/2010/main" val="2349672589"/>
              </p:ext>
            </p:extLst>
          </p:nvPr>
        </p:nvGraphicFramePr>
        <p:xfrm>
          <a:off x="971600" y="1700808"/>
          <a:ext cx="7121525"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3059832" y="3276600"/>
            <a:ext cx="2883768" cy="1077218"/>
          </a:xfrm>
          <a:prstGeom prst="rect">
            <a:avLst/>
          </a:prstGeom>
          <a:noFill/>
          <a:ln w="57150" cmpd="thickThin">
            <a:solidFill>
              <a:schemeClr val="tx1"/>
            </a:solidFill>
            <a:miter lim="800000"/>
            <a:headEnd/>
            <a:tailEnd/>
          </a:ln>
        </p:spPr>
        <p:txBody>
          <a:bodyPr wrap="square">
            <a:spAutoFit/>
          </a:bodyPr>
          <a:lstStyle/>
          <a:p>
            <a:pPr algn="ctr">
              <a:spcBef>
                <a:spcPct val="50000"/>
              </a:spcBef>
            </a:pPr>
            <a:r>
              <a:rPr lang="en-GB" sz="3200" b="1" dirty="0" smtClean="0">
                <a:solidFill>
                  <a:schemeClr val="tx1"/>
                </a:solidFill>
                <a:latin typeface="+mn-lt"/>
              </a:rPr>
              <a:t>Speech intelligibility</a:t>
            </a:r>
            <a:endParaRPr lang="en-GB" sz="3200" b="1" dirty="0">
              <a:solidFill>
                <a:schemeClr val="tx1"/>
              </a:solidFill>
              <a:latin typeface="+mn-lt"/>
            </a:endParaRPr>
          </a:p>
        </p:txBody>
      </p:sp>
      <p:sp>
        <p:nvSpPr>
          <p:cNvPr id="6148" name="Text Box 5"/>
          <p:cNvSpPr txBox="1">
            <a:spLocks noChangeArrowheads="1"/>
          </p:cNvSpPr>
          <p:nvPr/>
        </p:nvSpPr>
        <p:spPr bwMode="auto">
          <a:xfrm>
            <a:off x="251520" y="3352800"/>
            <a:ext cx="2520280" cy="954107"/>
          </a:xfrm>
          <a:prstGeom prst="rect">
            <a:avLst/>
          </a:prstGeom>
          <a:noFill/>
          <a:ln w="9525">
            <a:solidFill>
              <a:schemeClr val="tx1"/>
            </a:solidFill>
            <a:miter lim="800000"/>
            <a:headEnd/>
            <a:tailEnd/>
          </a:ln>
        </p:spPr>
        <p:txBody>
          <a:bodyPr wrap="square">
            <a:spAutoFit/>
          </a:bodyPr>
          <a:lstStyle/>
          <a:p>
            <a:pPr algn="ctr">
              <a:spcBef>
                <a:spcPct val="50000"/>
              </a:spcBef>
            </a:pPr>
            <a:r>
              <a:rPr lang="en-GB" sz="2800" dirty="0" smtClean="0">
                <a:solidFill>
                  <a:schemeClr val="tx1"/>
                </a:solidFill>
                <a:latin typeface="+mj-lt"/>
              </a:rPr>
              <a:t>Reverberation time</a:t>
            </a:r>
            <a:endParaRPr lang="en-GB" sz="2800" dirty="0">
              <a:latin typeface="+mj-lt"/>
            </a:endParaRPr>
          </a:p>
        </p:txBody>
      </p:sp>
      <p:sp>
        <p:nvSpPr>
          <p:cNvPr id="6149" name="Text Box 6"/>
          <p:cNvSpPr txBox="1">
            <a:spLocks noChangeArrowheads="1"/>
          </p:cNvSpPr>
          <p:nvPr/>
        </p:nvSpPr>
        <p:spPr bwMode="auto">
          <a:xfrm>
            <a:off x="6300192" y="3352800"/>
            <a:ext cx="2615208" cy="954107"/>
          </a:xfrm>
          <a:prstGeom prst="rect">
            <a:avLst/>
          </a:prstGeom>
          <a:noFill/>
          <a:ln w="9525">
            <a:solidFill>
              <a:schemeClr val="tx1"/>
            </a:solidFill>
            <a:miter lim="800000"/>
            <a:headEnd/>
            <a:tailEnd/>
          </a:ln>
        </p:spPr>
        <p:txBody>
          <a:bodyPr wrap="square">
            <a:spAutoFit/>
          </a:bodyPr>
          <a:lstStyle/>
          <a:p>
            <a:pPr algn="ctr">
              <a:spcBef>
                <a:spcPct val="50000"/>
              </a:spcBef>
            </a:pPr>
            <a:r>
              <a:rPr lang="en-GB" sz="2800" dirty="0" smtClean="0">
                <a:solidFill>
                  <a:schemeClr val="tx1"/>
                </a:solidFill>
                <a:latin typeface="+mn-lt"/>
              </a:rPr>
              <a:t>Signal to noise ratio</a:t>
            </a:r>
            <a:endParaRPr lang="en-GB" sz="2800" dirty="0">
              <a:solidFill>
                <a:schemeClr val="tx1"/>
              </a:solidFill>
              <a:latin typeface="+mn-lt"/>
            </a:endParaRPr>
          </a:p>
        </p:txBody>
      </p:sp>
      <p:sp>
        <p:nvSpPr>
          <p:cNvPr id="6150" name="Text Box 7"/>
          <p:cNvSpPr txBox="1">
            <a:spLocks noChangeArrowheads="1"/>
          </p:cNvSpPr>
          <p:nvPr/>
        </p:nvSpPr>
        <p:spPr bwMode="auto">
          <a:xfrm>
            <a:off x="3200400" y="5334000"/>
            <a:ext cx="2667000" cy="954107"/>
          </a:xfrm>
          <a:prstGeom prst="rect">
            <a:avLst/>
          </a:prstGeom>
          <a:noFill/>
          <a:ln w="9525">
            <a:solidFill>
              <a:schemeClr val="tx1"/>
            </a:solidFill>
            <a:miter lim="800000"/>
            <a:headEnd/>
            <a:tailEnd/>
          </a:ln>
        </p:spPr>
        <p:txBody>
          <a:bodyPr>
            <a:spAutoFit/>
          </a:bodyPr>
          <a:lstStyle/>
          <a:p>
            <a:pPr algn="ctr">
              <a:spcBef>
                <a:spcPct val="50000"/>
              </a:spcBef>
            </a:pPr>
            <a:r>
              <a:rPr lang="en-GB" sz="2800" dirty="0" smtClean="0">
                <a:solidFill>
                  <a:schemeClr val="tx1"/>
                </a:solidFill>
                <a:latin typeface="+mj-lt"/>
              </a:rPr>
              <a:t>Background noise level</a:t>
            </a:r>
            <a:endParaRPr lang="en-GB" sz="2800" dirty="0">
              <a:solidFill>
                <a:schemeClr val="tx1"/>
              </a:solidFill>
              <a:latin typeface="Times New Roman" pitchFamily="18" charset="0"/>
            </a:endParaRPr>
          </a:p>
        </p:txBody>
      </p:sp>
      <p:sp>
        <p:nvSpPr>
          <p:cNvPr id="6151" name="Line 8"/>
          <p:cNvSpPr>
            <a:spLocks noChangeShapeType="1"/>
          </p:cNvSpPr>
          <p:nvPr/>
        </p:nvSpPr>
        <p:spPr bwMode="auto">
          <a:xfrm>
            <a:off x="2771800" y="3789040"/>
            <a:ext cx="276200" cy="20960"/>
          </a:xfrm>
          <a:prstGeom prst="line">
            <a:avLst/>
          </a:prstGeom>
          <a:noFill/>
          <a:ln w="9525">
            <a:solidFill>
              <a:schemeClr val="tx1"/>
            </a:solidFill>
            <a:round/>
            <a:headEnd/>
            <a:tailEnd/>
          </a:ln>
        </p:spPr>
        <p:txBody>
          <a:bodyPr/>
          <a:lstStyle/>
          <a:p>
            <a:endParaRPr lang="en-GB"/>
          </a:p>
        </p:txBody>
      </p:sp>
      <p:sp>
        <p:nvSpPr>
          <p:cNvPr id="6152" name="Line 9"/>
          <p:cNvSpPr>
            <a:spLocks noChangeShapeType="1"/>
          </p:cNvSpPr>
          <p:nvPr/>
        </p:nvSpPr>
        <p:spPr bwMode="auto">
          <a:xfrm>
            <a:off x="4495800" y="4419600"/>
            <a:ext cx="0" cy="914400"/>
          </a:xfrm>
          <a:prstGeom prst="line">
            <a:avLst/>
          </a:prstGeom>
          <a:noFill/>
          <a:ln w="9525">
            <a:solidFill>
              <a:schemeClr val="tx1"/>
            </a:solidFill>
            <a:round/>
            <a:headEnd/>
            <a:tailEnd/>
          </a:ln>
        </p:spPr>
        <p:txBody>
          <a:bodyPr/>
          <a:lstStyle/>
          <a:p>
            <a:endParaRPr lang="en-GB"/>
          </a:p>
        </p:txBody>
      </p:sp>
      <p:sp>
        <p:nvSpPr>
          <p:cNvPr id="6153" name="Line 10"/>
          <p:cNvSpPr>
            <a:spLocks noChangeShapeType="1"/>
          </p:cNvSpPr>
          <p:nvPr/>
        </p:nvSpPr>
        <p:spPr bwMode="auto">
          <a:xfrm flipV="1">
            <a:off x="5943600" y="3789040"/>
            <a:ext cx="356592" cy="20960"/>
          </a:xfrm>
          <a:prstGeom prst="line">
            <a:avLst/>
          </a:prstGeom>
          <a:noFill/>
          <a:ln w="9525">
            <a:solidFill>
              <a:schemeClr val="tx1"/>
            </a:solidFill>
            <a:round/>
            <a:headEnd/>
            <a:tailEnd/>
          </a:ln>
        </p:spPr>
        <p:txBody>
          <a:bodyPr/>
          <a:lstStyle/>
          <a:p>
            <a:endParaRPr lang="en-GB"/>
          </a:p>
        </p:txBody>
      </p:sp>
      <p:sp>
        <p:nvSpPr>
          <p:cNvPr id="6155" name="Rectangle 12"/>
          <p:cNvSpPr>
            <a:spLocks noGrp="1" noChangeArrowheads="1"/>
          </p:cNvSpPr>
          <p:nvPr>
            <p:ph type="title"/>
          </p:nvPr>
        </p:nvSpPr>
        <p:spPr>
          <a:xfrm>
            <a:off x="381000" y="609600"/>
            <a:ext cx="6495256" cy="914400"/>
          </a:xfrm>
        </p:spPr>
        <p:txBody>
          <a:bodyPr/>
          <a:lstStyle/>
          <a:p>
            <a:pPr eaLnBrk="1" hangingPunct="1"/>
            <a:r>
              <a:rPr lang="en-GB" dirty="0" smtClean="0">
                <a:latin typeface="Arial Unicode MS" pitchFamily="34" charset="-128"/>
              </a:rPr>
              <a:t>Acoustic factors affecting understanding of speech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334472" cy="1135063"/>
          </a:xfrm>
        </p:spPr>
        <p:txBody>
          <a:bodyPr/>
          <a:lstStyle/>
          <a:p>
            <a:r>
              <a:rPr lang="en-GB" dirty="0" smtClean="0"/>
              <a:t>Video summary</a:t>
            </a:r>
            <a:endParaRPr lang="en-GB" dirty="0"/>
          </a:p>
        </p:txBody>
      </p:sp>
      <p:sp>
        <p:nvSpPr>
          <p:cNvPr id="3" name="Content Placeholder 2"/>
          <p:cNvSpPr>
            <a:spLocks noGrp="1"/>
          </p:cNvSpPr>
          <p:nvPr>
            <p:ph idx="1"/>
          </p:nvPr>
        </p:nvSpPr>
        <p:spPr>
          <a:xfrm>
            <a:off x="683568" y="2132856"/>
            <a:ext cx="7764463" cy="4106863"/>
          </a:xfrm>
        </p:spPr>
        <p:txBody>
          <a:bodyPr/>
          <a:lstStyle/>
          <a:p>
            <a:pPr marL="0" indent="0"/>
            <a:r>
              <a:rPr lang="en-GB" b="0" u="sng" dirty="0" smtClean="0">
                <a:hlinkClick r:id="rId3"/>
              </a:rPr>
              <a:t>www.ndcs.org.uk/professional_support/our_resources/here_to_learn/reduce_bckgrnd_noi_2.html</a:t>
            </a:r>
            <a:r>
              <a:rPr lang="en-GB" b="0" dirty="0" smtClean="0"/>
              <a:t> </a:t>
            </a:r>
          </a:p>
          <a:p>
            <a:pPr marL="0" indent="0"/>
            <a:endParaRPr lang="en-GB" dirty="0"/>
          </a:p>
          <a:p>
            <a:pPr marL="0" indent="0"/>
            <a:r>
              <a:rPr lang="en-GB" b="0" dirty="0" smtClean="0"/>
              <a:t>National Deaf Children’s Society, Here to Learn </a:t>
            </a:r>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Apps to help</a:t>
            </a:r>
            <a:endParaRPr lang="en-GB" dirty="0"/>
          </a:p>
        </p:txBody>
      </p:sp>
      <p:sp>
        <p:nvSpPr>
          <p:cNvPr id="3" name="Content Placeholder 2"/>
          <p:cNvSpPr>
            <a:spLocks noGrp="1"/>
          </p:cNvSpPr>
          <p:nvPr>
            <p:ph idx="1"/>
          </p:nvPr>
        </p:nvSpPr>
        <p:spPr/>
        <p:txBody>
          <a:bodyPr/>
          <a:lstStyle/>
          <a:p>
            <a:pPr marL="0" indent="0"/>
            <a:r>
              <a:rPr lang="en-GB" sz="3200" dirty="0" smtClean="0"/>
              <a:t>Silent Light app</a:t>
            </a:r>
            <a:endParaRPr lang="en-GB" sz="3200" u="sng" dirty="0" smtClean="0">
              <a:hlinkClick r:id="rId3"/>
            </a:endParaRPr>
          </a:p>
          <a:p>
            <a:pPr marL="0" indent="0"/>
            <a:r>
              <a:rPr lang="en-GB" sz="3200" b="0" u="sng" dirty="0" smtClean="0">
                <a:hlinkClick r:id="rId3"/>
              </a:rPr>
              <a:t>itunes.apple.com/</a:t>
            </a:r>
            <a:r>
              <a:rPr lang="en-GB" sz="3200" b="0" u="sng" dirty="0" err="1" smtClean="0">
                <a:hlinkClick r:id="rId3"/>
              </a:rPr>
              <a:t>gb</a:t>
            </a:r>
            <a:r>
              <a:rPr lang="en-GB" sz="3200" b="0" u="sng" dirty="0" smtClean="0">
                <a:hlinkClick r:id="rId3"/>
              </a:rPr>
              <a:t>/app/silent-light-classroom-timer/id657863900?mt=8</a:t>
            </a:r>
            <a:endParaRPr lang="en-GB" sz="3200" b="0" dirty="0" smtClean="0"/>
          </a:p>
          <a:p>
            <a:pPr marL="0" indent="0"/>
            <a:r>
              <a:rPr lang="en-GB" sz="3200" dirty="0" smtClean="0"/>
              <a:t>Too noisy app</a:t>
            </a:r>
          </a:p>
          <a:p>
            <a:pPr marL="0" indent="0"/>
            <a:r>
              <a:rPr lang="en-US" sz="3200" b="0" u="sng" dirty="0" smtClean="0">
                <a:hlinkClick r:id="rId4"/>
              </a:rPr>
              <a:t>itunes.apple.com/</a:t>
            </a:r>
            <a:r>
              <a:rPr lang="en-US" sz="3200" b="0" u="sng" dirty="0" err="1" smtClean="0">
                <a:hlinkClick r:id="rId4"/>
              </a:rPr>
              <a:t>gb</a:t>
            </a:r>
            <a:r>
              <a:rPr lang="en-US" sz="3200" b="0" u="sng" dirty="0" smtClean="0">
                <a:hlinkClick r:id="rId4"/>
              </a:rPr>
              <a:t>/app/id521646496?mt=8&amp;affId=1720307</a:t>
            </a:r>
            <a:endParaRPr lang="en-GB" sz="3200" b="0"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262464" cy="1135063"/>
          </a:xfrm>
        </p:spPr>
        <p:txBody>
          <a:bodyPr/>
          <a:lstStyle/>
          <a:p>
            <a:r>
              <a:rPr lang="en-GB" dirty="0"/>
              <a:t>A</a:t>
            </a:r>
            <a:r>
              <a:rPr lang="en-GB" dirty="0" smtClean="0"/>
              <a:t>mplification in the classroom</a:t>
            </a:r>
            <a:endParaRPr lang="en-GB" dirty="0"/>
          </a:p>
        </p:txBody>
      </p:sp>
      <p:sp>
        <p:nvSpPr>
          <p:cNvPr id="3" name="Content Placeholder 2"/>
          <p:cNvSpPr>
            <a:spLocks noGrp="1"/>
          </p:cNvSpPr>
          <p:nvPr>
            <p:ph idx="1"/>
          </p:nvPr>
        </p:nvSpPr>
        <p:spPr>
          <a:xfrm>
            <a:off x="683568" y="2132856"/>
            <a:ext cx="7764463" cy="4106863"/>
          </a:xfrm>
        </p:spPr>
        <p:txBody>
          <a:bodyPr/>
          <a:lstStyle/>
          <a:p>
            <a:pPr marL="0" indent="0"/>
            <a:r>
              <a:rPr lang="en-GB" sz="3200" b="0" dirty="0" smtClean="0"/>
              <a:t>Soundfield systems help to provide all children in the classroom with an equal sound signal wherever they are sitting.</a:t>
            </a:r>
          </a:p>
          <a:p>
            <a:pPr marL="0" indent="0"/>
            <a:r>
              <a:rPr lang="en-GB" sz="3200" b="0" dirty="0" smtClean="0"/>
              <a:t>These systems are useful, but they need to be regularly checked and maintained, and do not solve all acoustical problems. </a:t>
            </a:r>
          </a:p>
          <a:p>
            <a:pPr marL="0" indent="0"/>
            <a:r>
              <a:rPr lang="en-GB" sz="3200" b="0" dirty="0" smtClean="0"/>
              <a:t>They must be installed correctly and the teachers trained in their use.</a:t>
            </a:r>
            <a:endParaRPr lang="en-GB" sz="3200" b="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7090" name="Picture 2" descr="SF room"/>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55576" y="3478213"/>
            <a:ext cx="4572000" cy="3379787"/>
          </a:xfrm>
          <a:prstGeom prst="rect">
            <a:avLst/>
          </a:prstGeom>
          <a:noFill/>
          <a:ln w="9525">
            <a:noFill/>
            <a:miter lim="800000"/>
            <a:headEnd/>
            <a:tailEnd/>
          </a:ln>
        </p:spPr>
      </p:pic>
      <p:pic>
        <p:nvPicPr>
          <p:cNvPr id="217093" name="Picture 5" descr="ELSF Grou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057" y="1725666"/>
            <a:ext cx="1944216" cy="1590397"/>
          </a:xfrm>
          <a:prstGeom prst="rect">
            <a:avLst/>
          </a:prstGeom>
          <a:noFill/>
          <a:ln w="9525">
            <a:noFill/>
            <a:miter lim="800000"/>
            <a:headEnd/>
            <a:tailEnd/>
          </a:ln>
        </p:spPr>
      </p:pic>
      <p:sp>
        <p:nvSpPr>
          <p:cNvPr id="217094" name="Rectangle 6"/>
          <p:cNvSpPr>
            <a:spLocks noChangeArrowheads="1"/>
          </p:cNvSpPr>
          <p:nvPr/>
        </p:nvSpPr>
        <p:spPr bwMode="auto">
          <a:xfrm>
            <a:off x="457200" y="1752600"/>
            <a:ext cx="4757738" cy="990600"/>
          </a:xfrm>
          <a:prstGeom prst="rect">
            <a:avLst/>
          </a:prstGeom>
          <a:noFill/>
          <a:ln w="9525">
            <a:noFill/>
            <a:miter lim="800000"/>
            <a:headEnd/>
            <a:tailEnd/>
          </a:ln>
        </p:spPr>
        <p:txBody>
          <a:bodyPr lIns="92075" tIns="46038" rIns="92075" bIns="46038"/>
          <a:lstStyle/>
          <a:p>
            <a:pPr>
              <a:spcBef>
                <a:spcPct val="20000"/>
              </a:spcBef>
              <a:buClr>
                <a:srgbClr val="FFFF00"/>
              </a:buClr>
              <a:buSzPct val="120000"/>
              <a:defRPr/>
            </a:pPr>
            <a:r>
              <a:rPr lang="en-US" sz="3200" dirty="0">
                <a:latin typeface="+mn-lt"/>
              </a:rPr>
              <a:t>a base </a:t>
            </a:r>
            <a:r>
              <a:rPr lang="en-US" sz="3200" dirty="0" smtClean="0">
                <a:latin typeface="+mn-lt"/>
              </a:rPr>
              <a:t>station </a:t>
            </a:r>
            <a:r>
              <a:rPr lang="en-US" sz="3200" dirty="0">
                <a:latin typeface="+mn-lt"/>
              </a:rPr>
              <a:t>receiver</a:t>
            </a:r>
          </a:p>
        </p:txBody>
      </p:sp>
      <p:sp>
        <p:nvSpPr>
          <p:cNvPr id="217095" name="Oval 7"/>
          <p:cNvSpPr>
            <a:spLocks noChangeArrowheads="1"/>
          </p:cNvSpPr>
          <p:nvPr/>
        </p:nvSpPr>
        <p:spPr bwMode="auto">
          <a:xfrm>
            <a:off x="6553200" y="2181225"/>
            <a:ext cx="638175" cy="638175"/>
          </a:xfrm>
          <a:prstGeom prst="ellipse">
            <a:avLst/>
          </a:prstGeom>
          <a:noFill/>
          <a:ln w="25400">
            <a:solidFill>
              <a:srgbClr val="00CCFF"/>
            </a:solidFill>
            <a:prstDash val="dash"/>
            <a:round/>
            <a:headEnd type="none" w="sm" len="sm"/>
            <a:tailEnd type="none" w="sm" len="sm"/>
          </a:ln>
        </p:spPr>
        <p:txBody>
          <a:bodyPr wrap="none" anchor="ctr"/>
          <a:lstStyle/>
          <a:p>
            <a:endParaRPr lang="en-GB"/>
          </a:p>
        </p:txBody>
      </p:sp>
      <p:sp>
        <p:nvSpPr>
          <p:cNvPr id="217096" name="Oval 8"/>
          <p:cNvSpPr>
            <a:spLocks noChangeArrowheads="1"/>
          </p:cNvSpPr>
          <p:nvPr/>
        </p:nvSpPr>
        <p:spPr bwMode="auto">
          <a:xfrm>
            <a:off x="5867400" y="2562225"/>
            <a:ext cx="1323975" cy="638175"/>
          </a:xfrm>
          <a:prstGeom prst="ellipse">
            <a:avLst/>
          </a:prstGeom>
          <a:noFill/>
          <a:ln w="25400">
            <a:solidFill>
              <a:srgbClr val="00CCFF"/>
            </a:solidFill>
            <a:prstDash val="dash"/>
            <a:round/>
            <a:headEnd type="none" w="sm" len="sm"/>
            <a:tailEnd type="none" w="sm" len="sm"/>
          </a:ln>
        </p:spPr>
        <p:txBody>
          <a:bodyPr wrap="none" anchor="ctr"/>
          <a:lstStyle/>
          <a:p>
            <a:endParaRPr lang="en-GB"/>
          </a:p>
        </p:txBody>
      </p:sp>
      <p:grpSp>
        <p:nvGrpSpPr>
          <p:cNvPr id="2" name="Group 10"/>
          <p:cNvGrpSpPr>
            <a:grpSpLocks/>
          </p:cNvGrpSpPr>
          <p:nvPr/>
        </p:nvGrpSpPr>
        <p:grpSpPr bwMode="auto">
          <a:xfrm>
            <a:off x="1295400" y="2133600"/>
            <a:ext cx="4829175" cy="3048000"/>
            <a:chOff x="816" y="1344"/>
            <a:chExt cx="3042" cy="1920"/>
          </a:xfrm>
        </p:grpSpPr>
        <p:sp>
          <p:nvSpPr>
            <p:cNvPr id="46102" name="Line 11"/>
            <p:cNvSpPr>
              <a:spLocks noChangeShapeType="1"/>
            </p:cNvSpPr>
            <p:nvPr/>
          </p:nvSpPr>
          <p:spPr bwMode="auto">
            <a:xfrm flipH="1">
              <a:off x="2016" y="1632"/>
              <a:ext cx="1440" cy="960"/>
            </a:xfrm>
            <a:prstGeom prst="line">
              <a:avLst/>
            </a:prstGeom>
            <a:noFill/>
            <a:ln w="25400">
              <a:solidFill>
                <a:srgbClr val="00CCFF"/>
              </a:solidFill>
              <a:round/>
              <a:headEnd type="oval" w="sm" len="sm"/>
              <a:tailEnd type="triangle" w="lg" len="sm"/>
            </a:ln>
          </p:spPr>
          <p:txBody>
            <a:bodyPr wrap="none" anchor="ctr"/>
            <a:lstStyle/>
            <a:p>
              <a:endParaRPr lang="en-GB"/>
            </a:p>
          </p:txBody>
        </p:sp>
        <p:sp>
          <p:nvSpPr>
            <p:cNvPr id="46103" name="Oval 12"/>
            <p:cNvSpPr>
              <a:spLocks noChangeArrowheads="1"/>
            </p:cNvSpPr>
            <p:nvPr/>
          </p:nvSpPr>
          <p:spPr bwMode="auto">
            <a:xfrm>
              <a:off x="3456" y="1344"/>
              <a:ext cx="402" cy="402"/>
            </a:xfrm>
            <a:prstGeom prst="ellipse">
              <a:avLst/>
            </a:prstGeom>
            <a:noFill/>
            <a:ln w="25400">
              <a:solidFill>
                <a:srgbClr val="00CCFF"/>
              </a:solidFill>
              <a:prstDash val="dash"/>
              <a:round/>
              <a:headEnd type="none" w="sm" len="sm"/>
              <a:tailEnd type="none" w="sm" len="sm"/>
            </a:ln>
          </p:spPr>
          <p:txBody>
            <a:bodyPr wrap="none" anchor="ctr"/>
            <a:lstStyle/>
            <a:p>
              <a:endParaRPr lang="en-GB"/>
            </a:p>
          </p:txBody>
        </p:sp>
        <p:sp>
          <p:nvSpPr>
            <p:cNvPr id="46104" name="Line 13"/>
            <p:cNvSpPr>
              <a:spLocks noChangeShapeType="1"/>
            </p:cNvSpPr>
            <p:nvPr/>
          </p:nvSpPr>
          <p:spPr bwMode="auto">
            <a:xfrm flipH="1">
              <a:off x="2736" y="1632"/>
              <a:ext cx="720" cy="1104"/>
            </a:xfrm>
            <a:prstGeom prst="line">
              <a:avLst/>
            </a:prstGeom>
            <a:noFill/>
            <a:ln w="25400">
              <a:solidFill>
                <a:srgbClr val="00CCFF"/>
              </a:solidFill>
              <a:round/>
              <a:headEnd type="oval" w="sm" len="sm"/>
              <a:tailEnd type="triangle" w="lg" len="sm"/>
            </a:ln>
          </p:spPr>
          <p:txBody>
            <a:bodyPr wrap="none" anchor="ctr"/>
            <a:lstStyle/>
            <a:p>
              <a:endParaRPr lang="en-GB"/>
            </a:p>
          </p:txBody>
        </p:sp>
        <p:sp>
          <p:nvSpPr>
            <p:cNvPr id="46105" name="Line 14"/>
            <p:cNvSpPr>
              <a:spLocks noChangeShapeType="1"/>
            </p:cNvSpPr>
            <p:nvPr/>
          </p:nvSpPr>
          <p:spPr bwMode="auto">
            <a:xfrm flipH="1">
              <a:off x="1728" y="1632"/>
              <a:ext cx="1728" cy="1632"/>
            </a:xfrm>
            <a:prstGeom prst="line">
              <a:avLst/>
            </a:prstGeom>
            <a:noFill/>
            <a:ln w="25400">
              <a:solidFill>
                <a:srgbClr val="00CCFF"/>
              </a:solidFill>
              <a:round/>
              <a:headEnd type="oval" w="sm" len="sm"/>
              <a:tailEnd type="triangle" w="lg" len="sm"/>
            </a:ln>
          </p:spPr>
          <p:txBody>
            <a:bodyPr wrap="none" anchor="ctr"/>
            <a:lstStyle/>
            <a:p>
              <a:endParaRPr lang="en-GB"/>
            </a:p>
          </p:txBody>
        </p:sp>
        <p:sp>
          <p:nvSpPr>
            <p:cNvPr id="46106" name="Line 15"/>
            <p:cNvSpPr>
              <a:spLocks noChangeShapeType="1"/>
            </p:cNvSpPr>
            <p:nvPr/>
          </p:nvSpPr>
          <p:spPr bwMode="auto">
            <a:xfrm flipH="1">
              <a:off x="816" y="1632"/>
              <a:ext cx="2640" cy="1488"/>
            </a:xfrm>
            <a:prstGeom prst="line">
              <a:avLst/>
            </a:prstGeom>
            <a:noFill/>
            <a:ln w="25400">
              <a:solidFill>
                <a:srgbClr val="00CCFF"/>
              </a:solidFill>
              <a:round/>
              <a:headEnd type="oval" w="sm" len="sm"/>
              <a:tailEnd type="triangle" w="lg" len="sm"/>
            </a:ln>
          </p:spPr>
          <p:txBody>
            <a:bodyPr wrap="none" anchor="ctr"/>
            <a:lstStyle/>
            <a:p>
              <a:endParaRPr lang="en-GB"/>
            </a:p>
          </p:txBody>
        </p:sp>
      </p:grpSp>
      <p:grpSp>
        <p:nvGrpSpPr>
          <p:cNvPr id="3" name="Group 16"/>
          <p:cNvGrpSpPr>
            <a:grpSpLocks/>
          </p:cNvGrpSpPr>
          <p:nvPr/>
        </p:nvGrpSpPr>
        <p:grpSpPr bwMode="auto">
          <a:xfrm>
            <a:off x="1308100" y="4038600"/>
            <a:ext cx="3098800" cy="1752600"/>
            <a:chOff x="824" y="2544"/>
            <a:chExt cx="1952" cy="1104"/>
          </a:xfrm>
        </p:grpSpPr>
        <p:pic>
          <p:nvPicPr>
            <p:cNvPr id="46098" name="Picture 17"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824" y="3072"/>
              <a:ext cx="760" cy="432"/>
            </a:xfrm>
            <a:prstGeom prst="rect">
              <a:avLst/>
            </a:prstGeom>
            <a:noFill/>
            <a:ln w="9525">
              <a:noFill/>
              <a:miter lim="800000"/>
              <a:headEnd/>
              <a:tailEnd/>
            </a:ln>
          </p:spPr>
        </p:pic>
        <p:pic>
          <p:nvPicPr>
            <p:cNvPr id="46099" name="Picture 18"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1688" y="3216"/>
              <a:ext cx="760" cy="432"/>
            </a:xfrm>
            <a:prstGeom prst="rect">
              <a:avLst/>
            </a:prstGeom>
            <a:noFill/>
            <a:ln w="9525">
              <a:noFill/>
              <a:miter lim="800000"/>
              <a:headEnd/>
              <a:tailEnd/>
            </a:ln>
          </p:spPr>
        </p:pic>
        <p:pic>
          <p:nvPicPr>
            <p:cNvPr id="46100" name="Picture 19"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248" y="2544"/>
              <a:ext cx="760" cy="432"/>
            </a:xfrm>
            <a:prstGeom prst="rect">
              <a:avLst/>
            </a:prstGeom>
            <a:noFill/>
            <a:ln w="9525">
              <a:noFill/>
              <a:miter lim="800000"/>
              <a:headEnd/>
              <a:tailEnd/>
            </a:ln>
          </p:spPr>
        </p:pic>
        <p:pic>
          <p:nvPicPr>
            <p:cNvPr id="46101" name="Picture 20"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016" y="2688"/>
              <a:ext cx="760" cy="432"/>
            </a:xfrm>
            <a:prstGeom prst="rect">
              <a:avLst/>
            </a:prstGeom>
            <a:noFill/>
            <a:ln w="9525">
              <a:noFill/>
              <a:miter lim="800000"/>
              <a:headEnd/>
              <a:tailEnd/>
            </a:ln>
          </p:spPr>
        </p:pic>
      </p:grpSp>
      <p:grpSp>
        <p:nvGrpSpPr>
          <p:cNvPr id="4" name="Group 21"/>
          <p:cNvGrpSpPr>
            <a:grpSpLocks/>
          </p:cNvGrpSpPr>
          <p:nvPr/>
        </p:nvGrpSpPr>
        <p:grpSpPr bwMode="auto">
          <a:xfrm>
            <a:off x="1320800" y="4038600"/>
            <a:ext cx="3098800" cy="1752600"/>
            <a:chOff x="824" y="2544"/>
            <a:chExt cx="1952" cy="1104"/>
          </a:xfrm>
        </p:grpSpPr>
        <p:pic>
          <p:nvPicPr>
            <p:cNvPr id="46094" name="Picture 22"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824" y="3072"/>
              <a:ext cx="760" cy="432"/>
            </a:xfrm>
            <a:prstGeom prst="rect">
              <a:avLst/>
            </a:prstGeom>
            <a:noFill/>
            <a:ln w="9525">
              <a:noFill/>
              <a:miter lim="800000"/>
              <a:headEnd/>
              <a:tailEnd/>
            </a:ln>
          </p:spPr>
        </p:pic>
        <p:pic>
          <p:nvPicPr>
            <p:cNvPr id="46095" name="Picture 23" descr="Soundwaves Magenta down right"/>
            <p:cNvPicPr>
              <a:picLocks noChangeAspect="1" noChangeArrowheads="1"/>
            </p:cNvPicPr>
            <p:nvPr/>
          </p:nvPicPr>
          <p:blipFill>
            <a:blip r:embed="rId5" cstate="print">
              <a:clrChange>
                <a:clrFrom>
                  <a:srgbClr val="030303"/>
                </a:clrFrom>
                <a:clrTo>
                  <a:srgbClr val="030303">
                    <a:alpha val="0"/>
                  </a:srgbClr>
                </a:clrTo>
              </a:clrChange>
            </a:blip>
            <a:srcRect/>
            <a:stretch>
              <a:fillRect/>
            </a:stretch>
          </p:blipFill>
          <p:spPr bwMode="auto">
            <a:xfrm>
              <a:off x="1688" y="3216"/>
              <a:ext cx="760" cy="432"/>
            </a:xfrm>
            <a:prstGeom prst="rect">
              <a:avLst/>
            </a:prstGeom>
            <a:noFill/>
            <a:ln w="9525">
              <a:noFill/>
              <a:miter lim="800000"/>
              <a:headEnd/>
              <a:tailEnd/>
            </a:ln>
          </p:spPr>
        </p:pic>
        <p:pic>
          <p:nvPicPr>
            <p:cNvPr id="46096" name="Picture 24"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248" y="2544"/>
              <a:ext cx="760" cy="432"/>
            </a:xfrm>
            <a:prstGeom prst="rect">
              <a:avLst/>
            </a:prstGeom>
            <a:noFill/>
            <a:ln w="9525">
              <a:noFill/>
              <a:miter lim="800000"/>
              <a:headEnd/>
              <a:tailEnd/>
            </a:ln>
          </p:spPr>
        </p:pic>
        <p:pic>
          <p:nvPicPr>
            <p:cNvPr id="46097" name="Picture 25" descr="Soundwaves Magenta down left"/>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016" y="2688"/>
              <a:ext cx="760" cy="432"/>
            </a:xfrm>
            <a:prstGeom prst="rect">
              <a:avLst/>
            </a:prstGeom>
            <a:noFill/>
            <a:ln w="9525">
              <a:noFill/>
              <a:miter lim="800000"/>
              <a:headEnd/>
              <a:tailEnd/>
            </a:ln>
          </p:spPr>
        </p:pic>
      </p:grpSp>
      <p:sp>
        <p:nvSpPr>
          <p:cNvPr id="5" name="Rectangle 4"/>
          <p:cNvSpPr/>
          <p:nvPr/>
        </p:nvSpPr>
        <p:spPr>
          <a:xfrm>
            <a:off x="3357565" y="3198168"/>
            <a:ext cx="2428870" cy="461665"/>
          </a:xfrm>
          <a:prstGeom prst="rect">
            <a:avLst/>
          </a:prstGeom>
        </p:spPr>
        <p:txBody>
          <a:bodyPr wrap="none">
            <a:spAutoFit/>
          </a:bodyPr>
          <a:lstStyle/>
          <a:p>
            <a:r>
              <a:rPr lang="en-GB" dirty="0"/>
              <a:t>classroom help?</a:t>
            </a:r>
          </a:p>
        </p:txBody>
      </p:sp>
      <p:sp>
        <p:nvSpPr>
          <p:cNvPr id="26" name="Title 1"/>
          <p:cNvSpPr>
            <a:spLocks noGrp="1"/>
          </p:cNvSpPr>
          <p:nvPr>
            <p:ph type="title"/>
          </p:nvPr>
        </p:nvSpPr>
        <p:spPr>
          <a:xfrm>
            <a:off x="685800" y="609600"/>
            <a:ext cx="7764463" cy="1135063"/>
          </a:xfrm>
        </p:spPr>
        <p:txBody>
          <a:bodyPr/>
          <a:lstStyle/>
          <a:p>
            <a:r>
              <a:rPr lang="en-GB" dirty="0" err="1" smtClean="0"/>
              <a:t>Soundfield</a:t>
            </a:r>
            <a:r>
              <a:rPr lang="en-GB" dirty="0" smtClean="0"/>
              <a:t> systems</a:t>
            </a:r>
            <a:endParaRPr lang="en-GB"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dissolve">
                                      <p:cBhvr>
                                        <p:cTn id="7" dur="500"/>
                                        <p:tgtEl>
                                          <p:spTgt spid="21709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7095"/>
                                        </p:tgtEl>
                                        <p:attrNameLst>
                                          <p:attrName>style.visibility</p:attrName>
                                        </p:attrNameLst>
                                      </p:cBhvr>
                                      <p:to>
                                        <p:strVal val="visible"/>
                                      </p:to>
                                    </p:set>
                                    <p:animEffect transition="in" filter="dissolve">
                                      <p:cBhvr>
                                        <p:cTn id="11" dur="500"/>
                                        <p:tgtEl>
                                          <p:spTgt spid="217095"/>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17094"/>
                                        </p:tgtEl>
                                        <p:attrNameLst>
                                          <p:attrName>style.visibility</p:attrName>
                                        </p:attrNameLst>
                                      </p:cBhvr>
                                      <p:to>
                                        <p:strVal val="visible"/>
                                      </p:to>
                                    </p:set>
                                    <p:anim calcmode="lin" valueType="num">
                                      <p:cBhvr additive="base">
                                        <p:cTn id="15" dur="1000" fill="hold"/>
                                        <p:tgtEl>
                                          <p:spTgt spid="217094"/>
                                        </p:tgtEl>
                                        <p:attrNameLst>
                                          <p:attrName>ppt_x</p:attrName>
                                        </p:attrNameLst>
                                      </p:cBhvr>
                                      <p:tavLst>
                                        <p:tav tm="0">
                                          <p:val>
                                            <p:strVal val="0-#ppt_w/2"/>
                                          </p:val>
                                        </p:tav>
                                        <p:tav tm="100000">
                                          <p:val>
                                            <p:strVal val="#ppt_x"/>
                                          </p:val>
                                        </p:tav>
                                      </p:tavLst>
                                    </p:anim>
                                    <p:anim calcmode="lin" valueType="num">
                                      <p:cBhvr additive="base">
                                        <p:cTn id="16" dur="1000" fill="hold"/>
                                        <p:tgtEl>
                                          <p:spTgt spid="21709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217096"/>
                                        </p:tgtEl>
                                        <p:attrNameLst>
                                          <p:attrName>style.visibility</p:attrName>
                                        </p:attrNameLst>
                                      </p:cBhvr>
                                      <p:to>
                                        <p:strVal val="visible"/>
                                      </p:to>
                                    </p:set>
                                    <p:animEffect transition="in" filter="dissolve">
                                      <p:cBhvr>
                                        <p:cTn id="20" dur="500"/>
                                        <p:tgtEl>
                                          <p:spTgt spid="217096"/>
                                        </p:tgtEl>
                                      </p:cBhvr>
                                    </p:animEffect>
                                  </p:childTnLst>
                                </p:cTn>
                              </p:par>
                            </p:childTnLst>
                          </p:cTn>
                        </p:par>
                        <p:par>
                          <p:cTn id="21" fill="hold">
                            <p:stCondLst>
                              <p:cond delay="2500"/>
                            </p:stCondLst>
                            <p:childTnLst>
                              <p:par>
                                <p:cTn id="22" presetID="18" presetClass="entr" presetSubtype="1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217090"/>
                                        </p:tgtEl>
                                        <p:attrNameLst>
                                          <p:attrName>style.visibility</p:attrName>
                                        </p:attrNameLst>
                                      </p:cBhvr>
                                      <p:to>
                                        <p:strVal val="visible"/>
                                      </p:to>
                                    </p:set>
                                    <p:animEffect transition="in" filter="dissolve">
                                      <p:cBhvr>
                                        <p:cTn id="28" dur="1000"/>
                                        <p:tgtEl>
                                          <p:spTgt spid="217090"/>
                                        </p:tgtEl>
                                      </p:cBhvr>
                                    </p:animEffect>
                                  </p:childTnLst>
                                </p:cTn>
                              </p:par>
                            </p:childTnLst>
                          </p:cTn>
                        </p:par>
                        <p:par>
                          <p:cTn id="29" fill="hold">
                            <p:stCondLst>
                              <p:cond delay="4000"/>
                            </p:stCondLst>
                            <p:childTnLst>
                              <p:par>
                                <p:cTn id="30" presetID="4"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500"/>
                                        <p:tgtEl>
                                          <p:spTgt spid="3"/>
                                        </p:tgtEl>
                                      </p:cBhvr>
                                    </p:animEffect>
                                  </p:childTnLst>
                                  <p:subTnLst>
                                    <p:set>
                                      <p:cBhvr override="childStyle">
                                        <p:cTn dur="1" fill="hold" display="0" masterRel="sameClick" afterEffect="1">
                                          <p:stCondLst>
                                            <p:cond evt="end" delay="0">
                                              <p:tn val="30"/>
                                            </p:cond>
                                          </p:stCondLst>
                                        </p:cTn>
                                        <p:tgtEl>
                                          <p:spTgt spid="3"/>
                                        </p:tgtEl>
                                        <p:attrNameLst>
                                          <p:attrName>style.visibility</p:attrName>
                                        </p:attrNameLst>
                                      </p:cBhvr>
                                      <p:to>
                                        <p:strVal val="hidden"/>
                                      </p:to>
                                    </p:set>
                                  </p:subTnLst>
                                </p:cTn>
                              </p:par>
                            </p:childTnLst>
                          </p:cTn>
                        </p:par>
                        <p:par>
                          <p:cTn id="33" fill="hold">
                            <p:stCondLst>
                              <p:cond delay="4500"/>
                            </p:stCondLst>
                            <p:childTnLst>
                              <p:par>
                                <p:cTn id="34" presetID="4"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500"/>
                                        <p:tgtEl>
                                          <p:spTgt spid="4"/>
                                        </p:tgtEl>
                                      </p:cBhvr>
                                    </p:animEffect>
                                  </p:childTnLst>
                                  <p:subTnLst>
                                    <p:set>
                                      <p:cBhvr override="childStyle">
                                        <p:cTn dur="1" fill="hold" display="0" masterRel="sameClick" afterEffect="1">
                                          <p:stCondLst>
                                            <p:cond evt="end" delay="0">
                                              <p:tn val="34"/>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autoUpdateAnimBg="0"/>
      <p:bldP spid="217095" grpId="0" animBg="1"/>
      <p:bldP spid="2170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620688"/>
            <a:ext cx="6696743" cy="1135063"/>
          </a:xfrm>
        </p:spPr>
        <p:txBody>
          <a:bodyPr/>
          <a:lstStyle/>
          <a:p>
            <a:r>
              <a:rPr lang="en-GB" dirty="0" smtClean="0"/>
              <a:t/>
            </a:r>
            <a:br>
              <a:rPr lang="en-GB" dirty="0" smtClean="0"/>
            </a:br>
            <a:r>
              <a:rPr lang="en-GB" dirty="0" smtClean="0"/>
              <a:t>Can deaf children benefit from a radio aid?</a:t>
            </a:r>
            <a:endParaRPr lang="en-GB" dirty="0"/>
          </a:p>
        </p:txBody>
      </p:sp>
      <p:pic>
        <p:nvPicPr>
          <p:cNvPr id="6" name="Picture 4" descr="FM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267744" y="2492896"/>
            <a:ext cx="4481807" cy="353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radio aid</a:t>
            </a:r>
            <a:endParaRPr lang="en-GB" dirty="0"/>
          </a:p>
        </p:txBody>
      </p:sp>
      <p:pic>
        <p:nvPicPr>
          <p:cNvPr id="304130" name="Picture 2" descr="C:\Users\tina\Documents\1 EAR FOUNDATION\ACOUSTICS\Information briefs\29463_ConnevansFMGenie.jpg"/>
          <p:cNvPicPr>
            <a:picLocks noChangeAspect="1" noChangeArrowheads="1"/>
          </p:cNvPicPr>
          <p:nvPr/>
        </p:nvPicPr>
        <p:blipFill>
          <a:blip r:embed="rId3" cstate="print"/>
          <a:srcRect/>
          <a:stretch>
            <a:fillRect/>
          </a:stretch>
        </p:blipFill>
        <p:spPr bwMode="auto">
          <a:xfrm>
            <a:off x="3563888" y="3356992"/>
            <a:ext cx="1968500" cy="1460500"/>
          </a:xfrm>
          <a:prstGeom prst="rect">
            <a:avLst/>
          </a:prstGeom>
          <a:noFill/>
        </p:spPr>
      </p:pic>
      <p:pic>
        <p:nvPicPr>
          <p:cNvPr id="304131" name="Picture 3" descr="C:\Users\tina\Documents\1 EAR FOUNDATION\ACOUSTICS\Information briefs\41394_smartlink.jpg"/>
          <p:cNvPicPr>
            <a:picLocks noChangeAspect="1" noChangeArrowheads="1"/>
          </p:cNvPicPr>
          <p:nvPr/>
        </p:nvPicPr>
        <p:blipFill>
          <a:blip r:embed="rId4" cstate="print"/>
          <a:srcRect/>
          <a:stretch>
            <a:fillRect/>
          </a:stretch>
        </p:blipFill>
        <p:spPr bwMode="auto">
          <a:xfrm>
            <a:off x="6660232" y="2492896"/>
            <a:ext cx="1096962" cy="1096963"/>
          </a:xfrm>
          <a:prstGeom prst="rect">
            <a:avLst/>
          </a:prstGeom>
          <a:noFill/>
        </p:spPr>
      </p:pic>
      <p:pic>
        <p:nvPicPr>
          <p:cNvPr id="304132" name="Picture 4" descr="C:\Users\tina\Documents\1 EAR FOUNDATION\ACOUSTICS\Information briefs\41459_inspiro155.jpg"/>
          <p:cNvPicPr>
            <a:picLocks noChangeAspect="1" noChangeArrowheads="1"/>
          </p:cNvPicPr>
          <p:nvPr/>
        </p:nvPicPr>
        <p:blipFill>
          <a:blip r:embed="rId5" cstate="print"/>
          <a:srcRect/>
          <a:stretch>
            <a:fillRect/>
          </a:stretch>
        </p:blipFill>
        <p:spPr bwMode="auto">
          <a:xfrm>
            <a:off x="1331640" y="2708920"/>
            <a:ext cx="1476375" cy="1476375"/>
          </a:xfrm>
          <a:prstGeom prst="rect">
            <a:avLst/>
          </a:prstGeom>
          <a:noFill/>
        </p:spPr>
      </p:pic>
      <p:pic>
        <p:nvPicPr>
          <p:cNvPr id="304133" name="Picture 5" descr="C:\Users\tina\Documents\1 EAR FOUNDATION\ACOUSTICS\Information briefs\41630_DM-10_Microphone.jpg"/>
          <p:cNvPicPr>
            <a:picLocks noChangeAspect="1" noChangeArrowheads="1"/>
          </p:cNvPicPr>
          <p:nvPr/>
        </p:nvPicPr>
        <p:blipFill>
          <a:blip r:embed="rId6" cstate="print"/>
          <a:srcRect/>
          <a:stretch>
            <a:fillRect/>
          </a:stretch>
        </p:blipFill>
        <p:spPr bwMode="auto">
          <a:xfrm>
            <a:off x="1979712" y="4725144"/>
            <a:ext cx="1143000" cy="1143000"/>
          </a:xfrm>
          <a:prstGeom prst="rect">
            <a:avLst/>
          </a:prstGeom>
          <a:noFill/>
        </p:spPr>
      </p:pic>
      <p:pic>
        <p:nvPicPr>
          <p:cNvPr id="304134" name="Picture 6" descr="C:\Users\tina\Documents\1 EAR FOUNDATION\ACOUSTICS\Information briefs\42749_Roger_Pen_-_windows_manager.jpg"/>
          <p:cNvPicPr>
            <a:picLocks noChangeAspect="1" noChangeArrowheads="1"/>
          </p:cNvPicPr>
          <p:nvPr/>
        </p:nvPicPr>
        <p:blipFill>
          <a:blip r:embed="rId7" cstate="print"/>
          <a:srcRect/>
          <a:stretch>
            <a:fillRect/>
          </a:stretch>
        </p:blipFill>
        <p:spPr bwMode="auto">
          <a:xfrm>
            <a:off x="6084168" y="4581128"/>
            <a:ext cx="1143000" cy="1143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190455" cy="1135063"/>
          </a:xfrm>
        </p:spPr>
        <p:txBody>
          <a:bodyPr/>
          <a:lstStyle/>
          <a:p>
            <a:r>
              <a:rPr lang="en-GB" sz="4000" dirty="0" smtClean="0"/>
              <a:t>Can deaf children benefit from a radio aid?</a:t>
            </a:r>
            <a:endParaRPr lang="en-GB" sz="4000" dirty="0"/>
          </a:p>
        </p:txBody>
      </p:sp>
      <p:sp>
        <p:nvSpPr>
          <p:cNvPr id="3" name="Content Placeholder 2"/>
          <p:cNvSpPr>
            <a:spLocks noGrp="1"/>
          </p:cNvSpPr>
          <p:nvPr>
            <p:ph idx="1"/>
          </p:nvPr>
        </p:nvSpPr>
        <p:spPr/>
        <p:txBody>
          <a:bodyPr/>
          <a:lstStyle/>
          <a:p>
            <a:pPr marL="0" indent="0"/>
            <a:r>
              <a:rPr lang="en-GB" b="0" dirty="0" smtClean="0"/>
              <a:t>A radio aid, set for a particular child’s hearing loss, will help to reduce the effects of background noise and improve the signal to noise ratio. It needs to be used in a good acoustic learning environment for the child to  benefit from its use. </a:t>
            </a:r>
          </a:p>
          <a:p>
            <a:pPr marL="0" indent="0"/>
            <a:r>
              <a:rPr lang="en-GB" b="0" dirty="0" smtClean="0"/>
              <a:t>Video:</a:t>
            </a:r>
          </a:p>
          <a:p>
            <a:pPr marL="0" indent="0"/>
            <a:r>
              <a:rPr lang="en-GB" b="0" dirty="0" smtClean="0">
                <a:hlinkClick r:id="rId3"/>
              </a:rPr>
              <a:t>www.youtube.com/watch?v=McOiYgBGf0s</a:t>
            </a:r>
            <a:r>
              <a:rPr lang="en-GB" b="0"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262464" cy="1135063"/>
          </a:xfrm>
        </p:spPr>
        <p:txBody>
          <a:bodyPr/>
          <a:lstStyle/>
          <a:p>
            <a:r>
              <a:rPr lang="en-GB" dirty="0" smtClean="0"/>
              <a:t>Impact of reduction in noise and reverberation time</a:t>
            </a:r>
            <a:endParaRPr lang="en-GB" dirty="0"/>
          </a:p>
        </p:txBody>
      </p:sp>
      <p:sp>
        <p:nvSpPr>
          <p:cNvPr id="3" name="Content Placeholder 2"/>
          <p:cNvSpPr>
            <a:spLocks noGrp="1"/>
          </p:cNvSpPr>
          <p:nvPr>
            <p:ph idx="1"/>
          </p:nvPr>
        </p:nvSpPr>
        <p:spPr>
          <a:xfrm>
            <a:off x="683568" y="2564904"/>
            <a:ext cx="7764463" cy="4106863"/>
          </a:xfrm>
        </p:spPr>
        <p:txBody>
          <a:bodyPr/>
          <a:lstStyle/>
          <a:p>
            <a:pPr marL="0" indent="0"/>
            <a:r>
              <a:rPr lang="en-GB" sz="3200" b="0" dirty="0" smtClean="0"/>
              <a:t>After acoustic treatment in their classrooms, teachers and communication support workers reported: </a:t>
            </a:r>
          </a:p>
          <a:p>
            <a:pPr>
              <a:buFont typeface="Arial" pitchFamily="34" charset="0"/>
              <a:buChar char="•"/>
            </a:pPr>
            <a:r>
              <a:rPr lang="en-GB" sz="3200" b="0" dirty="0" smtClean="0"/>
              <a:t>“Overwhelming improvement in working conditions”</a:t>
            </a:r>
          </a:p>
          <a:p>
            <a:pPr>
              <a:buFont typeface="Arial" pitchFamily="34" charset="0"/>
              <a:buChar char="•"/>
            </a:pPr>
            <a:r>
              <a:rPr lang="en-GB" sz="3200" b="0" dirty="0" smtClean="0"/>
              <a:t>“Quieter and calmer”</a:t>
            </a:r>
          </a:p>
          <a:p>
            <a:pPr>
              <a:buFont typeface="Arial" pitchFamily="34" charset="0"/>
              <a:buChar char="•"/>
            </a:pPr>
            <a:endParaRPr lang="en-GB" sz="3200" b="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190455" cy="1135063"/>
          </a:xfrm>
        </p:spPr>
        <p:txBody>
          <a:bodyPr/>
          <a:lstStyle/>
          <a:p>
            <a:r>
              <a:rPr lang="en-GB" sz="4000" dirty="0" smtClean="0"/>
              <a:t>Can deaf children benefit from a radio aid?</a:t>
            </a:r>
            <a:endParaRPr lang="en-GB" sz="40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b="0" i="1" dirty="0" smtClean="0">
                <a:solidFill>
                  <a:schemeClr val="tx1"/>
                </a:solidFill>
                <a:latin typeface="Arial" pitchFamily="34" charset="0"/>
                <a:cs typeface="Arial" pitchFamily="34" charset="0"/>
              </a:rPr>
              <a:t>“</a:t>
            </a:r>
            <a:r>
              <a:rPr lang="en-GB" b="0" i="1" dirty="0">
                <a:solidFill>
                  <a:schemeClr val="tx1"/>
                </a:solidFill>
                <a:latin typeface="Arial" pitchFamily="34" charset="0"/>
                <a:cs typeface="Arial" pitchFamily="34" charset="0"/>
              </a:rPr>
              <a:t>The teacher’s voices are very clear most of the time, even when my friends are talking in class. </a:t>
            </a:r>
            <a:r>
              <a:rPr lang="en-GB" b="0" i="1" dirty="0" err="1">
                <a:solidFill>
                  <a:schemeClr val="tx1"/>
                </a:solidFill>
                <a:latin typeface="Arial" pitchFamily="34" charset="0"/>
                <a:cs typeface="Arial" pitchFamily="34" charset="0"/>
              </a:rPr>
              <a:t>Lipreading</a:t>
            </a:r>
            <a:r>
              <a:rPr lang="en-GB" b="0" i="1" dirty="0">
                <a:solidFill>
                  <a:schemeClr val="tx1"/>
                </a:solidFill>
                <a:latin typeface="Arial" pitchFamily="34" charset="0"/>
                <a:cs typeface="Arial" pitchFamily="34" charset="0"/>
              </a:rPr>
              <a:t> is much easier as there is no delay between the lip movements and hearing the teacher’s </a:t>
            </a:r>
            <a:r>
              <a:rPr lang="en-GB" b="0" i="1" dirty="0" smtClean="0">
                <a:solidFill>
                  <a:schemeClr val="tx1"/>
                </a:solidFill>
                <a:latin typeface="Arial" pitchFamily="34" charset="0"/>
                <a:cs typeface="Arial" pitchFamily="34" charset="0"/>
              </a:rPr>
              <a:t>voice.” </a:t>
            </a:r>
            <a:r>
              <a:rPr lang="en-GB" b="0" i="1" dirty="0">
                <a:solidFill>
                  <a:schemeClr val="tx1"/>
                </a:solidFill>
                <a:latin typeface="Arial" pitchFamily="34" charset="0"/>
                <a:cs typeface="Arial" pitchFamily="34" charset="0"/>
              </a:rPr>
              <a:t>(deaf pupil, aged 13</a:t>
            </a:r>
            <a:r>
              <a:rPr lang="en-GB" b="0" i="1" dirty="0" smtClean="0">
                <a:solidFill>
                  <a:schemeClr val="tx1"/>
                </a:solidFill>
                <a:latin typeface="Arial" pitchFamily="34" charset="0"/>
                <a:cs typeface="Arial" pitchFamily="34" charset="0"/>
              </a:rPr>
              <a:t>)</a:t>
            </a:r>
            <a:endParaRPr lang="en-GB" b="0" i="1" dirty="0">
              <a:solidFill>
                <a:schemeClr val="tx1"/>
              </a:solidFill>
              <a:latin typeface="Arial" pitchFamily="34" charset="0"/>
              <a:cs typeface="Arial" pitchFamily="34" charset="0"/>
            </a:endParaRPr>
          </a:p>
          <a:p>
            <a:pPr marL="285750" indent="-285750">
              <a:spcBef>
                <a:spcPct val="30000"/>
              </a:spcBef>
              <a:buFont typeface="Arial" panose="020B0604020202020204" pitchFamily="34" charset="0"/>
              <a:buChar char="•"/>
              <a:defRPr/>
            </a:pPr>
            <a:r>
              <a:rPr lang="en-GB" b="0" i="1" dirty="0">
                <a:solidFill>
                  <a:schemeClr val="tx1"/>
                </a:solidFill>
                <a:latin typeface="Arial" pitchFamily="34" charset="0"/>
                <a:cs typeface="Arial" pitchFamily="34" charset="0"/>
              </a:rPr>
              <a:t>“Classrooms are loud and busy places. Using a radio aid helped my daughter feel involved</a:t>
            </a:r>
            <a:r>
              <a:rPr lang="en-GB" b="0" i="1" dirty="0" smtClean="0">
                <a:solidFill>
                  <a:schemeClr val="tx1"/>
                </a:solidFill>
                <a:latin typeface="Arial" pitchFamily="34" charset="0"/>
                <a:cs typeface="Arial" pitchFamily="34" charset="0"/>
              </a:rPr>
              <a:t>”.</a:t>
            </a:r>
            <a:endParaRPr lang="en-GB" b="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89635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190455" cy="1135063"/>
          </a:xfrm>
        </p:spPr>
        <p:txBody>
          <a:bodyPr/>
          <a:lstStyle/>
          <a:p>
            <a:r>
              <a:rPr lang="en-GB" sz="4000" dirty="0" smtClean="0"/>
              <a:t>Can deaf children benefit from a radio aid?</a:t>
            </a:r>
            <a:endParaRPr lang="en-GB" sz="4000" dirty="0"/>
          </a:p>
        </p:txBody>
      </p:sp>
      <p:sp>
        <p:nvSpPr>
          <p:cNvPr id="3" name="Content Placeholder 2"/>
          <p:cNvSpPr>
            <a:spLocks noGrp="1"/>
          </p:cNvSpPr>
          <p:nvPr>
            <p:ph idx="1"/>
          </p:nvPr>
        </p:nvSpPr>
        <p:spPr/>
        <p:txBody>
          <a:bodyPr/>
          <a:lstStyle/>
          <a:p>
            <a:pPr marL="285750" indent="-285750">
              <a:spcBef>
                <a:spcPct val="30000"/>
              </a:spcBef>
              <a:buFont typeface="Arial" panose="020B0604020202020204" pitchFamily="34" charset="0"/>
              <a:buChar char="•"/>
              <a:defRPr/>
            </a:pPr>
            <a:r>
              <a:rPr lang="en-GB" b="0" i="1" dirty="0" smtClean="0">
                <a:solidFill>
                  <a:schemeClr val="tx1"/>
                </a:solidFill>
                <a:latin typeface="Arial" pitchFamily="34" charset="0"/>
                <a:cs typeface="Arial" pitchFamily="34" charset="0"/>
              </a:rPr>
              <a:t>“The </a:t>
            </a:r>
            <a:r>
              <a:rPr lang="en-GB" b="0" i="1" dirty="0">
                <a:solidFill>
                  <a:schemeClr val="tx1"/>
                </a:solidFill>
                <a:latin typeface="Arial" pitchFamily="34" charset="0"/>
                <a:cs typeface="Arial" pitchFamily="34" charset="0"/>
              </a:rPr>
              <a:t>radio aid has made a huge difference to him. Everything has changed – his attitude and behaviour. He was struggling with school, he was below average and now he’s above </a:t>
            </a:r>
            <a:r>
              <a:rPr lang="en-GB" b="0" i="1" dirty="0" smtClean="0">
                <a:solidFill>
                  <a:schemeClr val="tx1"/>
                </a:solidFill>
                <a:latin typeface="Arial" pitchFamily="34" charset="0"/>
                <a:cs typeface="Arial" pitchFamily="34" charset="0"/>
              </a:rPr>
              <a:t>average.”</a:t>
            </a:r>
            <a:endParaRPr lang="en-GB" b="0" i="1" dirty="0">
              <a:solidFill>
                <a:schemeClr val="tx1"/>
              </a:solidFill>
              <a:latin typeface="Arial" pitchFamily="34" charset="0"/>
              <a:cs typeface="Arial" pitchFamily="34" charset="0"/>
            </a:endParaRPr>
          </a:p>
          <a:p>
            <a:pPr marL="285750" indent="-285750">
              <a:spcBef>
                <a:spcPct val="30000"/>
              </a:spcBef>
              <a:buFont typeface="Arial" panose="020B0604020202020204" pitchFamily="34" charset="0"/>
              <a:buChar char="•"/>
              <a:defRPr/>
            </a:pPr>
            <a:r>
              <a:rPr lang="en-GB" b="0" i="1" dirty="0" smtClean="0">
                <a:solidFill>
                  <a:schemeClr val="tx1"/>
                </a:solidFill>
                <a:latin typeface="Arial" pitchFamily="34" charset="0"/>
                <a:cs typeface="Arial" pitchFamily="34" charset="0"/>
              </a:rPr>
              <a:t>“She </a:t>
            </a:r>
            <a:r>
              <a:rPr lang="en-GB" b="0" i="1" dirty="0">
                <a:solidFill>
                  <a:schemeClr val="tx1"/>
                </a:solidFill>
                <a:latin typeface="Arial" pitchFamily="34" charset="0"/>
                <a:cs typeface="Arial" pitchFamily="34" charset="0"/>
              </a:rPr>
              <a:t>can hear people better through the sound of screaming children (at Brownies). She’s able to communicate more directly when surrounded by other </a:t>
            </a:r>
            <a:r>
              <a:rPr lang="en-GB" b="0" i="1" dirty="0" smtClean="0">
                <a:solidFill>
                  <a:schemeClr val="tx1"/>
                </a:solidFill>
                <a:latin typeface="Arial" pitchFamily="34" charset="0"/>
                <a:cs typeface="Arial" pitchFamily="34" charset="0"/>
              </a:rPr>
              <a:t>people.” </a:t>
            </a:r>
            <a:endParaRPr lang="en-GB" b="0" i="1" dirty="0" smtClean="0"/>
          </a:p>
        </p:txBody>
      </p:sp>
    </p:spTree>
    <p:extLst>
      <p:ext uri="{BB962C8B-B14F-4D97-AF65-F5344CB8AC3E}">
        <p14:creationId xmlns:p14="http://schemas.microsoft.com/office/powerpoint/2010/main" val="2308820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Statutory</a:t>
            </a:r>
            <a:endParaRPr lang="en-GB" dirty="0"/>
          </a:p>
        </p:txBody>
      </p:sp>
      <p:sp>
        <p:nvSpPr>
          <p:cNvPr id="3" name="Content Placeholder 2"/>
          <p:cNvSpPr>
            <a:spLocks noGrp="1"/>
          </p:cNvSpPr>
          <p:nvPr>
            <p:ph idx="1"/>
          </p:nvPr>
        </p:nvSpPr>
        <p:spPr/>
        <p:txBody>
          <a:bodyPr/>
          <a:lstStyle/>
          <a:p>
            <a:pPr marL="0" indent="0"/>
            <a:r>
              <a:rPr lang="en-GB" sz="3200" b="0" dirty="0" smtClean="0"/>
              <a:t>The Education (School Premises) Regulations 2012</a:t>
            </a:r>
          </a:p>
          <a:p>
            <a:pPr marL="0" indent="0"/>
            <a:r>
              <a:rPr lang="en-GB" sz="3200" dirty="0" smtClean="0">
                <a:hlinkClick r:id="rId3"/>
              </a:rPr>
              <a:t>www.legislation.gov.uk/uksi/2012/1943/made</a:t>
            </a:r>
            <a:r>
              <a:rPr lang="en-GB" sz="3200"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a:t>
            </a:r>
            <a:r>
              <a:rPr lang="en-GB" dirty="0" smtClean="0"/>
              <a:t>uidance</a:t>
            </a:r>
            <a:endParaRPr lang="en-GB" dirty="0"/>
          </a:p>
        </p:txBody>
      </p:sp>
      <p:sp>
        <p:nvSpPr>
          <p:cNvPr id="2" name="AutoShape 2" descr="https://assets.digital.cabinet-office.gov.uk/government/uploads/system/uploads/attachment_data/file/392453/thumbnail_BB93_December_2014_v15.pdf.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755576" y="1772816"/>
            <a:ext cx="7200800" cy="4031873"/>
          </a:xfrm>
          <a:prstGeom prst="rect">
            <a:avLst/>
          </a:prstGeom>
          <a:noFill/>
        </p:spPr>
        <p:txBody>
          <a:bodyPr wrap="square" rtlCol="0">
            <a:spAutoFit/>
          </a:bodyPr>
          <a:lstStyle/>
          <a:p>
            <a:r>
              <a:rPr lang="en-GB" sz="3200" dirty="0" smtClean="0">
                <a:solidFill>
                  <a:schemeClr val="tx1"/>
                </a:solidFill>
              </a:rPr>
              <a:t>Acoustic design of schools: performance standards </a:t>
            </a:r>
          </a:p>
          <a:p>
            <a:endParaRPr lang="en-GB" sz="3200" dirty="0">
              <a:solidFill>
                <a:schemeClr val="tx1"/>
              </a:solidFill>
            </a:endParaRPr>
          </a:p>
          <a:p>
            <a:r>
              <a:rPr lang="en-GB" sz="3200" dirty="0">
                <a:solidFill>
                  <a:schemeClr val="tx1"/>
                </a:solidFill>
              </a:rPr>
              <a:t>(</a:t>
            </a:r>
            <a:r>
              <a:rPr lang="en-GB" sz="3200" dirty="0" smtClean="0">
                <a:solidFill>
                  <a:schemeClr val="tx1"/>
                </a:solidFill>
              </a:rPr>
              <a:t>Building Bulletin 93) </a:t>
            </a:r>
          </a:p>
          <a:p>
            <a:endParaRPr lang="en-GB" sz="3200" dirty="0">
              <a:solidFill>
                <a:schemeClr val="tx1"/>
              </a:solidFill>
            </a:endParaRPr>
          </a:p>
          <a:p>
            <a:r>
              <a:rPr lang="en-GB" sz="3200" dirty="0" smtClean="0">
                <a:solidFill>
                  <a:schemeClr val="tx1"/>
                </a:solidFill>
                <a:hlinkClick r:id="rId3"/>
              </a:rPr>
              <a:t>www.gov.uk/government/uploads/system/uploads/attachment_data/file/392453/BB93_December_2014_v15.pdf</a:t>
            </a:r>
            <a:r>
              <a:rPr lang="en-GB" sz="3200" dirty="0" smtClean="0">
                <a:solidFill>
                  <a:schemeClr val="tx1"/>
                </a:solidFill>
              </a:rPr>
              <a:t> </a:t>
            </a:r>
            <a:endParaRPr lang="en-GB" sz="3200" dirty="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Equality Act 2010</a:t>
            </a:r>
            <a:endParaRPr lang="en-GB" dirty="0"/>
          </a:p>
        </p:txBody>
      </p:sp>
      <p:pic>
        <p:nvPicPr>
          <p:cNvPr id="235522"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l="29343" t="7199" r="31207" b="5133"/>
          <a:stretch>
            <a:fillRect/>
          </a:stretch>
        </p:blipFill>
        <p:spPr bwMode="auto">
          <a:xfrm>
            <a:off x="3347864" y="1844824"/>
            <a:ext cx="2592288" cy="3240360"/>
          </a:xfrm>
          <a:prstGeom prst="rect">
            <a:avLst/>
          </a:prstGeom>
          <a:noFill/>
          <a:ln w="3175">
            <a:solidFill>
              <a:schemeClr val="tx1"/>
            </a:solidFill>
            <a:miter lim="800000"/>
            <a:headEnd/>
            <a:tailEnd/>
          </a:ln>
        </p:spPr>
      </p:pic>
      <p:sp>
        <p:nvSpPr>
          <p:cNvPr id="3" name="Rectangle 2"/>
          <p:cNvSpPr/>
          <p:nvPr/>
        </p:nvSpPr>
        <p:spPr>
          <a:xfrm>
            <a:off x="755576" y="5445224"/>
            <a:ext cx="7920880" cy="1077218"/>
          </a:xfrm>
          <a:prstGeom prst="rect">
            <a:avLst/>
          </a:prstGeom>
        </p:spPr>
        <p:txBody>
          <a:bodyPr wrap="square">
            <a:spAutoFit/>
          </a:bodyPr>
          <a:lstStyle/>
          <a:p>
            <a:r>
              <a:rPr lang="en-GB" sz="3200" dirty="0" smtClean="0">
                <a:solidFill>
                  <a:schemeClr val="tx1"/>
                </a:solidFill>
                <a:hlinkClick r:id="rId4"/>
              </a:rPr>
              <a:t>www.gov.uk/government/publications/equality-act-2010-advice-for-schools</a:t>
            </a:r>
            <a:r>
              <a:rPr lang="en-GB" sz="3200" dirty="0" smtClean="0">
                <a:solidFill>
                  <a:schemeClr val="tx1"/>
                </a:solidFill>
              </a:rPr>
              <a:t> </a:t>
            </a:r>
            <a:endParaRPr lang="en-GB" sz="32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do?</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3200" b="0" dirty="0" smtClean="0"/>
              <a:t>Carry out a preliminary investigation by interviewing pupils and teachers using documents on the National Deaf Children’s Society website at </a:t>
            </a:r>
            <a:r>
              <a:rPr lang="en-GB" sz="3200" b="0" dirty="0" smtClean="0">
                <a:hlinkClick r:id="rId3"/>
              </a:rPr>
              <a:t>www.ndcs.org.uk/acoustics</a:t>
            </a:r>
            <a:r>
              <a:rPr lang="en-GB" sz="3200" b="0" dirty="0" smtClean="0"/>
              <a:t>.</a:t>
            </a:r>
          </a:p>
          <a:p>
            <a:pPr>
              <a:buFont typeface="Arial" panose="020B0604020202020204" pitchFamily="34" charset="0"/>
              <a:buChar char="•"/>
            </a:pPr>
            <a:r>
              <a:rPr lang="en-GB" sz="3200" b="0" dirty="0" smtClean="0"/>
              <a:t>Look at practical suggestions to help, as suggested in The National Deaf Children’s Society’s resource for teachers at </a:t>
            </a:r>
            <a:r>
              <a:rPr lang="en-GB" sz="3200" b="0" dirty="0" smtClean="0">
                <a:hlinkClick r:id="rId3"/>
              </a:rPr>
              <a:t>www.ndcs.org.uk/acoustics</a:t>
            </a:r>
            <a:r>
              <a:rPr lang="en-GB" sz="3200" b="0" dirty="0" smtClean="0"/>
              <a:t>.</a:t>
            </a:r>
          </a:p>
          <a:p>
            <a:pPr marL="0" indent="0"/>
            <a:endParaRPr lang="en-GB" sz="3200" b="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do?</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3200" b="0" dirty="0" smtClean="0"/>
              <a:t>Discuss your concerns with a Teacher of the Deaf and your school leaders.</a:t>
            </a:r>
          </a:p>
          <a:p>
            <a:pPr>
              <a:buFont typeface="Arial" panose="020B0604020202020204" pitchFamily="34" charset="0"/>
              <a:buChar char="•"/>
            </a:pPr>
            <a:r>
              <a:rPr lang="en-GB" sz="3200" b="0" dirty="0" smtClean="0"/>
              <a:t>Consider an acoustic survey of the school by a qualified acoustician.</a:t>
            </a:r>
          </a:p>
          <a:p>
            <a:pPr marL="0" indent="0"/>
            <a:endParaRPr lang="en-GB" sz="3200" b="0" dirty="0" smtClean="0"/>
          </a:p>
        </p:txBody>
      </p:sp>
    </p:spTree>
    <p:extLst>
      <p:ext uri="{BB962C8B-B14F-4D97-AF65-F5344CB8AC3E}">
        <p14:creationId xmlns:p14="http://schemas.microsoft.com/office/powerpoint/2010/main" val="3124356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6262464" cy="2171328"/>
          </a:xfrm>
        </p:spPr>
        <p:txBody>
          <a:bodyPr/>
          <a:lstStyle/>
          <a:p>
            <a:r>
              <a:rPr lang="en-GB" dirty="0" smtClean="0"/>
              <a:t>More information </a:t>
            </a:r>
            <a:endParaRPr lang="en-GB" dirty="0"/>
          </a:p>
        </p:txBody>
      </p:sp>
      <p:sp>
        <p:nvSpPr>
          <p:cNvPr id="3" name="Content Placeholder 2"/>
          <p:cNvSpPr>
            <a:spLocks noGrp="1"/>
          </p:cNvSpPr>
          <p:nvPr>
            <p:ph idx="1"/>
          </p:nvPr>
        </p:nvSpPr>
        <p:spPr/>
        <p:txBody>
          <a:bodyPr/>
          <a:lstStyle/>
          <a:p>
            <a:endParaRPr lang="en-GB" dirty="0" smtClean="0"/>
          </a:p>
          <a:p>
            <a:pPr marL="0" indent="0"/>
            <a:r>
              <a:rPr lang="en-GB" sz="3200" b="0" dirty="0" smtClean="0"/>
              <a:t>More information on all the following  is available on the National Deaf Children’s Society website</a:t>
            </a:r>
          </a:p>
          <a:p>
            <a:endParaRPr lang="en-GB" sz="3200" b="0" dirty="0" smtClean="0"/>
          </a:p>
          <a:p>
            <a:r>
              <a:rPr lang="en-GB" sz="3200" b="0" dirty="0" smtClean="0">
                <a:hlinkClick r:id="rId3"/>
              </a:rPr>
              <a:t>www.ndcs.org.uk</a:t>
            </a:r>
            <a:r>
              <a:rPr lang="en-GB" sz="3200" b="0" dirty="0"/>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Content Placeholder 2"/>
          <p:cNvSpPr>
            <a:spLocks noGrp="1"/>
          </p:cNvSpPr>
          <p:nvPr>
            <p:ph idx="1"/>
          </p:nvPr>
        </p:nvSpPr>
        <p:spPr/>
        <p:txBody>
          <a:bodyPr/>
          <a:lstStyle/>
          <a:p>
            <a:r>
              <a:rPr lang="en-GB" b="0" dirty="0" smtClean="0"/>
              <a:t>Why </a:t>
            </a:r>
            <a:r>
              <a:rPr lang="en-GB" b="0" dirty="0"/>
              <a:t>A</a:t>
            </a:r>
            <a:r>
              <a:rPr lang="en-GB" b="0" dirty="0" smtClean="0"/>
              <a:t>rchitects </a:t>
            </a:r>
            <a:r>
              <a:rPr lang="en-GB" b="0" dirty="0"/>
              <a:t>N</a:t>
            </a:r>
            <a:r>
              <a:rPr lang="en-GB" b="0" dirty="0" smtClean="0"/>
              <a:t>eed to </a:t>
            </a:r>
            <a:r>
              <a:rPr lang="en-GB" b="0" dirty="0"/>
              <a:t>U</a:t>
            </a:r>
            <a:r>
              <a:rPr lang="en-GB" b="0" dirty="0" smtClean="0"/>
              <a:t>se </a:t>
            </a:r>
            <a:r>
              <a:rPr lang="en-GB" b="0" dirty="0"/>
              <a:t>T</a:t>
            </a:r>
            <a:r>
              <a:rPr lang="en-GB" b="0" dirty="0" smtClean="0"/>
              <a:t>heir </a:t>
            </a:r>
            <a:r>
              <a:rPr lang="en-GB" b="0" dirty="0"/>
              <a:t>E</a:t>
            </a:r>
            <a:r>
              <a:rPr lang="en-GB" b="0" dirty="0" smtClean="0"/>
              <a:t>ars</a:t>
            </a:r>
          </a:p>
          <a:p>
            <a:endParaRPr lang="en-GB" dirty="0" smtClean="0"/>
          </a:p>
          <a:p>
            <a:pPr marL="0" indent="0"/>
            <a:r>
              <a:rPr lang="en-GB" b="0" dirty="0" smtClean="0">
                <a:hlinkClick r:id="rId3"/>
              </a:rPr>
              <a:t>www.ted.com/talks/julian_treasure_why_architects_need_to_use_their_ears</a:t>
            </a:r>
            <a:r>
              <a:rPr lang="en-GB" b="0" dirty="0" smtClean="0"/>
              <a:t> </a:t>
            </a:r>
            <a:endParaRPr lang="en-GB" b="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 </a:t>
            </a:r>
            <a:endParaRPr lang="en-GB" dirty="0"/>
          </a:p>
          <a:p>
            <a:pPr algn="ctr"/>
            <a:r>
              <a:rPr lang="en-GB" sz="4400" dirty="0" smtClean="0"/>
              <a:t>Any questions?</a:t>
            </a:r>
          </a:p>
        </p:txBody>
      </p:sp>
    </p:spTree>
    <p:extLst>
      <p:ext uri="{BB962C8B-B14F-4D97-AF65-F5344CB8AC3E}">
        <p14:creationId xmlns:p14="http://schemas.microsoft.com/office/powerpoint/2010/main" val="317612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6262464" cy="1135063"/>
          </a:xfrm>
        </p:spPr>
        <p:txBody>
          <a:bodyPr/>
          <a:lstStyle/>
          <a:p>
            <a:r>
              <a:rPr lang="en-GB" dirty="0" smtClean="0"/>
              <a:t>Impact of reduction in noise and reverberation time</a:t>
            </a:r>
            <a:endParaRPr lang="en-GB" dirty="0"/>
          </a:p>
        </p:txBody>
      </p:sp>
      <p:sp>
        <p:nvSpPr>
          <p:cNvPr id="3" name="Content Placeholder 2"/>
          <p:cNvSpPr>
            <a:spLocks noGrp="1"/>
          </p:cNvSpPr>
          <p:nvPr>
            <p:ph idx="1"/>
          </p:nvPr>
        </p:nvSpPr>
        <p:spPr>
          <a:xfrm>
            <a:off x="683568" y="2348880"/>
            <a:ext cx="7764463" cy="4106863"/>
          </a:xfrm>
        </p:spPr>
        <p:txBody>
          <a:bodyPr/>
          <a:lstStyle/>
          <a:p>
            <a:pPr>
              <a:buFont typeface="Arial" pitchFamily="34" charset="0"/>
              <a:buChar char="•"/>
            </a:pPr>
            <a:r>
              <a:rPr lang="en-GB" sz="3200" b="0" dirty="0" smtClean="0"/>
              <a:t>“Less stress”</a:t>
            </a:r>
          </a:p>
          <a:p>
            <a:pPr>
              <a:buFont typeface="Arial" pitchFamily="34" charset="0"/>
              <a:buChar char="•"/>
            </a:pPr>
            <a:r>
              <a:rPr lang="en-GB" sz="3200" b="0" dirty="0" smtClean="0"/>
              <a:t>“Improvement in behaviour of all children including deaf children”</a:t>
            </a:r>
          </a:p>
          <a:p>
            <a:pPr>
              <a:buFont typeface="Arial" pitchFamily="34" charset="0"/>
              <a:buChar char="•"/>
            </a:pPr>
            <a:r>
              <a:rPr lang="en-GB" sz="3200" b="0" dirty="0" smtClean="0"/>
              <a:t>“Profound effect on the educational experience”</a:t>
            </a:r>
          </a:p>
        </p:txBody>
      </p:sp>
    </p:spTree>
    <p:extLst>
      <p:ext uri="{BB962C8B-B14F-4D97-AF65-F5344CB8AC3E}">
        <p14:creationId xmlns:p14="http://schemas.microsoft.com/office/powerpoint/2010/main" val="132395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Sound simulation </a:t>
            </a:r>
            <a:endParaRPr lang="en-GB" dirty="0"/>
          </a:p>
        </p:txBody>
      </p:sp>
      <p:sp>
        <p:nvSpPr>
          <p:cNvPr id="4" name="Content Placeholder 3"/>
          <p:cNvSpPr>
            <a:spLocks noGrp="1"/>
          </p:cNvSpPr>
          <p:nvPr>
            <p:ph idx="1"/>
          </p:nvPr>
        </p:nvSpPr>
        <p:spPr/>
        <p:txBody>
          <a:bodyPr/>
          <a:lstStyle/>
          <a:p>
            <a:pPr indent="0"/>
            <a:r>
              <a:rPr lang="en-GB" sz="3200" b="0" dirty="0" smtClean="0"/>
              <a:t>Hear for yourself how dealing with your classroom’s acoustics can help a child with a high frequency hearing loss </a:t>
            </a:r>
            <a:endParaRPr lang="en-GB" sz="3200" b="0" dirty="0" smtClean="0">
              <a:hlinkClick r:id="rId3"/>
            </a:endParaRPr>
          </a:p>
          <a:p>
            <a:endParaRPr lang="en-GB" sz="3200" dirty="0" smtClean="0">
              <a:solidFill>
                <a:schemeClr val="tx1"/>
              </a:solidFill>
              <a:hlinkClick r:id="rId3"/>
            </a:endParaRPr>
          </a:p>
          <a:p>
            <a:pPr indent="0"/>
            <a:r>
              <a:rPr lang="en-GB" sz="3200" b="0" dirty="0" smtClean="0">
                <a:solidFill>
                  <a:schemeClr val="tx1"/>
                </a:solidFill>
                <a:hlinkClick r:id="rId4"/>
              </a:rPr>
              <a:t>www.ndcs.org.uk/simulation</a:t>
            </a:r>
            <a:r>
              <a:rPr lang="en-GB" sz="3200" dirty="0" smtClean="0">
                <a:solidFill>
                  <a:schemeClr val="tx1"/>
                </a:solidFill>
              </a:rPr>
              <a:t> </a:t>
            </a:r>
            <a:endParaRPr lang="en-GB" sz="32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5758408" cy="1135063"/>
          </a:xfrm>
        </p:spPr>
        <p:txBody>
          <a:bodyPr/>
          <a:lstStyle/>
          <a:p>
            <a:r>
              <a:rPr lang="en-GB" dirty="0" smtClean="0"/>
              <a:t>Acoustic requirements</a:t>
            </a:r>
            <a:endParaRPr lang="en-GB" dirty="0"/>
          </a:p>
        </p:txBody>
      </p:sp>
      <p:sp>
        <p:nvSpPr>
          <p:cNvPr id="3" name="Content Placeholder 2"/>
          <p:cNvSpPr>
            <a:spLocks noGrp="1"/>
          </p:cNvSpPr>
          <p:nvPr>
            <p:ph idx="1"/>
          </p:nvPr>
        </p:nvSpPr>
        <p:spPr/>
        <p:txBody>
          <a:bodyPr/>
          <a:lstStyle/>
          <a:p>
            <a:r>
              <a:rPr lang="en-GB" sz="3200" b="0" dirty="0" smtClean="0"/>
              <a:t>To have good listening and speaking conditions a classroom must have</a:t>
            </a:r>
            <a:r>
              <a:rPr lang="en-GB" sz="3200" b="0" dirty="0"/>
              <a:t>:</a:t>
            </a:r>
            <a:endParaRPr lang="en-GB" sz="3200" b="0" dirty="0" smtClean="0"/>
          </a:p>
          <a:p>
            <a:pPr marL="457200" indent="-457200">
              <a:buFont typeface="Arial" panose="020B0604020202020204" pitchFamily="34" charset="0"/>
              <a:buChar char="•"/>
            </a:pPr>
            <a:r>
              <a:rPr lang="en-GB" sz="3200" b="0" dirty="0"/>
              <a:t>l</a:t>
            </a:r>
            <a:r>
              <a:rPr lang="en-GB" sz="3200" b="0" dirty="0" smtClean="0"/>
              <a:t>ow background noise</a:t>
            </a:r>
          </a:p>
          <a:p>
            <a:pPr marL="457200" indent="-457200">
              <a:buFont typeface="Arial" panose="020B0604020202020204" pitchFamily="34" charset="0"/>
              <a:buChar char="•"/>
            </a:pPr>
            <a:r>
              <a:rPr lang="en-GB" sz="3200" b="0" dirty="0"/>
              <a:t>s</a:t>
            </a:r>
            <a:r>
              <a:rPr lang="en-GB" sz="3200" b="0" dirty="0" smtClean="0"/>
              <a:t>horter reverberation time (reduction in echo)</a:t>
            </a:r>
          </a:p>
          <a:p>
            <a:pPr marL="457200" indent="-457200">
              <a:buFont typeface="Arial" panose="020B0604020202020204" pitchFamily="34" charset="0"/>
              <a:buChar char="•"/>
            </a:pPr>
            <a:r>
              <a:rPr lang="en-GB" sz="3200" b="0" dirty="0" smtClean="0"/>
              <a:t>good sound insulation between classrooms and to the outside.</a:t>
            </a:r>
          </a:p>
          <a:p>
            <a:pPr>
              <a:buFontTx/>
              <a:buChar char="-"/>
            </a:pPr>
            <a:endParaRPr lang="en-GB"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Acoustics research </a:t>
            </a:r>
            <a:endParaRPr lang="en-GB" dirty="0"/>
          </a:p>
        </p:txBody>
      </p:sp>
      <p:sp>
        <p:nvSpPr>
          <p:cNvPr id="3" name="Content Placeholder 2"/>
          <p:cNvSpPr>
            <a:spLocks noGrp="1"/>
          </p:cNvSpPr>
          <p:nvPr>
            <p:ph idx="1"/>
          </p:nvPr>
        </p:nvSpPr>
        <p:spPr>
          <a:xfrm>
            <a:off x="683568" y="1772816"/>
            <a:ext cx="6694512" cy="4320480"/>
          </a:xfrm>
        </p:spPr>
        <p:txBody>
          <a:bodyPr/>
          <a:lstStyle/>
          <a:p>
            <a:pPr marL="0" indent="0"/>
            <a:r>
              <a:rPr lang="en-GB" sz="3200" b="0" dirty="0" smtClean="0"/>
              <a:t>Research has shown that improving acoustics helps improve the results of all children. </a:t>
            </a:r>
          </a:p>
          <a:p>
            <a:pPr marL="0" indent="0"/>
            <a:endParaRPr lang="en-GB" sz="3200" b="0" dirty="0" smtClean="0"/>
          </a:p>
          <a:p>
            <a:pPr marL="0" indent="0"/>
            <a:r>
              <a:rPr lang="en-GB" sz="3200" b="0" dirty="0" smtClean="0"/>
              <a:t>A wide range of attainments and performance factors have been examined to establish the effects of environmental noise.</a:t>
            </a:r>
          </a:p>
          <a:p>
            <a:endParaRPr lang="en-GB" dirty="0"/>
          </a:p>
        </p:txBody>
      </p:sp>
      <p:pic>
        <p:nvPicPr>
          <p:cNvPr id="4" name="Picture 3" descr="LAYCOCK_060.jpg"/>
          <p:cNvPicPr>
            <a:picLocks noChangeAspect="1"/>
          </p:cNvPicPr>
          <p:nvPr/>
        </p:nvPicPr>
        <p:blipFill>
          <a:blip r:embed="rId3" cstate="screen">
            <a:extLst>
              <a:ext uri="{28A0092B-C50C-407E-A947-70E740481C1C}">
                <a14:useLocalDpi xmlns:a14="http://schemas.microsoft.com/office/drawing/2010/main"/>
              </a:ext>
            </a:extLst>
          </a:blip>
          <a:srcRect l="1160" t="1056"/>
          <a:stretch>
            <a:fillRect/>
          </a:stretch>
        </p:blipFill>
        <p:spPr bwMode="auto">
          <a:xfrm>
            <a:off x="7503189" y="4426655"/>
            <a:ext cx="1615455" cy="2113840"/>
          </a:xfrm>
          <a:prstGeom prst="rect">
            <a:avLst/>
          </a:prstGeom>
          <a:noFill/>
          <a:ln w="47625">
            <a:noFill/>
            <a:round/>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5974432" cy="1135063"/>
          </a:xfrm>
        </p:spPr>
        <p:txBody>
          <a:bodyPr/>
          <a:lstStyle/>
          <a:p>
            <a:r>
              <a:rPr lang="en-GB" dirty="0" smtClean="0"/>
              <a:t>Impact of poor acoustics</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sz="3200" b="0" dirty="0" smtClean="0"/>
              <a:t>Literacy</a:t>
            </a:r>
          </a:p>
          <a:p>
            <a:pPr>
              <a:buFont typeface="Arial" pitchFamily="34" charset="0"/>
              <a:buChar char="•"/>
            </a:pPr>
            <a:r>
              <a:rPr lang="en-GB" sz="3200" b="0" dirty="0" smtClean="0"/>
              <a:t>Mathematics</a:t>
            </a:r>
          </a:p>
          <a:p>
            <a:pPr>
              <a:buFont typeface="Arial" pitchFamily="34" charset="0"/>
              <a:buChar char="•"/>
            </a:pPr>
            <a:r>
              <a:rPr lang="en-GB" sz="3200" b="0" dirty="0" smtClean="0"/>
              <a:t>Attention</a:t>
            </a:r>
          </a:p>
          <a:p>
            <a:pPr>
              <a:buFont typeface="Arial" pitchFamily="34" charset="0"/>
              <a:buChar char="•"/>
            </a:pPr>
            <a:r>
              <a:rPr lang="en-GB" sz="3200" b="0" dirty="0" smtClean="0"/>
              <a:t>Memory </a:t>
            </a:r>
          </a:p>
          <a:p>
            <a:endParaRPr lang="en-GB" sz="2000" b="0" dirty="0" smtClean="0"/>
          </a:p>
          <a:p>
            <a:r>
              <a:rPr lang="en-GB" sz="3200" b="0" dirty="0" smtClean="0"/>
              <a:t>They found that all these areas </a:t>
            </a:r>
          </a:p>
          <a:p>
            <a:r>
              <a:rPr lang="en-GB" sz="3200" b="0" dirty="0" smtClean="0"/>
              <a:t>of learning were negatively </a:t>
            </a:r>
          </a:p>
          <a:p>
            <a:r>
              <a:rPr lang="en-GB" sz="3200" b="0" dirty="0" smtClean="0"/>
              <a:t>affected by background noise</a:t>
            </a:r>
          </a:p>
          <a:p>
            <a:endParaRPr lang="en-GB" dirty="0"/>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0491" y="2060848"/>
            <a:ext cx="2541348" cy="2380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3312</Words>
  <Application>Microsoft Office PowerPoint</Application>
  <PresentationFormat>On-screen Show (4:3)</PresentationFormat>
  <Paragraphs>411</Paragraphs>
  <Slides>49</Slides>
  <Notes>49</Notes>
  <HiddenSlides>1</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Office Theme</vt:lpstr>
      <vt:lpstr>1_Office Theme</vt:lpstr>
      <vt:lpstr>Worksheet</vt:lpstr>
      <vt:lpstr>Chart</vt:lpstr>
      <vt:lpstr>PowerPoint Presentation</vt:lpstr>
      <vt:lpstr>PowerPoint Presentation</vt:lpstr>
      <vt:lpstr>PowerPoint Presentation</vt:lpstr>
      <vt:lpstr>Impact of reduction in noise and reverberation time</vt:lpstr>
      <vt:lpstr>Impact of reduction in noise and reverberation time</vt:lpstr>
      <vt:lpstr>Sound simulation </vt:lpstr>
      <vt:lpstr>Acoustic requirements</vt:lpstr>
      <vt:lpstr>Acoustics research </vt:lpstr>
      <vt:lpstr>Impact of poor acoustics</vt:lpstr>
      <vt:lpstr>The problem with noise</vt:lpstr>
      <vt:lpstr>Listening activity</vt:lpstr>
      <vt:lpstr>Listening activity</vt:lpstr>
      <vt:lpstr>The problem with noise</vt:lpstr>
      <vt:lpstr>The problem with noise</vt:lpstr>
      <vt:lpstr>Effect of classroom noise</vt:lpstr>
      <vt:lpstr>Effect of external noise</vt:lpstr>
      <vt:lpstr>Look at the following picture</vt:lpstr>
      <vt:lpstr>PowerPoint Presentation</vt:lpstr>
      <vt:lpstr>Background noise</vt:lpstr>
      <vt:lpstr>Effects of noise on children with SEN   </vt:lpstr>
      <vt:lpstr>Case study</vt:lpstr>
      <vt:lpstr>Case study – plan of room</vt:lpstr>
      <vt:lpstr>Case study</vt:lpstr>
      <vt:lpstr>Case study</vt:lpstr>
      <vt:lpstr>Signal to noise ratio</vt:lpstr>
      <vt:lpstr>Signal to noise ratio</vt:lpstr>
      <vt:lpstr>Reverberation (echo) times</vt:lpstr>
      <vt:lpstr>Understanding room acoustics</vt:lpstr>
      <vt:lpstr>Effect of distance</vt:lpstr>
      <vt:lpstr>Case study</vt:lpstr>
      <vt:lpstr>Comparing acoustic conditions</vt:lpstr>
      <vt:lpstr>Acoustic factors affecting understanding of speech</vt:lpstr>
      <vt:lpstr>Video summary</vt:lpstr>
      <vt:lpstr>Apps to help</vt:lpstr>
      <vt:lpstr>Amplification in the classroom</vt:lpstr>
      <vt:lpstr>Soundfield systems</vt:lpstr>
      <vt:lpstr> Can deaf children benefit from a radio aid?</vt:lpstr>
      <vt:lpstr>Types of radio aid</vt:lpstr>
      <vt:lpstr>Can deaf children benefit from a radio aid?</vt:lpstr>
      <vt:lpstr>Can deaf children benefit from a radio aid?</vt:lpstr>
      <vt:lpstr>Can deaf children benefit from a radio aid?</vt:lpstr>
      <vt:lpstr>Statutory</vt:lpstr>
      <vt:lpstr>Guidance</vt:lpstr>
      <vt:lpstr>Equality Act 2010</vt:lpstr>
      <vt:lpstr>What can we do?</vt:lpstr>
      <vt:lpstr>What can we do?</vt:lpstr>
      <vt:lpstr>More information </vt:lpstr>
      <vt:lpstr>Video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inoon</dc:creator>
  <cp:lastModifiedBy>Emma Aldridge</cp:lastModifiedBy>
  <cp:revision>251</cp:revision>
  <cp:lastPrinted>1601-01-01T00:00:00Z</cp:lastPrinted>
  <dcterms:created xsi:type="dcterms:W3CDTF">2013-09-03T06:42:14Z</dcterms:created>
  <dcterms:modified xsi:type="dcterms:W3CDTF">2015-02-16T14:15:19Z</dcterms:modified>
</cp:coreProperties>
</file>