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300">
          <p15:clr>
            <a:srgbClr val="A4A3A4"/>
          </p15:clr>
        </p15:guide>
        <p15:guide id="7" orient="horz" pos="5578">
          <p15:clr>
            <a:srgbClr val="A4A3A4"/>
          </p15:clr>
        </p15:guide>
        <p15:guide id="8" pos="243">
          <p15:clr>
            <a:srgbClr val="A4A3A4"/>
          </p15:clr>
        </p15:guide>
        <p15:guide id="9" pos="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200"/>
    <a:srgbClr val="F8682C"/>
    <a:srgbClr val="F89999"/>
    <a:srgbClr val="474B53"/>
    <a:srgbClr val="F2B800"/>
    <a:srgbClr val="0071BC"/>
    <a:srgbClr val="0C6EA5"/>
    <a:srgbClr val="191E28"/>
    <a:srgbClr val="DF3A42"/>
    <a:srgbClr val="E75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346" y="60"/>
      </p:cViewPr>
      <p:guideLst>
        <p:guide pos="2160"/>
        <p:guide orient="horz" pos="2880"/>
        <p:guide pos="3589"/>
        <p:guide orient="horz" pos="226"/>
        <p:guide orient="horz" pos="300"/>
        <p:guide orient="horz" pos="5578"/>
        <p:guide pos="243"/>
        <p:guide pos="40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8/28/2019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9475" y="1233488"/>
            <a:ext cx="24987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le 247"/>
          <p:cNvSpPr>
            <a:spLocks noGrp="1"/>
          </p:cNvSpPr>
          <p:nvPr userDrawn="1">
            <p:ph type="title" hasCustomPrompt="1"/>
          </p:nvPr>
        </p:nvSpPr>
        <p:spPr>
          <a:xfrm>
            <a:off x="3651905" y="474481"/>
            <a:ext cx="2822238" cy="713372"/>
          </a:xfrm>
        </p:spPr>
        <p:txBody>
          <a:bodyPr lIns="0" tIns="0" rIns="0" bIns="0">
            <a:noAutofit/>
          </a:bodyPr>
          <a:lstStyle>
            <a:lvl1pPr algn="r">
              <a:defRPr sz="3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INFOGRAPHIC</a:t>
            </a:r>
            <a:br>
              <a:rPr lang="en-US" dirty="0"/>
            </a:br>
            <a:r>
              <a:rPr lang="en-US" dirty="0"/>
              <a:t>ELEMENTS:</a:t>
            </a:r>
          </a:p>
        </p:txBody>
      </p:sp>
      <p:sp>
        <p:nvSpPr>
          <p:cNvPr id="254" name="Text Placeholder 25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202198" y="1208126"/>
            <a:ext cx="1260475" cy="329061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2200" i="1">
                <a:solidFill>
                  <a:schemeClr val="accent1"/>
                </a:solidFill>
              </a:defRPr>
            </a:lvl1pPr>
            <a:lvl2pPr marL="342900" indent="0" algn="r">
              <a:buNone/>
              <a:defRPr sz="2200">
                <a:solidFill>
                  <a:schemeClr val="bg2"/>
                </a:solidFill>
              </a:defRPr>
            </a:lvl2pPr>
            <a:lvl3pPr marL="685800" indent="0" algn="r">
              <a:buNone/>
              <a:defRPr sz="2200">
                <a:solidFill>
                  <a:schemeClr val="bg2"/>
                </a:solidFill>
              </a:defRPr>
            </a:lvl3pPr>
            <a:lvl4pPr marL="1028700" indent="0" algn="r">
              <a:buNone/>
              <a:defRPr sz="2200">
                <a:solidFill>
                  <a:schemeClr val="bg2"/>
                </a:solidFill>
              </a:defRPr>
            </a:lvl4pPr>
            <a:lvl5pPr marL="1371600" indent="0" algn="r">
              <a:buNone/>
              <a:defRPr sz="2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People</a:t>
            </a:r>
          </a:p>
        </p:txBody>
      </p:sp>
      <p:sp>
        <p:nvSpPr>
          <p:cNvPr id="251" name="Rectangle 165">
            <a:extLst>
              <a:ext uri="{FF2B5EF4-FFF2-40B4-BE49-F238E27FC236}">
                <a16:creationId xmlns:a16="http://schemas.microsoft.com/office/drawing/2014/main" xmlns="" id="{E4477FDC-CE26-44E3-A53A-2737491BD5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108825"/>
            <a:ext cx="6858000" cy="2035175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474481"/>
            <a:ext cx="6198721" cy="713372"/>
          </a:xfrm>
        </p:spPr>
        <p:txBody>
          <a:bodyPr/>
          <a:lstStyle/>
          <a:p>
            <a:r>
              <a:rPr lang="en-US" sz="3500" dirty="0" smtClean="0"/>
              <a:t>Improving clinical practice for babies with hearing loss</a:t>
            </a:r>
            <a:endParaRPr lang="en-US" sz="3500" dirty="0"/>
          </a:p>
        </p:txBody>
      </p:sp>
      <p:sp>
        <p:nvSpPr>
          <p:cNvPr id="186" name="Freeform 216" descr="baby in diaper with pacifier and toy shape">
            <a:extLst>
              <a:ext uri="{FF2B5EF4-FFF2-40B4-BE49-F238E27FC236}">
                <a16:creationId xmlns:a16="http://schemas.microsoft.com/office/drawing/2014/main" xmlns="" id="{AC714908-05B4-4FE2-886C-5E6F04B5302C}"/>
              </a:ext>
            </a:extLst>
          </p:cNvPr>
          <p:cNvSpPr>
            <a:spLocks noEditPoints="1"/>
          </p:cNvSpPr>
          <p:nvPr/>
        </p:nvSpPr>
        <p:spPr bwMode="auto">
          <a:xfrm>
            <a:off x="363930" y="4439609"/>
            <a:ext cx="2049775" cy="2264171"/>
          </a:xfrm>
          <a:custGeom>
            <a:avLst/>
            <a:gdLst>
              <a:gd name="T0" fmla="*/ 158 w 278"/>
              <a:gd name="T1" fmla="*/ 219 h 367"/>
              <a:gd name="T2" fmla="*/ 111 w 278"/>
              <a:gd name="T3" fmla="*/ 273 h 367"/>
              <a:gd name="T4" fmla="*/ 60 w 278"/>
              <a:gd name="T5" fmla="*/ 245 h 367"/>
              <a:gd name="T6" fmla="*/ 56 w 278"/>
              <a:gd name="T7" fmla="*/ 53 h 367"/>
              <a:gd name="T8" fmla="*/ 162 w 278"/>
              <a:gd name="T9" fmla="*/ 53 h 367"/>
              <a:gd name="T10" fmla="*/ 56 w 278"/>
              <a:gd name="T11" fmla="*/ 53 h 367"/>
              <a:gd name="T12" fmla="*/ 109 w 278"/>
              <a:gd name="T13" fmla="*/ 90 h 367"/>
              <a:gd name="T14" fmla="*/ 109 w 278"/>
              <a:gd name="T15" fmla="*/ 59 h 367"/>
              <a:gd name="T16" fmla="*/ 109 w 278"/>
              <a:gd name="T17" fmla="*/ 82 h 367"/>
              <a:gd name="T18" fmla="*/ 109 w 278"/>
              <a:gd name="T19" fmla="*/ 67 h 367"/>
              <a:gd name="T20" fmla="*/ 109 w 278"/>
              <a:gd name="T21" fmla="*/ 82 h 367"/>
              <a:gd name="T22" fmla="*/ 80 w 278"/>
              <a:gd name="T23" fmla="*/ 365 h 367"/>
              <a:gd name="T24" fmla="*/ 100 w 278"/>
              <a:gd name="T25" fmla="*/ 281 h 367"/>
              <a:gd name="T26" fmla="*/ 60 w 278"/>
              <a:gd name="T27" fmla="*/ 345 h 367"/>
              <a:gd name="T28" fmla="*/ 138 w 278"/>
              <a:gd name="T29" fmla="*/ 365 h 367"/>
              <a:gd name="T30" fmla="*/ 158 w 278"/>
              <a:gd name="T31" fmla="*/ 258 h 367"/>
              <a:gd name="T32" fmla="*/ 118 w 278"/>
              <a:gd name="T33" fmla="*/ 345 h 367"/>
              <a:gd name="T34" fmla="*/ 214 w 278"/>
              <a:gd name="T35" fmla="*/ 222 h 367"/>
              <a:gd name="T36" fmla="*/ 150 w 278"/>
              <a:gd name="T37" fmla="*/ 116 h 367"/>
              <a:gd name="T38" fmla="*/ 81 w 278"/>
              <a:gd name="T39" fmla="*/ 116 h 367"/>
              <a:gd name="T40" fmla="*/ 51 w 278"/>
              <a:gd name="T41" fmla="*/ 125 h 367"/>
              <a:gd name="T42" fmla="*/ 11 w 278"/>
              <a:gd name="T43" fmla="*/ 244 h 367"/>
              <a:gd name="T44" fmla="*/ 60 w 278"/>
              <a:gd name="T45" fmla="*/ 181 h 367"/>
              <a:gd name="T46" fmla="*/ 158 w 278"/>
              <a:gd name="T47" fmla="*/ 208 h 367"/>
              <a:gd name="T48" fmla="*/ 185 w 278"/>
              <a:gd name="T49" fmla="*/ 236 h 367"/>
              <a:gd name="T50" fmla="*/ 272 w 278"/>
              <a:gd name="T51" fmla="*/ 318 h 367"/>
              <a:gd name="T52" fmla="*/ 239 w 278"/>
              <a:gd name="T53" fmla="*/ 300 h 367"/>
              <a:gd name="T54" fmla="*/ 189 w 278"/>
              <a:gd name="T55" fmla="*/ 340 h 367"/>
              <a:gd name="T56" fmla="*/ 239 w 278"/>
              <a:gd name="T57" fmla="*/ 340 h 367"/>
              <a:gd name="T58" fmla="*/ 272 w 278"/>
              <a:gd name="T59" fmla="*/ 318 h 367"/>
              <a:gd name="T60" fmla="*/ 200 w 278"/>
              <a:gd name="T61" fmla="*/ 356 h 367"/>
              <a:gd name="T62" fmla="*/ 221 w 278"/>
              <a:gd name="T63" fmla="*/ 356 h 367"/>
              <a:gd name="T64" fmla="*/ 256 w 278"/>
              <a:gd name="T65" fmla="*/ 346 h 367"/>
              <a:gd name="T66" fmla="*/ 256 w 278"/>
              <a:gd name="T67" fmla="*/ 367 h 367"/>
              <a:gd name="T68" fmla="*/ 256 w 278"/>
              <a:gd name="T69" fmla="*/ 34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8" h="367">
                <a:moveTo>
                  <a:pt x="60" y="219"/>
                </a:moveTo>
                <a:cubicBezTo>
                  <a:pt x="158" y="219"/>
                  <a:pt x="158" y="219"/>
                  <a:pt x="158" y="219"/>
                </a:cubicBezTo>
                <a:cubicBezTo>
                  <a:pt x="158" y="245"/>
                  <a:pt x="158" y="245"/>
                  <a:pt x="158" y="245"/>
                </a:cubicBezTo>
                <a:cubicBezTo>
                  <a:pt x="111" y="273"/>
                  <a:pt x="111" y="273"/>
                  <a:pt x="111" y="273"/>
                </a:cubicBezTo>
                <a:cubicBezTo>
                  <a:pt x="107" y="273"/>
                  <a:pt x="107" y="273"/>
                  <a:pt x="107" y="273"/>
                </a:cubicBezTo>
                <a:cubicBezTo>
                  <a:pt x="60" y="245"/>
                  <a:pt x="60" y="245"/>
                  <a:pt x="60" y="245"/>
                </a:cubicBezTo>
                <a:lnTo>
                  <a:pt x="60" y="219"/>
                </a:lnTo>
                <a:close/>
                <a:moveTo>
                  <a:pt x="56" y="53"/>
                </a:moveTo>
                <a:cubicBezTo>
                  <a:pt x="56" y="24"/>
                  <a:pt x="79" y="0"/>
                  <a:pt x="109" y="0"/>
                </a:cubicBezTo>
                <a:cubicBezTo>
                  <a:pt x="138" y="0"/>
                  <a:pt x="162" y="24"/>
                  <a:pt x="162" y="53"/>
                </a:cubicBezTo>
                <a:cubicBezTo>
                  <a:pt x="162" y="82"/>
                  <a:pt x="138" y="106"/>
                  <a:pt x="109" y="106"/>
                </a:cubicBezTo>
                <a:cubicBezTo>
                  <a:pt x="79" y="106"/>
                  <a:pt x="56" y="82"/>
                  <a:pt x="56" y="53"/>
                </a:cubicBezTo>
                <a:close/>
                <a:moveTo>
                  <a:pt x="89" y="74"/>
                </a:moveTo>
                <a:cubicBezTo>
                  <a:pt x="89" y="83"/>
                  <a:pt x="98" y="90"/>
                  <a:pt x="109" y="90"/>
                </a:cubicBezTo>
                <a:cubicBezTo>
                  <a:pt x="120" y="90"/>
                  <a:pt x="128" y="83"/>
                  <a:pt x="128" y="74"/>
                </a:cubicBezTo>
                <a:cubicBezTo>
                  <a:pt x="128" y="66"/>
                  <a:pt x="120" y="59"/>
                  <a:pt x="109" y="59"/>
                </a:cubicBezTo>
                <a:cubicBezTo>
                  <a:pt x="98" y="59"/>
                  <a:pt x="89" y="66"/>
                  <a:pt x="89" y="74"/>
                </a:cubicBezTo>
                <a:close/>
                <a:moveTo>
                  <a:pt x="109" y="82"/>
                </a:moveTo>
                <a:cubicBezTo>
                  <a:pt x="112" y="82"/>
                  <a:pt x="114" y="79"/>
                  <a:pt x="114" y="74"/>
                </a:cubicBezTo>
                <a:cubicBezTo>
                  <a:pt x="114" y="70"/>
                  <a:pt x="112" y="67"/>
                  <a:pt x="109" y="67"/>
                </a:cubicBezTo>
                <a:cubicBezTo>
                  <a:pt x="106" y="67"/>
                  <a:pt x="103" y="70"/>
                  <a:pt x="103" y="74"/>
                </a:cubicBezTo>
                <a:cubicBezTo>
                  <a:pt x="103" y="79"/>
                  <a:pt x="106" y="82"/>
                  <a:pt x="109" y="82"/>
                </a:cubicBezTo>
                <a:close/>
                <a:moveTo>
                  <a:pt x="60" y="345"/>
                </a:moveTo>
                <a:cubicBezTo>
                  <a:pt x="60" y="356"/>
                  <a:pt x="69" y="365"/>
                  <a:pt x="80" y="365"/>
                </a:cubicBezTo>
                <a:cubicBezTo>
                  <a:pt x="91" y="365"/>
                  <a:pt x="100" y="356"/>
                  <a:pt x="100" y="345"/>
                </a:cubicBezTo>
                <a:cubicBezTo>
                  <a:pt x="100" y="281"/>
                  <a:pt x="100" y="281"/>
                  <a:pt x="100" y="281"/>
                </a:cubicBezTo>
                <a:cubicBezTo>
                  <a:pt x="60" y="258"/>
                  <a:pt x="60" y="258"/>
                  <a:pt x="60" y="258"/>
                </a:cubicBezTo>
                <a:lnTo>
                  <a:pt x="60" y="345"/>
                </a:lnTo>
                <a:close/>
                <a:moveTo>
                  <a:pt x="118" y="345"/>
                </a:moveTo>
                <a:cubicBezTo>
                  <a:pt x="118" y="356"/>
                  <a:pt x="127" y="365"/>
                  <a:pt x="138" y="365"/>
                </a:cubicBezTo>
                <a:cubicBezTo>
                  <a:pt x="149" y="365"/>
                  <a:pt x="158" y="356"/>
                  <a:pt x="158" y="345"/>
                </a:cubicBezTo>
                <a:cubicBezTo>
                  <a:pt x="158" y="258"/>
                  <a:pt x="158" y="258"/>
                  <a:pt x="158" y="258"/>
                </a:cubicBezTo>
                <a:cubicBezTo>
                  <a:pt x="118" y="281"/>
                  <a:pt x="118" y="281"/>
                  <a:pt x="118" y="281"/>
                </a:cubicBezTo>
                <a:lnTo>
                  <a:pt x="118" y="345"/>
                </a:lnTo>
                <a:close/>
                <a:moveTo>
                  <a:pt x="206" y="244"/>
                </a:moveTo>
                <a:cubicBezTo>
                  <a:pt x="215" y="240"/>
                  <a:pt x="218" y="230"/>
                  <a:pt x="214" y="222"/>
                </a:cubicBezTo>
                <a:cubicBezTo>
                  <a:pt x="167" y="125"/>
                  <a:pt x="167" y="125"/>
                  <a:pt x="167" y="125"/>
                </a:cubicBezTo>
                <a:cubicBezTo>
                  <a:pt x="164" y="118"/>
                  <a:pt x="157" y="115"/>
                  <a:pt x="150" y="116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81" y="116"/>
                  <a:pt x="81" y="116"/>
                  <a:pt x="81" y="116"/>
                </a:cubicBezTo>
                <a:cubicBezTo>
                  <a:pt x="67" y="116"/>
                  <a:pt x="67" y="116"/>
                  <a:pt x="67" y="116"/>
                </a:cubicBezTo>
                <a:cubicBezTo>
                  <a:pt x="61" y="115"/>
                  <a:pt x="54" y="118"/>
                  <a:pt x="51" y="125"/>
                </a:cubicBezTo>
                <a:cubicBezTo>
                  <a:pt x="4" y="222"/>
                  <a:pt x="4" y="222"/>
                  <a:pt x="4" y="222"/>
                </a:cubicBezTo>
                <a:cubicBezTo>
                  <a:pt x="0" y="230"/>
                  <a:pt x="3" y="240"/>
                  <a:pt x="11" y="244"/>
                </a:cubicBezTo>
                <a:cubicBezTo>
                  <a:pt x="19" y="248"/>
                  <a:pt x="29" y="244"/>
                  <a:pt x="33" y="236"/>
                </a:cubicBezTo>
                <a:cubicBezTo>
                  <a:pt x="60" y="181"/>
                  <a:pt x="60" y="181"/>
                  <a:pt x="60" y="181"/>
                </a:cubicBezTo>
                <a:cubicBezTo>
                  <a:pt x="60" y="208"/>
                  <a:pt x="60" y="208"/>
                  <a:pt x="60" y="208"/>
                </a:cubicBezTo>
                <a:cubicBezTo>
                  <a:pt x="158" y="208"/>
                  <a:pt x="158" y="208"/>
                  <a:pt x="158" y="208"/>
                </a:cubicBezTo>
                <a:cubicBezTo>
                  <a:pt x="158" y="181"/>
                  <a:pt x="158" y="181"/>
                  <a:pt x="158" y="181"/>
                </a:cubicBezTo>
                <a:cubicBezTo>
                  <a:pt x="185" y="236"/>
                  <a:pt x="185" y="236"/>
                  <a:pt x="185" y="236"/>
                </a:cubicBezTo>
                <a:cubicBezTo>
                  <a:pt x="189" y="244"/>
                  <a:pt x="198" y="248"/>
                  <a:pt x="206" y="244"/>
                </a:cubicBezTo>
                <a:close/>
                <a:moveTo>
                  <a:pt x="272" y="318"/>
                </a:moveTo>
                <a:cubicBezTo>
                  <a:pt x="239" y="318"/>
                  <a:pt x="239" y="318"/>
                  <a:pt x="239" y="318"/>
                </a:cubicBezTo>
                <a:cubicBezTo>
                  <a:pt x="239" y="300"/>
                  <a:pt x="239" y="300"/>
                  <a:pt x="239" y="300"/>
                </a:cubicBezTo>
                <a:cubicBezTo>
                  <a:pt x="196" y="300"/>
                  <a:pt x="196" y="300"/>
                  <a:pt x="196" y="300"/>
                </a:cubicBezTo>
                <a:cubicBezTo>
                  <a:pt x="189" y="340"/>
                  <a:pt x="189" y="340"/>
                  <a:pt x="189" y="340"/>
                </a:cubicBezTo>
                <a:cubicBezTo>
                  <a:pt x="214" y="340"/>
                  <a:pt x="214" y="340"/>
                  <a:pt x="214" y="340"/>
                </a:cubicBezTo>
                <a:cubicBezTo>
                  <a:pt x="239" y="340"/>
                  <a:pt x="239" y="340"/>
                  <a:pt x="239" y="340"/>
                </a:cubicBezTo>
                <a:cubicBezTo>
                  <a:pt x="278" y="340"/>
                  <a:pt x="278" y="340"/>
                  <a:pt x="278" y="340"/>
                </a:cubicBezTo>
                <a:lnTo>
                  <a:pt x="272" y="318"/>
                </a:lnTo>
                <a:close/>
                <a:moveTo>
                  <a:pt x="210" y="346"/>
                </a:moveTo>
                <a:cubicBezTo>
                  <a:pt x="205" y="346"/>
                  <a:pt x="200" y="351"/>
                  <a:pt x="200" y="356"/>
                </a:cubicBezTo>
                <a:cubicBezTo>
                  <a:pt x="200" y="362"/>
                  <a:pt x="205" y="367"/>
                  <a:pt x="210" y="367"/>
                </a:cubicBezTo>
                <a:cubicBezTo>
                  <a:pt x="216" y="367"/>
                  <a:pt x="221" y="362"/>
                  <a:pt x="221" y="356"/>
                </a:cubicBezTo>
                <a:cubicBezTo>
                  <a:pt x="221" y="351"/>
                  <a:pt x="216" y="346"/>
                  <a:pt x="210" y="346"/>
                </a:cubicBezTo>
                <a:close/>
                <a:moveTo>
                  <a:pt x="256" y="346"/>
                </a:moveTo>
                <a:cubicBezTo>
                  <a:pt x="250" y="346"/>
                  <a:pt x="245" y="351"/>
                  <a:pt x="245" y="356"/>
                </a:cubicBezTo>
                <a:cubicBezTo>
                  <a:pt x="245" y="362"/>
                  <a:pt x="250" y="367"/>
                  <a:pt x="256" y="367"/>
                </a:cubicBezTo>
                <a:cubicBezTo>
                  <a:pt x="261" y="367"/>
                  <a:pt x="266" y="362"/>
                  <a:pt x="266" y="356"/>
                </a:cubicBezTo>
                <a:cubicBezTo>
                  <a:pt x="266" y="351"/>
                  <a:pt x="261" y="346"/>
                  <a:pt x="256" y="346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9" name="Group 6"/>
          <p:cNvGrpSpPr>
            <a:grpSpLocks/>
          </p:cNvGrpSpPr>
          <p:nvPr/>
        </p:nvGrpSpPr>
        <p:grpSpPr bwMode="auto">
          <a:xfrm>
            <a:off x="2537255" y="6176179"/>
            <a:ext cx="2274800" cy="943448"/>
            <a:chOff x="5004048" y="1237370"/>
            <a:chExt cx="2952328" cy="1224136"/>
          </a:xfrm>
        </p:grpSpPr>
        <p:sp>
          <p:nvSpPr>
            <p:cNvPr id="270" name="Rectangle 269"/>
            <p:cNvSpPr/>
            <p:nvPr/>
          </p:nvSpPr>
          <p:spPr>
            <a:xfrm>
              <a:off x="5004048" y="1237370"/>
              <a:ext cx="2952328" cy="1224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pic>
          <p:nvPicPr>
            <p:cNvPr id="271" name="Picture 2" descr="http://assets.manchester.ac.uk/logos/hi-res/TAB_UNI_MAIN_logo/White_backgrounds/TAB_col_white_backgroun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1989" y="1484784"/>
              <a:ext cx="1950124" cy="825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2" name="Picture 2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75" y="6222179"/>
            <a:ext cx="2295525" cy="876300"/>
          </a:xfrm>
          <a:prstGeom prst="rect">
            <a:avLst/>
          </a:prstGeom>
        </p:spPr>
      </p:pic>
      <p:pic>
        <p:nvPicPr>
          <p:cNvPr id="278" name="Picture 2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3229" y="4512711"/>
            <a:ext cx="2108826" cy="1386162"/>
          </a:xfrm>
          <a:prstGeom prst="rect">
            <a:avLst/>
          </a:prstGeom>
        </p:spPr>
      </p:pic>
      <p:graphicFrame>
        <p:nvGraphicFramePr>
          <p:cNvPr id="304" name="Table 3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82045"/>
              </p:ext>
            </p:extLst>
          </p:nvPr>
        </p:nvGraphicFramePr>
        <p:xfrm>
          <a:off x="275422" y="1558393"/>
          <a:ext cx="6351156" cy="2558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4338">
                  <a:extLst>
                    <a:ext uri="{9D8B030D-6E8A-4147-A177-3AD203B41FA5}">
                      <a16:colId xmlns:a16="http://schemas.microsoft.com/office/drawing/2014/main" xmlns="" val="2682108323"/>
                    </a:ext>
                  </a:extLst>
                </a:gridCol>
                <a:gridCol w="3186818">
                  <a:extLst>
                    <a:ext uri="{9D8B030D-6E8A-4147-A177-3AD203B41FA5}">
                      <a16:colId xmlns:a16="http://schemas.microsoft.com/office/drawing/2014/main" xmlns="" val="3521820731"/>
                    </a:ext>
                  </a:extLst>
                </a:gridCol>
              </a:tblGrid>
              <a:tr h="237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 Inclusion criteria</a:t>
                      </a:r>
                      <a:endParaRPr lang="en-GB" sz="160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02" marR="66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Exclusion criteria</a:t>
                      </a:r>
                      <a:endParaRPr lang="en-GB" sz="1600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02" marR="66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1972602"/>
                  </a:ext>
                </a:extLst>
              </a:tr>
              <a:tr h="1276707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30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GB" sz="1300" dirty="0" err="1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lang="en-GB" sz="130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) Infant </a:t>
                      </a:r>
                      <a:r>
                        <a:rPr lang="en-GB" sz="1300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aged under 7 months (corrected age) at start of study</a:t>
                      </a:r>
                      <a:r>
                        <a:rPr lang="en-GB" sz="130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300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(ii) Diagnosed with permanent bilateral hearing loss of any degree or type</a:t>
                      </a:r>
                      <a:r>
                        <a:rPr lang="en-GB" sz="130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(iii) Fitted with hearing aids by the start of the study (it’s fine to introduce the study beforehand).</a:t>
                      </a:r>
                      <a:endParaRPr lang="en-GB" sz="1300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02" marR="66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GB" sz="1300" b="1" dirty="0" err="1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lang="en-GB" sz="13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) Developmental </a:t>
                      </a:r>
                      <a:r>
                        <a:rPr lang="en-GB" sz="1300" b="1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delay that would likely significantly delay behavioural assessment (VRA</a:t>
                      </a:r>
                      <a:r>
                        <a:rPr lang="en-GB" sz="13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b="1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(ii) Caregiver accompanying infant has physical disabilities that cause them to be unable to step up into the Mobile Research Unit which is not wheelchair accessible. </a:t>
                      </a:r>
                      <a:endParaRPr lang="en-GB" sz="1300" b="1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02" marR="66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5569218"/>
                  </a:ext>
                </a:extLst>
              </a:tr>
            </a:tbl>
          </a:graphicData>
        </a:graphic>
      </p:graphicFrame>
      <p:sp>
        <p:nvSpPr>
          <p:cNvPr id="323" name="Title 1"/>
          <p:cNvSpPr txBox="1">
            <a:spLocks/>
          </p:cNvSpPr>
          <p:nvPr/>
        </p:nvSpPr>
        <p:spPr>
          <a:xfrm>
            <a:off x="327790" y="7442047"/>
            <a:ext cx="4666483" cy="13119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Improving clinical practice for babies with hearing loss,</a:t>
            </a:r>
            <a:r>
              <a:rPr lang="en-US" sz="1600" dirty="0" smtClean="0">
                <a:solidFill>
                  <a:schemeClr val="bg1"/>
                </a:solidFill>
              </a:rPr>
              <a:t> IRAS 172044</a:t>
            </a:r>
          </a:p>
          <a:p>
            <a:pPr algn="l"/>
            <a:endParaRPr lang="en-US" sz="1600" dirty="0" smtClean="0">
              <a:solidFill>
                <a:schemeClr val="bg1"/>
              </a:solidFill>
            </a:endParaRP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Email: </a:t>
            </a:r>
            <a:r>
              <a:rPr lang="en-US" sz="1600" dirty="0" smtClean="0">
                <a:solidFill>
                  <a:schemeClr val="bg1"/>
                </a:solidFill>
              </a:rPr>
              <a:t>mft.babyhearingstudy@nhs.net</a:t>
            </a: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Phone: </a:t>
            </a:r>
            <a:r>
              <a:rPr lang="en-US" sz="1600" dirty="0" smtClean="0">
                <a:solidFill>
                  <a:schemeClr val="bg1"/>
                </a:solidFill>
              </a:rPr>
              <a:t>0161 306 1754 / 07543 228 856</a:t>
            </a: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Facebook: </a:t>
            </a:r>
            <a:r>
              <a:rPr lang="en-US" sz="1600" dirty="0" smtClean="0">
                <a:solidFill>
                  <a:schemeClr val="bg1"/>
                </a:solidFill>
              </a:rPr>
              <a:t>Ladies in the van</a:t>
            </a:r>
          </a:p>
          <a:p>
            <a:pPr algn="l"/>
            <a:r>
              <a:rPr lang="en-US" sz="1600" dirty="0" smtClean="0">
                <a:solidFill>
                  <a:srgbClr val="7030A0"/>
                </a:solidFill>
              </a:rPr>
              <a:t>Twitter: </a:t>
            </a:r>
            <a:r>
              <a:rPr lang="en-US" sz="1600" dirty="0" smtClean="0">
                <a:solidFill>
                  <a:schemeClr val="bg1"/>
                </a:solidFill>
              </a:rPr>
              <a:t>@</a:t>
            </a:r>
            <a:r>
              <a:rPr lang="en-US" sz="1600" dirty="0" err="1" smtClean="0">
                <a:solidFill>
                  <a:schemeClr val="bg1"/>
                </a:solidFill>
              </a:rPr>
              <a:t>ladiesinthevan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325" name="Picture 3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7209" y="4419848"/>
            <a:ext cx="1132208" cy="1770581"/>
          </a:xfrm>
          <a:prstGeom prst="rect">
            <a:avLst/>
          </a:prstGeom>
        </p:spPr>
      </p:pic>
      <p:grpSp>
        <p:nvGrpSpPr>
          <p:cNvPr id="40" name="Group 39" descr="presenter icon">
            <a:extLst>
              <a:ext uri="{FF2B5EF4-FFF2-40B4-BE49-F238E27FC236}">
                <a16:creationId xmlns:a16="http://schemas.microsoft.com/office/drawing/2014/main" xmlns="" id="{A71D0101-1B2D-4ADD-B887-8C328798A512}"/>
              </a:ext>
            </a:extLst>
          </p:cNvPr>
          <p:cNvGrpSpPr/>
          <p:nvPr/>
        </p:nvGrpSpPr>
        <p:grpSpPr>
          <a:xfrm>
            <a:off x="6217343" y="7857236"/>
            <a:ext cx="552675" cy="522941"/>
            <a:chOff x="1257300" y="7426325"/>
            <a:chExt cx="628650" cy="628650"/>
          </a:xfrm>
        </p:grpSpPr>
        <p:sp>
          <p:nvSpPr>
            <p:cNvPr id="41" name="Oval 175">
              <a:extLst>
                <a:ext uri="{FF2B5EF4-FFF2-40B4-BE49-F238E27FC236}">
                  <a16:creationId xmlns:a16="http://schemas.microsoft.com/office/drawing/2014/main" xmlns="" id="{B1C7585C-B502-4220-8CB3-8DBAE4772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7426325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84">
              <a:extLst>
                <a:ext uri="{FF2B5EF4-FFF2-40B4-BE49-F238E27FC236}">
                  <a16:creationId xmlns:a16="http://schemas.microsoft.com/office/drawing/2014/main" xmlns="" id="{601CA39E-E609-410D-A437-E2CFA84C4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6200" y="7515225"/>
              <a:ext cx="450850" cy="450850"/>
            </a:xfrm>
            <a:custGeom>
              <a:avLst/>
              <a:gdLst>
                <a:gd name="T0" fmla="*/ 50 w 142"/>
                <a:gd name="T1" fmla="*/ 18 h 142"/>
                <a:gd name="T2" fmla="*/ 14 w 142"/>
                <a:gd name="T3" fmla="*/ 18 h 142"/>
                <a:gd name="T4" fmla="*/ 32 w 142"/>
                <a:gd name="T5" fmla="*/ 4 h 142"/>
                <a:gd name="T6" fmla="*/ 32 w 142"/>
                <a:gd name="T7" fmla="*/ 32 h 142"/>
                <a:gd name="T8" fmla="*/ 32 w 142"/>
                <a:gd name="T9" fmla="*/ 4 h 142"/>
                <a:gd name="T10" fmla="*/ 62 w 142"/>
                <a:gd name="T11" fmla="*/ 18 h 142"/>
                <a:gd name="T12" fmla="*/ 60 w 142"/>
                <a:gd name="T13" fmla="*/ 32 h 142"/>
                <a:gd name="T14" fmla="*/ 21 w 142"/>
                <a:gd name="T15" fmla="*/ 39 h 142"/>
                <a:gd name="T16" fmla="*/ 0 w 142"/>
                <a:gd name="T17" fmla="*/ 98 h 142"/>
                <a:gd name="T18" fmla="*/ 14 w 142"/>
                <a:gd name="T19" fmla="*/ 132 h 142"/>
                <a:gd name="T20" fmla="*/ 40 w 142"/>
                <a:gd name="T21" fmla="*/ 142 h 142"/>
                <a:gd name="T22" fmla="*/ 50 w 142"/>
                <a:gd name="T23" fmla="*/ 57 h 142"/>
                <a:gd name="T24" fmla="*/ 60 w 142"/>
                <a:gd name="T25" fmla="*/ 101 h 142"/>
                <a:gd name="T26" fmla="*/ 96 w 142"/>
                <a:gd name="T27" fmla="*/ 133 h 142"/>
                <a:gd name="T28" fmla="*/ 76 w 142"/>
                <a:gd name="T29" fmla="*/ 142 h 142"/>
                <a:gd name="T30" fmla="*/ 80 w 142"/>
                <a:gd name="T31" fmla="*/ 137 h 142"/>
                <a:gd name="T32" fmla="*/ 96 w 142"/>
                <a:gd name="T33" fmla="*/ 142 h 142"/>
                <a:gd name="T34" fmla="*/ 101 w 142"/>
                <a:gd name="T35" fmla="*/ 137 h 142"/>
                <a:gd name="T36" fmla="*/ 117 w 142"/>
                <a:gd name="T37" fmla="*/ 142 h 142"/>
                <a:gd name="T38" fmla="*/ 122 w 142"/>
                <a:gd name="T39" fmla="*/ 133 h 142"/>
                <a:gd name="T40" fmla="*/ 101 w 142"/>
                <a:gd name="T41" fmla="*/ 101 h 142"/>
                <a:gd name="T42" fmla="*/ 138 w 142"/>
                <a:gd name="T43" fmla="*/ 32 h 142"/>
                <a:gd name="T44" fmla="*/ 135 w 142"/>
                <a:gd name="T45" fmla="*/ 18 h 142"/>
                <a:gd name="T46" fmla="*/ 46 w 142"/>
                <a:gd name="T47" fmla="*/ 132 h 142"/>
                <a:gd name="T48" fmla="*/ 34 w 142"/>
                <a:gd name="T49" fmla="*/ 138 h 142"/>
                <a:gd name="T50" fmla="*/ 30 w 142"/>
                <a:gd name="T51" fmla="*/ 110 h 142"/>
                <a:gd name="T52" fmla="*/ 24 w 142"/>
                <a:gd name="T53" fmla="*/ 138 h 142"/>
                <a:gd name="T54" fmla="*/ 18 w 142"/>
                <a:gd name="T55" fmla="*/ 69 h 142"/>
                <a:gd name="T56" fmla="*/ 14 w 142"/>
                <a:gd name="T57" fmla="*/ 94 h 142"/>
                <a:gd name="T58" fmla="*/ 5 w 142"/>
                <a:gd name="T59" fmla="*/ 59 h 142"/>
                <a:gd name="T60" fmla="*/ 83 w 142"/>
                <a:gd name="T61" fmla="*/ 43 h 142"/>
                <a:gd name="T62" fmla="*/ 83 w 142"/>
                <a:gd name="T63" fmla="*/ 53 h 142"/>
                <a:gd name="T64" fmla="*/ 133 w 142"/>
                <a:gd name="T65" fmla="*/ 96 h 142"/>
                <a:gd name="T66" fmla="*/ 64 w 142"/>
                <a:gd name="T67" fmla="*/ 57 h 142"/>
                <a:gd name="T68" fmla="*/ 92 w 142"/>
                <a:gd name="T69" fmla="*/ 48 h 142"/>
                <a:gd name="T70" fmla="*/ 64 w 142"/>
                <a:gd name="T71" fmla="*/ 39 h 142"/>
                <a:gd name="T72" fmla="*/ 133 w 142"/>
                <a:gd name="T73" fmla="*/ 32 h 142"/>
                <a:gd name="T74" fmla="*/ 135 w 142"/>
                <a:gd name="T75" fmla="*/ 27 h 142"/>
                <a:gd name="T76" fmla="*/ 60 w 142"/>
                <a:gd name="T77" fmla="*/ 25 h 142"/>
                <a:gd name="T78" fmla="*/ 135 w 142"/>
                <a:gd name="T79" fmla="*/ 23 h 142"/>
                <a:gd name="T80" fmla="*/ 135 w 142"/>
                <a:gd name="T81" fmla="*/ 27 h 142"/>
                <a:gd name="T82" fmla="*/ 96 w 142"/>
                <a:gd name="T83" fmla="*/ 70 h 142"/>
                <a:gd name="T84" fmla="*/ 118 w 142"/>
                <a:gd name="T85" fmla="*/ 66 h 142"/>
                <a:gd name="T86" fmla="*/ 115 w 142"/>
                <a:gd name="T87" fmla="*/ 62 h 142"/>
                <a:gd name="T88" fmla="*/ 126 w 142"/>
                <a:gd name="T89" fmla="*/ 73 h 142"/>
                <a:gd name="T90" fmla="*/ 122 w 142"/>
                <a:gd name="T91" fmla="*/ 70 h 142"/>
                <a:gd name="T92" fmla="*/ 96 w 142"/>
                <a:gd name="T93" fmla="*/ 77 h 142"/>
                <a:gd name="T94" fmla="*/ 81 w 142"/>
                <a:gd name="T95" fmla="*/ 8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142">
                  <a:moveTo>
                    <a:pt x="32" y="37"/>
                  </a:moveTo>
                  <a:cubicBezTo>
                    <a:pt x="42" y="37"/>
                    <a:pt x="50" y="28"/>
                    <a:pt x="50" y="18"/>
                  </a:cubicBezTo>
                  <a:cubicBezTo>
                    <a:pt x="50" y="8"/>
                    <a:pt x="42" y="0"/>
                    <a:pt x="32" y="0"/>
                  </a:cubicBezTo>
                  <a:cubicBezTo>
                    <a:pt x="22" y="0"/>
                    <a:pt x="14" y="8"/>
                    <a:pt x="14" y="18"/>
                  </a:cubicBezTo>
                  <a:cubicBezTo>
                    <a:pt x="14" y="28"/>
                    <a:pt x="22" y="37"/>
                    <a:pt x="32" y="37"/>
                  </a:cubicBezTo>
                  <a:close/>
                  <a:moveTo>
                    <a:pt x="32" y="4"/>
                  </a:moveTo>
                  <a:cubicBezTo>
                    <a:pt x="40" y="4"/>
                    <a:pt x="46" y="11"/>
                    <a:pt x="46" y="18"/>
                  </a:cubicBezTo>
                  <a:cubicBezTo>
                    <a:pt x="46" y="26"/>
                    <a:pt x="40" y="32"/>
                    <a:pt x="32" y="32"/>
                  </a:cubicBezTo>
                  <a:cubicBezTo>
                    <a:pt x="24" y="32"/>
                    <a:pt x="18" y="26"/>
                    <a:pt x="18" y="18"/>
                  </a:cubicBezTo>
                  <a:cubicBezTo>
                    <a:pt x="18" y="11"/>
                    <a:pt x="24" y="4"/>
                    <a:pt x="32" y="4"/>
                  </a:cubicBezTo>
                  <a:close/>
                  <a:moveTo>
                    <a:pt x="135" y="18"/>
                  </a:moveTo>
                  <a:cubicBezTo>
                    <a:pt x="62" y="18"/>
                    <a:pt x="62" y="18"/>
                    <a:pt x="62" y="18"/>
                  </a:cubicBezTo>
                  <a:cubicBezTo>
                    <a:pt x="58" y="18"/>
                    <a:pt x="55" y="21"/>
                    <a:pt x="55" y="25"/>
                  </a:cubicBezTo>
                  <a:cubicBezTo>
                    <a:pt x="55" y="28"/>
                    <a:pt x="57" y="31"/>
                    <a:pt x="60" y="32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9" y="39"/>
                    <a:pt x="0" y="48"/>
                    <a:pt x="0" y="5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14" y="132"/>
                    <a:pt x="14" y="132"/>
                    <a:pt x="14" y="132"/>
                  </a:cubicBezTo>
                  <a:cubicBezTo>
                    <a:pt x="14" y="137"/>
                    <a:pt x="18" y="142"/>
                    <a:pt x="24" y="142"/>
                  </a:cubicBezTo>
                  <a:cubicBezTo>
                    <a:pt x="40" y="142"/>
                    <a:pt x="40" y="142"/>
                    <a:pt x="40" y="142"/>
                  </a:cubicBezTo>
                  <a:cubicBezTo>
                    <a:pt x="46" y="142"/>
                    <a:pt x="50" y="137"/>
                    <a:pt x="50" y="132"/>
                  </a:cubicBezTo>
                  <a:cubicBezTo>
                    <a:pt x="50" y="57"/>
                    <a:pt x="50" y="57"/>
                    <a:pt x="50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76" y="133"/>
                    <a:pt x="76" y="133"/>
                    <a:pt x="76" y="133"/>
                  </a:cubicBezTo>
                  <a:cubicBezTo>
                    <a:pt x="76" y="142"/>
                    <a:pt x="76" y="142"/>
                    <a:pt x="76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142"/>
                    <a:pt x="96" y="142"/>
                    <a:pt x="96" y="142"/>
                  </a:cubicBezTo>
                  <a:cubicBezTo>
                    <a:pt x="101" y="142"/>
                    <a:pt x="101" y="142"/>
                    <a:pt x="101" y="142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17" y="137"/>
                    <a:pt x="117" y="137"/>
                    <a:pt x="117" y="137"/>
                  </a:cubicBezTo>
                  <a:cubicBezTo>
                    <a:pt x="117" y="142"/>
                    <a:pt x="117" y="142"/>
                    <a:pt x="117" y="142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1" y="101"/>
                    <a:pt x="101" y="101"/>
                    <a:pt x="101" y="101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8" y="32"/>
                    <a:pt x="138" y="32"/>
                    <a:pt x="138" y="32"/>
                  </a:cubicBezTo>
                  <a:cubicBezTo>
                    <a:pt x="140" y="31"/>
                    <a:pt x="142" y="28"/>
                    <a:pt x="142" y="25"/>
                  </a:cubicBezTo>
                  <a:cubicBezTo>
                    <a:pt x="142" y="21"/>
                    <a:pt x="139" y="18"/>
                    <a:pt x="135" y="18"/>
                  </a:cubicBezTo>
                  <a:close/>
                  <a:moveTo>
                    <a:pt x="46" y="53"/>
                  </a:moveTo>
                  <a:cubicBezTo>
                    <a:pt x="46" y="132"/>
                    <a:pt x="46" y="132"/>
                    <a:pt x="46" y="132"/>
                  </a:cubicBezTo>
                  <a:cubicBezTo>
                    <a:pt x="46" y="135"/>
                    <a:pt x="43" y="138"/>
                    <a:pt x="40" y="138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1" y="138"/>
                    <a:pt x="18" y="135"/>
                    <a:pt x="18" y="132"/>
                  </a:cubicBezTo>
                  <a:cubicBezTo>
                    <a:pt x="18" y="69"/>
                    <a:pt x="18" y="69"/>
                    <a:pt x="18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5" y="59"/>
                    <a:pt x="5" y="59"/>
                    <a:pt x="5" y="59"/>
                  </a:cubicBezTo>
                  <a:cubicBezTo>
                    <a:pt x="5" y="51"/>
                    <a:pt x="12" y="43"/>
                    <a:pt x="21" y="43"/>
                  </a:cubicBezTo>
                  <a:cubicBezTo>
                    <a:pt x="83" y="43"/>
                    <a:pt x="83" y="43"/>
                    <a:pt x="83" y="43"/>
                  </a:cubicBezTo>
                  <a:cubicBezTo>
                    <a:pt x="85" y="43"/>
                    <a:pt x="87" y="45"/>
                    <a:pt x="87" y="48"/>
                  </a:cubicBezTo>
                  <a:cubicBezTo>
                    <a:pt x="87" y="51"/>
                    <a:pt x="85" y="53"/>
                    <a:pt x="83" y="53"/>
                  </a:cubicBezTo>
                  <a:cubicBezTo>
                    <a:pt x="46" y="53"/>
                    <a:pt x="46" y="53"/>
                    <a:pt x="46" y="53"/>
                  </a:cubicBezTo>
                  <a:close/>
                  <a:moveTo>
                    <a:pt x="133" y="96"/>
                  </a:moveTo>
                  <a:cubicBezTo>
                    <a:pt x="64" y="96"/>
                    <a:pt x="64" y="96"/>
                    <a:pt x="64" y="96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8" y="57"/>
                    <a:pt x="92" y="53"/>
                    <a:pt x="92" y="48"/>
                  </a:cubicBezTo>
                  <a:cubicBezTo>
                    <a:pt x="92" y="43"/>
                    <a:pt x="88" y="39"/>
                    <a:pt x="83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133" y="32"/>
                    <a:pt x="133" y="32"/>
                    <a:pt x="133" y="32"/>
                  </a:cubicBezTo>
                  <a:cubicBezTo>
                    <a:pt x="133" y="96"/>
                    <a:pt x="133" y="96"/>
                    <a:pt x="133" y="96"/>
                  </a:cubicBezTo>
                  <a:close/>
                  <a:moveTo>
                    <a:pt x="135" y="27"/>
                  </a:moveTo>
                  <a:cubicBezTo>
                    <a:pt x="62" y="27"/>
                    <a:pt x="62" y="27"/>
                    <a:pt x="62" y="27"/>
                  </a:cubicBezTo>
                  <a:cubicBezTo>
                    <a:pt x="61" y="27"/>
                    <a:pt x="60" y="26"/>
                    <a:pt x="60" y="25"/>
                  </a:cubicBezTo>
                  <a:cubicBezTo>
                    <a:pt x="60" y="24"/>
                    <a:pt x="61" y="23"/>
                    <a:pt x="62" y="23"/>
                  </a:cubicBezTo>
                  <a:cubicBezTo>
                    <a:pt x="135" y="23"/>
                    <a:pt x="135" y="23"/>
                    <a:pt x="135" y="23"/>
                  </a:cubicBezTo>
                  <a:cubicBezTo>
                    <a:pt x="137" y="23"/>
                    <a:pt x="138" y="24"/>
                    <a:pt x="138" y="25"/>
                  </a:cubicBezTo>
                  <a:cubicBezTo>
                    <a:pt x="138" y="26"/>
                    <a:pt x="137" y="27"/>
                    <a:pt x="135" y="27"/>
                  </a:cubicBezTo>
                  <a:close/>
                  <a:moveTo>
                    <a:pt x="81" y="85"/>
                  </a:moveTo>
                  <a:cubicBezTo>
                    <a:pt x="96" y="70"/>
                    <a:pt x="96" y="70"/>
                    <a:pt x="96" y="70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18" y="66"/>
                    <a:pt x="118" y="66"/>
                    <a:pt x="118" y="66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5" y="62"/>
                    <a:pt x="115" y="62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05" y="86"/>
                    <a:pt x="105" y="86"/>
                    <a:pt x="105" y="86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84" y="89"/>
                    <a:pt x="84" y="89"/>
                    <a:pt x="84" y="89"/>
                  </a:cubicBezTo>
                  <a:lnTo>
                    <a:pt x="81" y="85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42" descr="person with microphone icon">
            <a:extLst>
              <a:ext uri="{FF2B5EF4-FFF2-40B4-BE49-F238E27FC236}">
                <a16:creationId xmlns:a16="http://schemas.microsoft.com/office/drawing/2014/main" xmlns="" id="{D8B30C72-FD97-4336-A1DF-0759A32E1065}"/>
              </a:ext>
            </a:extLst>
          </p:cNvPr>
          <p:cNvGrpSpPr/>
          <p:nvPr/>
        </p:nvGrpSpPr>
        <p:grpSpPr>
          <a:xfrm>
            <a:off x="6196409" y="7278832"/>
            <a:ext cx="555467" cy="525582"/>
            <a:chOff x="501650" y="8172450"/>
            <a:chExt cx="631825" cy="631825"/>
          </a:xfrm>
        </p:grpSpPr>
        <p:sp>
          <p:nvSpPr>
            <p:cNvPr id="44" name="Oval 166">
              <a:extLst>
                <a:ext uri="{FF2B5EF4-FFF2-40B4-BE49-F238E27FC236}">
                  <a16:creationId xmlns:a16="http://schemas.microsoft.com/office/drawing/2014/main" xmlns="" id="{665EA38D-0F70-42EC-B5B9-60598F045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50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90">
              <a:extLst>
                <a:ext uri="{FF2B5EF4-FFF2-40B4-BE49-F238E27FC236}">
                  <a16:creationId xmlns:a16="http://schemas.microsoft.com/office/drawing/2014/main" xmlns="" id="{CBD170B8-4114-4C76-8564-DA396FB9BA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950" y="8235950"/>
              <a:ext cx="447675" cy="457200"/>
            </a:xfrm>
            <a:custGeom>
              <a:avLst/>
              <a:gdLst>
                <a:gd name="T0" fmla="*/ 102 w 141"/>
                <a:gd name="T1" fmla="*/ 88 h 144"/>
                <a:gd name="T2" fmla="*/ 112 w 141"/>
                <a:gd name="T3" fmla="*/ 90 h 144"/>
                <a:gd name="T4" fmla="*/ 100 w 141"/>
                <a:gd name="T5" fmla="*/ 98 h 144"/>
                <a:gd name="T6" fmla="*/ 136 w 141"/>
                <a:gd name="T7" fmla="*/ 141 h 144"/>
                <a:gd name="T8" fmla="*/ 118 w 141"/>
                <a:gd name="T9" fmla="*/ 125 h 144"/>
                <a:gd name="T10" fmla="*/ 120 w 141"/>
                <a:gd name="T11" fmla="*/ 121 h 144"/>
                <a:gd name="T12" fmla="*/ 109 w 141"/>
                <a:gd name="T13" fmla="*/ 143 h 144"/>
                <a:gd name="T14" fmla="*/ 1 w 141"/>
                <a:gd name="T15" fmla="*/ 110 h 144"/>
                <a:gd name="T16" fmla="*/ 33 w 141"/>
                <a:gd name="T17" fmla="*/ 69 h 144"/>
                <a:gd name="T18" fmla="*/ 53 w 141"/>
                <a:gd name="T19" fmla="*/ 89 h 144"/>
                <a:gd name="T20" fmla="*/ 69 w 141"/>
                <a:gd name="T21" fmla="*/ 78 h 144"/>
                <a:gd name="T22" fmla="*/ 69 w 141"/>
                <a:gd name="T23" fmla="*/ 103 h 144"/>
                <a:gd name="T24" fmla="*/ 106 w 141"/>
                <a:gd name="T25" fmla="*/ 78 h 144"/>
                <a:gd name="T26" fmla="*/ 133 w 141"/>
                <a:gd name="T27" fmla="*/ 100 h 144"/>
                <a:gd name="T28" fmla="*/ 126 w 141"/>
                <a:gd name="T29" fmla="*/ 121 h 144"/>
                <a:gd name="T30" fmla="*/ 138 w 141"/>
                <a:gd name="T31" fmla="*/ 132 h 144"/>
                <a:gd name="T32" fmla="*/ 110 w 141"/>
                <a:gd name="T33" fmla="*/ 82 h 144"/>
                <a:gd name="T34" fmla="*/ 110 w 141"/>
                <a:gd name="T35" fmla="*/ 118 h 144"/>
                <a:gd name="T36" fmla="*/ 110 w 141"/>
                <a:gd name="T37" fmla="*/ 82 h 144"/>
                <a:gd name="T38" fmla="*/ 59 w 141"/>
                <a:gd name="T39" fmla="*/ 126 h 144"/>
                <a:gd name="T40" fmla="*/ 61 w 141"/>
                <a:gd name="T41" fmla="*/ 89 h 144"/>
                <a:gd name="T42" fmla="*/ 56 w 141"/>
                <a:gd name="T43" fmla="*/ 83 h 144"/>
                <a:gd name="T44" fmla="*/ 52 w 141"/>
                <a:gd name="T45" fmla="*/ 110 h 144"/>
                <a:gd name="T46" fmla="*/ 105 w 141"/>
                <a:gd name="T47" fmla="*/ 138 h 144"/>
                <a:gd name="T48" fmla="*/ 87 w 141"/>
                <a:gd name="T49" fmla="*/ 100 h 144"/>
                <a:gd name="T50" fmla="*/ 87 w 141"/>
                <a:gd name="T51" fmla="*/ 74 h 144"/>
                <a:gd name="T52" fmla="*/ 31 w 141"/>
                <a:gd name="T53" fmla="*/ 74 h 144"/>
                <a:gd name="T54" fmla="*/ 6 w 141"/>
                <a:gd name="T55" fmla="*/ 109 h 144"/>
                <a:gd name="T56" fmla="*/ 25 w 141"/>
                <a:gd name="T57" fmla="*/ 138 h 144"/>
                <a:gd name="T58" fmla="*/ 29 w 141"/>
                <a:gd name="T59" fmla="*/ 124 h 144"/>
                <a:gd name="T60" fmla="*/ 89 w 141"/>
                <a:gd name="T61" fmla="*/ 138 h 144"/>
                <a:gd name="T62" fmla="*/ 93 w 141"/>
                <a:gd name="T63" fmla="*/ 124 h 144"/>
                <a:gd name="T64" fmla="*/ 135 w 141"/>
                <a:gd name="T65" fmla="*/ 134 h 144"/>
                <a:gd name="T66" fmla="*/ 124 w 141"/>
                <a:gd name="T67" fmla="*/ 127 h 144"/>
                <a:gd name="T68" fmla="*/ 134 w 141"/>
                <a:gd name="T69" fmla="*/ 138 h 144"/>
                <a:gd name="T70" fmla="*/ 29 w 141"/>
                <a:gd name="T71" fmla="*/ 30 h 144"/>
                <a:gd name="T72" fmla="*/ 89 w 141"/>
                <a:gd name="T73" fmla="*/ 30 h 144"/>
                <a:gd name="T74" fmla="*/ 29 w 141"/>
                <a:gd name="T75" fmla="*/ 30 h 144"/>
                <a:gd name="T76" fmla="*/ 64 w 141"/>
                <a:gd name="T77" fmla="*/ 13 h 144"/>
                <a:gd name="T78" fmla="*/ 68 w 141"/>
                <a:gd name="T79" fmla="*/ 13 h 144"/>
                <a:gd name="T80" fmla="*/ 80 w 141"/>
                <a:gd name="T81" fmla="*/ 16 h 144"/>
                <a:gd name="T82" fmla="*/ 37 w 141"/>
                <a:gd name="T83" fmla="*/ 18 h 144"/>
                <a:gd name="T84" fmla="*/ 59 w 141"/>
                <a:gd name="T85" fmla="*/ 69 h 144"/>
                <a:gd name="T86" fmla="*/ 82 w 141"/>
                <a:gd name="T87" fmla="*/ 20 h 144"/>
                <a:gd name="T88" fmla="*/ 66 w 141"/>
                <a:gd name="T89" fmla="*/ 18 h 144"/>
                <a:gd name="T90" fmla="*/ 35 w 141"/>
                <a:gd name="T91" fmla="*/ 2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1" h="144">
                  <a:moveTo>
                    <a:pt x="96" y="97"/>
                  </a:moveTo>
                  <a:cubicBezTo>
                    <a:pt x="97" y="93"/>
                    <a:pt x="99" y="90"/>
                    <a:pt x="102" y="88"/>
                  </a:cubicBezTo>
                  <a:cubicBezTo>
                    <a:pt x="106" y="85"/>
                    <a:pt x="109" y="85"/>
                    <a:pt x="113" y="86"/>
                  </a:cubicBezTo>
                  <a:cubicBezTo>
                    <a:pt x="112" y="90"/>
                    <a:pt x="112" y="90"/>
                    <a:pt x="112" y="90"/>
                  </a:cubicBezTo>
                  <a:cubicBezTo>
                    <a:pt x="110" y="89"/>
                    <a:pt x="107" y="90"/>
                    <a:pt x="105" y="91"/>
                  </a:cubicBezTo>
                  <a:cubicBezTo>
                    <a:pt x="102" y="93"/>
                    <a:pt x="101" y="95"/>
                    <a:pt x="100" y="98"/>
                  </a:cubicBezTo>
                  <a:lnTo>
                    <a:pt x="96" y="97"/>
                  </a:lnTo>
                  <a:close/>
                  <a:moveTo>
                    <a:pt x="136" y="141"/>
                  </a:moveTo>
                  <a:cubicBezTo>
                    <a:pt x="132" y="144"/>
                    <a:pt x="129" y="142"/>
                    <a:pt x="127" y="139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22" y="123"/>
                    <a:pt x="122" y="123"/>
                    <a:pt x="122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18" y="122"/>
                    <a:pt x="116" y="122"/>
                    <a:pt x="114" y="12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0" y="104"/>
                    <a:pt x="0" y="98"/>
                    <a:pt x="2" y="93"/>
                  </a:cubicBezTo>
                  <a:cubicBezTo>
                    <a:pt x="9" y="69"/>
                    <a:pt x="33" y="69"/>
                    <a:pt x="33" y="69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65" y="89"/>
                    <a:pt x="65" y="89"/>
                    <a:pt x="65" y="89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84" y="69"/>
                    <a:pt x="96" y="69"/>
                    <a:pt x="106" y="78"/>
                  </a:cubicBezTo>
                  <a:cubicBezTo>
                    <a:pt x="107" y="77"/>
                    <a:pt x="109" y="77"/>
                    <a:pt x="110" y="77"/>
                  </a:cubicBezTo>
                  <a:cubicBezTo>
                    <a:pt x="123" y="77"/>
                    <a:pt x="133" y="87"/>
                    <a:pt x="133" y="100"/>
                  </a:cubicBezTo>
                  <a:cubicBezTo>
                    <a:pt x="133" y="107"/>
                    <a:pt x="130" y="114"/>
                    <a:pt x="124" y="118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30" y="118"/>
                    <a:pt x="130" y="118"/>
                    <a:pt x="130" y="118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9" y="134"/>
                    <a:pt x="141" y="139"/>
                    <a:pt x="136" y="141"/>
                  </a:cubicBezTo>
                  <a:close/>
                  <a:moveTo>
                    <a:pt x="110" y="82"/>
                  </a:moveTo>
                  <a:cubicBezTo>
                    <a:pt x="100" y="82"/>
                    <a:pt x="92" y="90"/>
                    <a:pt x="92" y="100"/>
                  </a:cubicBezTo>
                  <a:cubicBezTo>
                    <a:pt x="92" y="110"/>
                    <a:pt x="100" y="118"/>
                    <a:pt x="110" y="118"/>
                  </a:cubicBezTo>
                  <a:cubicBezTo>
                    <a:pt x="120" y="118"/>
                    <a:pt x="128" y="110"/>
                    <a:pt x="128" y="100"/>
                  </a:cubicBezTo>
                  <a:cubicBezTo>
                    <a:pt x="128" y="90"/>
                    <a:pt x="120" y="82"/>
                    <a:pt x="110" y="82"/>
                  </a:cubicBezTo>
                  <a:close/>
                  <a:moveTo>
                    <a:pt x="52" y="110"/>
                  </a:moveTo>
                  <a:cubicBezTo>
                    <a:pt x="59" y="126"/>
                    <a:pt x="59" y="126"/>
                    <a:pt x="59" y="126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2" y="83"/>
                    <a:pt x="62" y="83"/>
                    <a:pt x="62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7" y="89"/>
                    <a:pt x="57" y="89"/>
                    <a:pt x="57" y="89"/>
                  </a:cubicBezTo>
                  <a:lnTo>
                    <a:pt x="52" y="110"/>
                  </a:lnTo>
                  <a:close/>
                  <a:moveTo>
                    <a:pt x="93" y="13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109" y="123"/>
                    <a:pt x="109" y="123"/>
                    <a:pt x="109" y="123"/>
                  </a:cubicBezTo>
                  <a:cubicBezTo>
                    <a:pt x="97" y="122"/>
                    <a:pt x="87" y="112"/>
                    <a:pt x="87" y="100"/>
                  </a:cubicBezTo>
                  <a:cubicBezTo>
                    <a:pt x="87" y="91"/>
                    <a:pt x="93" y="83"/>
                    <a:pt x="101" y="79"/>
                  </a:cubicBezTo>
                  <a:cubicBezTo>
                    <a:pt x="97" y="76"/>
                    <a:pt x="92" y="75"/>
                    <a:pt x="87" y="74"/>
                  </a:cubicBezTo>
                  <a:cubicBezTo>
                    <a:pt x="59" y="137"/>
                    <a:pt x="59" y="137"/>
                    <a:pt x="59" y="137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19" y="75"/>
                    <a:pt x="10" y="83"/>
                    <a:pt x="6" y="94"/>
                  </a:cubicBezTo>
                  <a:cubicBezTo>
                    <a:pt x="5" y="99"/>
                    <a:pt x="5" y="104"/>
                    <a:pt x="6" y="109"/>
                  </a:cubicBezTo>
                  <a:cubicBezTo>
                    <a:pt x="13" y="138"/>
                    <a:pt x="13" y="138"/>
                    <a:pt x="13" y="138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93" y="138"/>
                    <a:pt x="93" y="138"/>
                    <a:pt x="93" y="138"/>
                  </a:cubicBezTo>
                  <a:close/>
                  <a:moveTo>
                    <a:pt x="135" y="134"/>
                  </a:moveTo>
                  <a:cubicBezTo>
                    <a:pt x="128" y="124"/>
                    <a:pt x="128" y="124"/>
                    <a:pt x="128" y="124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31" y="137"/>
                    <a:pt x="131" y="137"/>
                    <a:pt x="131" y="137"/>
                  </a:cubicBezTo>
                  <a:cubicBezTo>
                    <a:pt x="131" y="138"/>
                    <a:pt x="133" y="138"/>
                    <a:pt x="134" y="138"/>
                  </a:cubicBezTo>
                  <a:cubicBezTo>
                    <a:pt x="135" y="137"/>
                    <a:pt x="135" y="135"/>
                    <a:pt x="135" y="134"/>
                  </a:cubicBezTo>
                  <a:close/>
                  <a:moveTo>
                    <a:pt x="29" y="30"/>
                  </a:moveTo>
                  <a:cubicBezTo>
                    <a:pt x="29" y="14"/>
                    <a:pt x="43" y="0"/>
                    <a:pt x="59" y="0"/>
                  </a:cubicBezTo>
                  <a:cubicBezTo>
                    <a:pt x="75" y="0"/>
                    <a:pt x="89" y="14"/>
                    <a:pt x="89" y="30"/>
                  </a:cubicBezTo>
                  <a:cubicBezTo>
                    <a:pt x="89" y="46"/>
                    <a:pt x="77" y="74"/>
                    <a:pt x="59" y="74"/>
                  </a:cubicBezTo>
                  <a:cubicBezTo>
                    <a:pt x="41" y="74"/>
                    <a:pt x="29" y="46"/>
                    <a:pt x="29" y="30"/>
                  </a:cubicBezTo>
                  <a:close/>
                  <a:moveTo>
                    <a:pt x="37" y="18"/>
                  </a:moveTo>
                  <a:cubicBezTo>
                    <a:pt x="42" y="20"/>
                    <a:pt x="55" y="25"/>
                    <a:pt x="64" y="13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69" y="16"/>
                    <a:pt x="72" y="18"/>
                    <a:pt x="74" y="19"/>
                  </a:cubicBezTo>
                  <a:cubicBezTo>
                    <a:pt x="76" y="19"/>
                    <a:pt x="78" y="18"/>
                    <a:pt x="80" y="16"/>
                  </a:cubicBezTo>
                  <a:cubicBezTo>
                    <a:pt x="75" y="9"/>
                    <a:pt x="68" y="5"/>
                    <a:pt x="59" y="5"/>
                  </a:cubicBezTo>
                  <a:cubicBezTo>
                    <a:pt x="50" y="5"/>
                    <a:pt x="41" y="10"/>
                    <a:pt x="37" y="18"/>
                  </a:cubicBezTo>
                  <a:close/>
                  <a:moveTo>
                    <a:pt x="34" y="30"/>
                  </a:moveTo>
                  <a:cubicBezTo>
                    <a:pt x="34" y="45"/>
                    <a:pt x="46" y="69"/>
                    <a:pt x="59" y="69"/>
                  </a:cubicBezTo>
                  <a:cubicBezTo>
                    <a:pt x="72" y="69"/>
                    <a:pt x="84" y="45"/>
                    <a:pt x="84" y="30"/>
                  </a:cubicBezTo>
                  <a:cubicBezTo>
                    <a:pt x="84" y="27"/>
                    <a:pt x="83" y="23"/>
                    <a:pt x="82" y="20"/>
                  </a:cubicBezTo>
                  <a:cubicBezTo>
                    <a:pt x="80" y="22"/>
                    <a:pt x="77" y="23"/>
                    <a:pt x="74" y="23"/>
                  </a:cubicBezTo>
                  <a:cubicBezTo>
                    <a:pt x="71" y="23"/>
                    <a:pt x="68" y="21"/>
                    <a:pt x="66" y="18"/>
                  </a:cubicBezTo>
                  <a:cubicBezTo>
                    <a:pt x="60" y="24"/>
                    <a:pt x="54" y="26"/>
                    <a:pt x="49" y="26"/>
                  </a:cubicBezTo>
                  <a:cubicBezTo>
                    <a:pt x="43" y="26"/>
                    <a:pt x="38" y="24"/>
                    <a:pt x="35" y="22"/>
                  </a:cubicBezTo>
                  <a:cubicBezTo>
                    <a:pt x="34" y="25"/>
                    <a:pt x="34" y="27"/>
                    <a:pt x="34" y="30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" name="Group 45" descr="group of people icon">
            <a:extLst>
              <a:ext uri="{FF2B5EF4-FFF2-40B4-BE49-F238E27FC236}">
                <a16:creationId xmlns:a16="http://schemas.microsoft.com/office/drawing/2014/main" xmlns="" id="{943DDABF-5AD6-4FA1-8ED0-CEF2D5A0F79D}"/>
              </a:ext>
            </a:extLst>
          </p:cNvPr>
          <p:cNvGrpSpPr/>
          <p:nvPr/>
        </p:nvGrpSpPr>
        <p:grpSpPr>
          <a:xfrm>
            <a:off x="6223219" y="8457215"/>
            <a:ext cx="555467" cy="525582"/>
            <a:chOff x="5026025" y="8172450"/>
            <a:chExt cx="631825" cy="631825"/>
          </a:xfrm>
        </p:grpSpPr>
        <p:sp>
          <p:nvSpPr>
            <p:cNvPr id="47" name="Oval 172">
              <a:extLst>
                <a:ext uri="{FF2B5EF4-FFF2-40B4-BE49-F238E27FC236}">
                  <a16:creationId xmlns:a16="http://schemas.microsoft.com/office/drawing/2014/main" xmlns="" id="{F486E625-8953-4C0F-8A62-E6D18D8F8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3">
              <a:extLst>
                <a:ext uri="{FF2B5EF4-FFF2-40B4-BE49-F238E27FC236}">
                  <a16:creationId xmlns:a16="http://schemas.microsoft.com/office/drawing/2014/main" xmlns="" id="{EDD65F57-849F-46A3-ADD2-FD1DC650E3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8100" y="8248650"/>
              <a:ext cx="450850" cy="454025"/>
            </a:xfrm>
            <a:custGeom>
              <a:avLst/>
              <a:gdLst>
                <a:gd name="T0" fmla="*/ 83 w 142"/>
                <a:gd name="T1" fmla="*/ 42 h 143"/>
                <a:gd name="T2" fmla="*/ 39 w 142"/>
                <a:gd name="T3" fmla="*/ 62 h 143"/>
                <a:gd name="T4" fmla="*/ 53 w 142"/>
                <a:gd name="T5" fmla="*/ 104 h 143"/>
                <a:gd name="T6" fmla="*/ 90 w 142"/>
                <a:gd name="T7" fmla="*/ 143 h 143"/>
                <a:gd name="T8" fmla="*/ 104 w 142"/>
                <a:gd name="T9" fmla="*/ 104 h 143"/>
                <a:gd name="T10" fmla="*/ 103 w 142"/>
                <a:gd name="T11" fmla="*/ 62 h 143"/>
                <a:gd name="T12" fmla="*/ 90 w 142"/>
                <a:gd name="T13" fmla="*/ 99 h 143"/>
                <a:gd name="T14" fmla="*/ 85 w 142"/>
                <a:gd name="T15" fmla="*/ 72 h 143"/>
                <a:gd name="T16" fmla="*/ 74 w 142"/>
                <a:gd name="T17" fmla="*/ 138 h 143"/>
                <a:gd name="T18" fmla="*/ 69 w 142"/>
                <a:gd name="T19" fmla="*/ 106 h 143"/>
                <a:gd name="T20" fmla="*/ 58 w 142"/>
                <a:gd name="T21" fmla="*/ 138 h 143"/>
                <a:gd name="T22" fmla="*/ 53 w 142"/>
                <a:gd name="T23" fmla="*/ 72 h 143"/>
                <a:gd name="T24" fmla="*/ 44 w 142"/>
                <a:gd name="T25" fmla="*/ 99 h 143"/>
                <a:gd name="T26" fmla="*/ 60 w 142"/>
                <a:gd name="T27" fmla="*/ 46 h 143"/>
                <a:gd name="T28" fmla="*/ 99 w 142"/>
                <a:gd name="T29" fmla="*/ 62 h 143"/>
                <a:gd name="T30" fmla="*/ 71 w 142"/>
                <a:gd name="T31" fmla="*/ 37 h 143"/>
                <a:gd name="T32" fmla="*/ 71 w 142"/>
                <a:gd name="T33" fmla="*/ 0 h 143"/>
                <a:gd name="T34" fmla="*/ 71 w 142"/>
                <a:gd name="T35" fmla="*/ 37 h 143"/>
                <a:gd name="T36" fmla="*/ 85 w 142"/>
                <a:gd name="T37" fmla="*/ 19 h 143"/>
                <a:gd name="T38" fmla="*/ 58 w 142"/>
                <a:gd name="T39" fmla="*/ 19 h 143"/>
                <a:gd name="T40" fmla="*/ 44 w 142"/>
                <a:gd name="T41" fmla="*/ 123 h 143"/>
                <a:gd name="T42" fmla="*/ 48 w 142"/>
                <a:gd name="T43" fmla="*/ 108 h 143"/>
                <a:gd name="T44" fmla="*/ 38 w 142"/>
                <a:gd name="T45" fmla="*/ 133 h 143"/>
                <a:gd name="T46" fmla="*/ 12 w 142"/>
                <a:gd name="T47" fmla="*/ 123 h 143"/>
                <a:gd name="T48" fmla="*/ 0 w 142"/>
                <a:gd name="T49" fmla="*/ 99 h 143"/>
                <a:gd name="T50" fmla="*/ 21 w 142"/>
                <a:gd name="T51" fmla="*/ 51 h 143"/>
                <a:gd name="T52" fmla="*/ 37 w 142"/>
                <a:gd name="T53" fmla="*/ 55 h 143"/>
                <a:gd name="T54" fmla="*/ 5 w 142"/>
                <a:gd name="T55" fmla="*/ 72 h 143"/>
                <a:gd name="T56" fmla="*/ 12 w 142"/>
                <a:gd name="T57" fmla="*/ 95 h 143"/>
                <a:gd name="T58" fmla="*/ 16 w 142"/>
                <a:gd name="T59" fmla="*/ 78 h 143"/>
                <a:gd name="T60" fmla="*/ 22 w 142"/>
                <a:gd name="T61" fmla="*/ 129 h 143"/>
                <a:gd name="T62" fmla="*/ 28 w 142"/>
                <a:gd name="T63" fmla="*/ 101 h 143"/>
                <a:gd name="T64" fmla="*/ 32 w 142"/>
                <a:gd name="T65" fmla="*/ 129 h 143"/>
                <a:gd name="T66" fmla="*/ 44 w 142"/>
                <a:gd name="T67" fmla="*/ 123 h 143"/>
                <a:gd name="T68" fmla="*/ 48 w 142"/>
                <a:gd name="T69" fmla="*/ 28 h 143"/>
                <a:gd name="T70" fmla="*/ 12 w 142"/>
                <a:gd name="T71" fmla="*/ 28 h 143"/>
                <a:gd name="T72" fmla="*/ 30 w 142"/>
                <a:gd name="T73" fmla="*/ 14 h 143"/>
                <a:gd name="T74" fmla="*/ 30 w 142"/>
                <a:gd name="T75" fmla="*/ 42 h 143"/>
                <a:gd name="T76" fmla="*/ 30 w 142"/>
                <a:gd name="T77" fmla="*/ 14 h 143"/>
                <a:gd name="T78" fmla="*/ 142 w 142"/>
                <a:gd name="T79" fmla="*/ 99 h 143"/>
                <a:gd name="T80" fmla="*/ 131 w 142"/>
                <a:gd name="T81" fmla="*/ 123 h 143"/>
                <a:gd name="T82" fmla="*/ 105 w 142"/>
                <a:gd name="T83" fmla="*/ 134 h 143"/>
                <a:gd name="T84" fmla="*/ 94 w 142"/>
                <a:gd name="T85" fmla="*/ 108 h 143"/>
                <a:gd name="T86" fmla="*/ 99 w 142"/>
                <a:gd name="T87" fmla="*/ 123 h 143"/>
                <a:gd name="T88" fmla="*/ 110 w 142"/>
                <a:gd name="T89" fmla="*/ 129 h 143"/>
                <a:gd name="T90" fmla="*/ 115 w 142"/>
                <a:gd name="T91" fmla="*/ 101 h 143"/>
                <a:gd name="T92" fmla="*/ 121 w 142"/>
                <a:gd name="T93" fmla="*/ 129 h 143"/>
                <a:gd name="T94" fmla="*/ 126 w 142"/>
                <a:gd name="T95" fmla="*/ 78 h 143"/>
                <a:gd name="T96" fmla="*/ 131 w 142"/>
                <a:gd name="T97" fmla="*/ 95 h 143"/>
                <a:gd name="T98" fmla="*/ 138 w 142"/>
                <a:gd name="T99" fmla="*/ 72 h 143"/>
                <a:gd name="T100" fmla="*/ 106 w 142"/>
                <a:gd name="T101" fmla="*/ 55 h 143"/>
                <a:gd name="T102" fmla="*/ 122 w 142"/>
                <a:gd name="T103" fmla="*/ 51 h 143"/>
                <a:gd name="T104" fmla="*/ 113 w 142"/>
                <a:gd name="T105" fmla="*/ 46 h 143"/>
                <a:gd name="T106" fmla="*/ 113 w 142"/>
                <a:gd name="T107" fmla="*/ 10 h 143"/>
                <a:gd name="T108" fmla="*/ 113 w 142"/>
                <a:gd name="T109" fmla="*/ 46 h 143"/>
                <a:gd name="T110" fmla="*/ 126 w 142"/>
                <a:gd name="T111" fmla="*/ 28 h 143"/>
                <a:gd name="T112" fmla="*/ 99 w 142"/>
                <a:gd name="T113" fmla="*/ 2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2" h="143">
                  <a:moveTo>
                    <a:pt x="103" y="62"/>
                  </a:moveTo>
                  <a:cubicBezTo>
                    <a:pt x="103" y="51"/>
                    <a:pt x="94" y="42"/>
                    <a:pt x="83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48" y="42"/>
                    <a:pt x="39" y="51"/>
                    <a:pt x="39" y="62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3" y="143"/>
                    <a:pt x="53" y="143"/>
                    <a:pt x="53" y="143"/>
                  </a:cubicBezTo>
                  <a:cubicBezTo>
                    <a:pt x="90" y="143"/>
                    <a:pt x="90" y="143"/>
                    <a:pt x="90" y="143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62"/>
                    <a:pt x="104" y="62"/>
                    <a:pt x="104" y="62"/>
                  </a:cubicBezTo>
                  <a:lnTo>
                    <a:pt x="103" y="62"/>
                  </a:lnTo>
                  <a:close/>
                  <a:moveTo>
                    <a:pt x="99" y="99"/>
                  </a:moveTo>
                  <a:cubicBezTo>
                    <a:pt x="90" y="99"/>
                    <a:pt x="90" y="99"/>
                    <a:pt x="90" y="99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138"/>
                    <a:pt x="85" y="138"/>
                    <a:pt x="85" y="138"/>
                  </a:cubicBezTo>
                  <a:cubicBezTo>
                    <a:pt x="74" y="138"/>
                    <a:pt x="74" y="138"/>
                    <a:pt x="74" y="138"/>
                  </a:cubicBezTo>
                  <a:cubicBezTo>
                    <a:pt x="74" y="106"/>
                    <a:pt x="74" y="106"/>
                    <a:pt x="74" y="106"/>
                  </a:cubicBezTo>
                  <a:cubicBezTo>
                    <a:pt x="69" y="106"/>
                    <a:pt x="69" y="106"/>
                    <a:pt x="69" y="106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58" y="138"/>
                    <a:pt x="58" y="138"/>
                    <a:pt x="58" y="138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54"/>
                    <a:pt x="51" y="46"/>
                    <a:pt x="60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92" y="46"/>
                    <a:pt x="99" y="53"/>
                    <a:pt x="99" y="62"/>
                  </a:cubicBezTo>
                  <a:cubicBezTo>
                    <a:pt x="99" y="99"/>
                    <a:pt x="99" y="99"/>
                    <a:pt x="99" y="99"/>
                  </a:cubicBezTo>
                  <a:close/>
                  <a:moveTo>
                    <a:pt x="71" y="37"/>
                  </a:moveTo>
                  <a:cubicBezTo>
                    <a:pt x="81" y="37"/>
                    <a:pt x="90" y="29"/>
                    <a:pt x="90" y="19"/>
                  </a:cubicBezTo>
                  <a:cubicBezTo>
                    <a:pt x="90" y="9"/>
                    <a:pt x="81" y="0"/>
                    <a:pt x="71" y="0"/>
                  </a:cubicBezTo>
                  <a:cubicBezTo>
                    <a:pt x="61" y="0"/>
                    <a:pt x="53" y="9"/>
                    <a:pt x="53" y="19"/>
                  </a:cubicBezTo>
                  <a:cubicBezTo>
                    <a:pt x="53" y="29"/>
                    <a:pt x="61" y="37"/>
                    <a:pt x="71" y="37"/>
                  </a:cubicBezTo>
                  <a:close/>
                  <a:moveTo>
                    <a:pt x="71" y="5"/>
                  </a:moveTo>
                  <a:cubicBezTo>
                    <a:pt x="79" y="5"/>
                    <a:pt x="85" y="11"/>
                    <a:pt x="85" y="19"/>
                  </a:cubicBezTo>
                  <a:cubicBezTo>
                    <a:pt x="85" y="26"/>
                    <a:pt x="79" y="33"/>
                    <a:pt x="71" y="33"/>
                  </a:cubicBezTo>
                  <a:cubicBezTo>
                    <a:pt x="64" y="33"/>
                    <a:pt x="58" y="26"/>
                    <a:pt x="58" y="19"/>
                  </a:cubicBezTo>
                  <a:cubicBezTo>
                    <a:pt x="58" y="11"/>
                    <a:pt x="64" y="5"/>
                    <a:pt x="71" y="5"/>
                  </a:cubicBezTo>
                  <a:close/>
                  <a:moveTo>
                    <a:pt x="44" y="123"/>
                  </a:moveTo>
                  <a:cubicBezTo>
                    <a:pt x="44" y="108"/>
                    <a:pt x="44" y="108"/>
                    <a:pt x="44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48" y="123"/>
                    <a:pt x="48" y="123"/>
                    <a:pt x="48" y="123"/>
                  </a:cubicBezTo>
                  <a:cubicBezTo>
                    <a:pt x="48" y="129"/>
                    <a:pt x="44" y="133"/>
                    <a:pt x="38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16" y="133"/>
                    <a:pt x="12" y="129"/>
                    <a:pt x="12" y="123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0"/>
                    <a:pt x="10" y="51"/>
                    <a:pt x="21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2" y="55"/>
                    <a:pt x="5" y="63"/>
                    <a:pt x="5" y="72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6" y="123"/>
                    <a:pt x="16" y="123"/>
                    <a:pt x="16" y="123"/>
                  </a:cubicBezTo>
                  <a:cubicBezTo>
                    <a:pt x="16" y="126"/>
                    <a:pt x="19" y="129"/>
                    <a:pt x="22" y="129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28" y="101"/>
                    <a:pt x="28" y="101"/>
                    <a:pt x="28" y="101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1" y="129"/>
                    <a:pt x="44" y="126"/>
                    <a:pt x="44" y="123"/>
                  </a:cubicBezTo>
                  <a:close/>
                  <a:moveTo>
                    <a:pt x="30" y="46"/>
                  </a:moveTo>
                  <a:cubicBezTo>
                    <a:pt x="40" y="46"/>
                    <a:pt x="48" y="38"/>
                    <a:pt x="48" y="28"/>
                  </a:cubicBezTo>
                  <a:cubicBezTo>
                    <a:pt x="48" y="18"/>
                    <a:pt x="40" y="10"/>
                    <a:pt x="30" y="10"/>
                  </a:cubicBezTo>
                  <a:cubicBezTo>
                    <a:pt x="20" y="10"/>
                    <a:pt x="12" y="18"/>
                    <a:pt x="12" y="28"/>
                  </a:cubicBezTo>
                  <a:cubicBezTo>
                    <a:pt x="12" y="38"/>
                    <a:pt x="20" y="46"/>
                    <a:pt x="30" y="46"/>
                  </a:cubicBezTo>
                  <a:close/>
                  <a:moveTo>
                    <a:pt x="30" y="14"/>
                  </a:moveTo>
                  <a:cubicBezTo>
                    <a:pt x="38" y="14"/>
                    <a:pt x="44" y="20"/>
                    <a:pt x="44" y="28"/>
                  </a:cubicBezTo>
                  <a:cubicBezTo>
                    <a:pt x="44" y="36"/>
                    <a:pt x="38" y="42"/>
                    <a:pt x="30" y="42"/>
                  </a:cubicBezTo>
                  <a:cubicBezTo>
                    <a:pt x="22" y="42"/>
                    <a:pt x="16" y="36"/>
                    <a:pt x="16" y="28"/>
                  </a:cubicBezTo>
                  <a:cubicBezTo>
                    <a:pt x="16" y="20"/>
                    <a:pt x="22" y="14"/>
                    <a:pt x="30" y="14"/>
                  </a:cubicBezTo>
                  <a:close/>
                  <a:moveTo>
                    <a:pt x="142" y="72"/>
                  </a:moveTo>
                  <a:cubicBezTo>
                    <a:pt x="142" y="99"/>
                    <a:pt x="142" y="99"/>
                    <a:pt x="142" y="99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1" y="123"/>
                    <a:pt x="131" y="123"/>
                    <a:pt x="131" y="123"/>
                  </a:cubicBezTo>
                  <a:cubicBezTo>
                    <a:pt x="131" y="129"/>
                    <a:pt x="126" y="134"/>
                    <a:pt x="121" y="134"/>
                  </a:cubicBezTo>
                  <a:cubicBezTo>
                    <a:pt x="105" y="134"/>
                    <a:pt x="105" y="134"/>
                    <a:pt x="105" y="134"/>
                  </a:cubicBezTo>
                  <a:cubicBezTo>
                    <a:pt x="99" y="134"/>
                    <a:pt x="94" y="129"/>
                    <a:pt x="94" y="123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99" y="126"/>
                    <a:pt x="101" y="129"/>
                    <a:pt x="105" y="129"/>
                  </a:cubicBezTo>
                  <a:cubicBezTo>
                    <a:pt x="110" y="129"/>
                    <a:pt x="110" y="129"/>
                    <a:pt x="110" y="129"/>
                  </a:cubicBezTo>
                  <a:cubicBezTo>
                    <a:pt x="110" y="101"/>
                    <a:pt x="110" y="101"/>
                    <a:pt x="110" y="101"/>
                  </a:cubicBezTo>
                  <a:cubicBezTo>
                    <a:pt x="115" y="101"/>
                    <a:pt x="115" y="101"/>
                    <a:pt x="115" y="101"/>
                  </a:cubicBezTo>
                  <a:cubicBezTo>
                    <a:pt x="115" y="129"/>
                    <a:pt x="115" y="129"/>
                    <a:pt x="115" y="129"/>
                  </a:cubicBezTo>
                  <a:cubicBezTo>
                    <a:pt x="121" y="129"/>
                    <a:pt x="121" y="129"/>
                    <a:pt x="121" y="129"/>
                  </a:cubicBezTo>
                  <a:cubicBezTo>
                    <a:pt x="124" y="129"/>
                    <a:pt x="126" y="126"/>
                    <a:pt x="126" y="123"/>
                  </a:cubicBezTo>
                  <a:cubicBezTo>
                    <a:pt x="126" y="78"/>
                    <a:pt x="126" y="78"/>
                    <a:pt x="126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31" y="95"/>
                    <a:pt x="131" y="95"/>
                    <a:pt x="131" y="95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8" y="72"/>
                    <a:pt x="138" y="72"/>
                    <a:pt x="138" y="72"/>
                  </a:cubicBezTo>
                  <a:cubicBezTo>
                    <a:pt x="138" y="63"/>
                    <a:pt x="131" y="55"/>
                    <a:pt x="122" y="55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22" y="51"/>
                    <a:pt x="122" y="51"/>
                    <a:pt x="122" y="51"/>
                  </a:cubicBezTo>
                  <a:cubicBezTo>
                    <a:pt x="133" y="51"/>
                    <a:pt x="142" y="60"/>
                    <a:pt x="142" y="72"/>
                  </a:cubicBezTo>
                  <a:close/>
                  <a:moveTo>
                    <a:pt x="113" y="46"/>
                  </a:moveTo>
                  <a:cubicBezTo>
                    <a:pt x="123" y="46"/>
                    <a:pt x="131" y="38"/>
                    <a:pt x="131" y="28"/>
                  </a:cubicBezTo>
                  <a:cubicBezTo>
                    <a:pt x="131" y="18"/>
                    <a:pt x="123" y="10"/>
                    <a:pt x="113" y="10"/>
                  </a:cubicBezTo>
                  <a:cubicBezTo>
                    <a:pt x="103" y="10"/>
                    <a:pt x="94" y="18"/>
                    <a:pt x="94" y="28"/>
                  </a:cubicBezTo>
                  <a:cubicBezTo>
                    <a:pt x="94" y="38"/>
                    <a:pt x="103" y="46"/>
                    <a:pt x="113" y="46"/>
                  </a:cubicBezTo>
                  <a:close/>
                  <a:moveTo>
                    <a:pt x="113" y="14"/>
                  </a:moveTo>
                  <a:cubicBezTo>
                    <a:pt x="120" y="14"/>
                    <a:pt x="126" y="20"/>
                    <a:pt x="126" y="28"/>
                  </a:cubicBezTo>
                  <a:cubicBezTo>
                    <a:pt x="126" y="36"/>
                    <a:pt x="120" y="42"/>
                    <a:pt x="113" y="42"/>
                  </a:cubicBezTo>
                  <a:cubicBezTo>
                    <a:pt x="105" y="42"/>
                    <a:pt x="99" y="36"/>
                    <a:pt x="99" y="28"/>
                  </a:cubicBezTo>
                  <a:cubicBezTo>
                    <a:pt x="99" y="20"/>
                    <a:pt x="105" y="14"/>
                    <a:pt x="113" y="14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9003" y="7797009"/>
            <a:ext cx="918578" cy="9215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9653" y="8913167"/>
            <a:ext cx="5394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smtClean="0">
                <a:solidFill>
                  <a:schemeClr val="tx2"/>
                </a:solidFill>
              </a:rPr>
              <a:t>Professional poster: </a:t>
            </a:r>
            <a:r>
              <a:rPr lang="en-GB" sz="1000" i="1" dirty="0">
                <a:solidFill>
                  <a:schemeClr val="tx2"/>
                </a:solidFill>
              </a:rPr>
              <a:t>Improving clinical practice for babies with hearing loss </a:t>
            </a:r>
            <a:r>
              <a:rPr lang="en-GB" sz="1000" i="1" dirty="0" smtClean="0">
                <a:solidFill>
                  <a:schemeClr val="tx2"/>
                </a:solidFill>
              </a:rPr>
              <a:t>(03 June 2019, V1.0)</a:t>
            </a:r>
            <a:endParaRPr lang="en-GB" sz="1000" dirty="0">
              <a:solidFill>
                <a:schemeClr val="tx2"/>
              </a:solidFill>
            </a:endParaRP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456709946"/>
      </p:ext>
    </p:extLst>
  </p:cSld>
  <p:clrMapOvr>
    <a:masterClrMapping/>
  </p:clrMapOvr>
</p:sld>
</file>

<file path=ppt/theme/theme1.xml><?xml version="1.0" encoding="utf-8"?>
<a:theme xmlns:a="http://schemas.openxmlformats.org/drawingml/2006/main" name="Infographic People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00006817_People images_AAS_v6" id="{FE462C9E-568A-4DC1-9C80-F062765147EF}" vid="{E68CC75B-BA98-4F49-B412-9E4D138078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3B07F76-0210-4B18-9205-EFE382D59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1C8030-C763-4DEC-8A85-7E3C05FA77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869DD2-6DAE-4073-9A49-70408BA9C39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dcmitype/"/>
    <ds:schemaRef ds:uri="71af3243-3dd4-4a8d-8c0d-dd76da1f02a5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People images</Template>
  <TotalTime>0</TotalTime>
  <Words>162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Infographic People</vt:lpstr>
      <vt:lpstr>Improving clinical practice for babies with hearing loss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2019-05-28T12:46:37Z</dcterms:created>
  <dcterms:modified xsi:type="dcterms:W3CDTF">2019-08-28T10:56:52Z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