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1" r:id="rId1"/>
  </p:sldMasterIdLst>
  <p:notesMasterIdLst>
    <p:notesMasterId r:id="rId83"/>
  </p:notesMasterIdLst>
  <p:handoutMasterIdLst>
    <p:handoutMasterId r:id="rId84"/>
  </p:handoutMasterIdLst>
  <p:sldIdLst>
    <p:sldId id="348" r:id="rId2"/>
    <p:sldId id="544" r:id="rId3"/>
    <p:sldId id="385" r:id="rId4"/>
    <p:sldId id="269" r:id="rId5"/>
    <p:sldId id="391" r:id="rId6"/>
    <p:sldId id="272" r:id="rId7"/>
    <p:sldId id="349" r:id="rId8"/>
    <p:sldId id="354" r:id="rId9"/>
    <p:sldId id="355" r:id="rId10"/>
    <p:sldId id="390" r:id="rId11"/>
    <p:sldId id="540" r:id="rId12"/>
    <p:sldId id="546" r:id="rId13"/>
    <p:sldId id="271" r:id="rId14"/>
    <p:sldId id="384" r:id="rId15"/>
    <p:sldId id="273" r:id="rId16"/>
    <p:sldId id="547" r:id="rId17"/>
    <p:sldId id="274" r:id="rId18"/>
    <p:sldId id="360" r:id="rId19"/>
    <p:sldId id="345" r:id="rId20"/>
    <p:sldId id="329" r:id="rId21"/>
    <p:sldId id="565" r:id="rId22"/>
    <p:sldId id="386" r:id="rId23"/>
    <p:sldId id="548" r:id="rId24"/>
    <p:sldId id="277" r:id="rId25"/>
    <p:sldId id="392" r:id="rId26"/>
    <p:sldId id="556" r:id="rId27"/>
    <p:sldId id="557" r:id="rId28"/>
    <p:sldId id="558" r:id="rId29"/>
    <p:sldId id="559" r:id="rId30"/>
    <p:sldId id="510" r:id="rId31"/>
    <p:sldId id="560" r:id="rId32"/>
    <p:sldId id="561" r:id="rId33"/>
    <p:sldId id="549" r:id="rId34"/>
    <p:sldId id="281" r:id="rId35"/>
    <p:sldId id="516" r:id="rId36"/>
    <p:sldId id="518" r:id="rId37"/>
    <p:sldId id="562" r:id="rId38"/>
    <p:sldId id="550" r:id="rId39"/>
    <p:sldId id="276" r:id="rId40"/>
    <p:sldId id="520" r:id="rId41"/>
    <p:sldId id="566" r:id="rId42"/>
    <p:sldId id="471" r:id="rId43"/>
    <p:sldId id="567" r:id="rId44"/>
    <p:sldId id="568" r:id="rId45"/>
    <p:sldId id="569" r:id="rId46"/>
    <p:sldId id="570" r:id="rId47"/>
    <p:sldId id="571" r:id="rId48"/>
    <p:sldId id="572" r:id="rId49"/>
    <p:sldId id="573" r:id="rId50"/>
    <p:sldId id="574" r:id="rId51"/>
    <p:sldId id="575" r:id="rId52"/>
    <p:sldId id="528" r:id="rId53"/>
    <p:sldId id="419" r:id="rId54"/>
    <p:sldId id="521" r:id="rId55"/>
    <p:sldId id="564" r:id="rId56"/>
    <p:sldId id="535" r:id="rId57"/>
    <p:sldId id="541" r:id="rId58"/>
    <p:sldId id="551" r:id="rId59"/>
    <p:sldId id="578" r:id="rId60"/>
    <p:sldId id="407" r:id="rId61"/>
    <p:sldId id="563" r:id="rId62"/>
    <p:sldId id="381" r:id="rId63"/>
    <p:sldId id="313" r:id="rId64"/>
    <p:sldId id="533" r:id="rId65"/>
    <p:sldId id="543" r:id="rId66"/>
    <p:sldId id="534" r:id="rId67"/>
    <p:sldId id="579" r:id="rId68"/>
    <p:sldId id="580" r:id="rId69"/>
    <p:sldId id="581" r:id="rId70"/>
    <p:sldId id="582" r:id="rId71"/>
    <p:sldId id="583" r:id="rId72"/>
    <p:sldId id="584" r:id="rId73"/>
    <p:sldId id="585" r:id="rId74"/>
    <p:sldId id="586" r:id="rId75"/>
    <p:sldId id="587" r:id="rId76"/>
    <p:sldId id="337" r:id="rId77"/>
    <p:sldId id="552" r:id="rId78"/>
    <p:sldId id="542" r:id="rId79"/>
    <p:sldId id="538" r:id="rId80"/>
    <p:sldId id="553" r:id="rId81"/>
    <p:sldId id="333" r:id="rId82"/>
  </p:sldIdLst>
  <p:sldSz cx="12195175" cy="6859588"/>
  <p:notesSz cx="6797675" cy="9926638"/>
  <p:defaultTextStyle>
    <a:defPPr>
      <a:defRPr lang="en-US"/>
    </a:defPPr>
    <a:lvl1pPr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1pPr>
    <a:lvl2pPr marL="610042"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2pPr>
    <a:lvl3pPr marL="1220084"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3pPr>
    <a:lvl4pPr marL="1830126"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4pPr>
    <a:lvl5pPr marL="2440168"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5pPr>
    <a:lvl6pPr marL="3050210"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6pPr>
    <a:lvl7pPr marL="3660252"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7pPr>
    <a:lvl8pPr marL="4270294"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8pPr>
    <a:lvl9pPr marL="4880336"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9pPr>
  </p:defaultTextStyle>
  <p:extLst>
    <p:ext uri="{EFAFB233-063F-42B5-8137-9DF3F51BA10A}">
      <p15:sldGuideLst xmlns:p15="http://schemas.microsoft.com/office/powerpoint/2012/main">
        <p15:guide id="1" orient="horz" pos="1435"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Ross" initials="KR" lastIdx="3" clrIdx="0">
    <p:extLst>
      <p:ext uri="{19B8F6BF-5375-455C-9EA6-DF929625EA0E}">
        <p15:presenceInfo xmlns:p15="http://schemas.microsoft.com/office/powerpoint/2012/main" userId="S-1-5-21-1662482463-1396073774-1845911597-8618" providerId="AD"/>
      </p:ext>
    </p:extLst>
  </p:cmAuthor>
  <p:cmAuthor id="2" name="Lindsey Valkenborgs" initials="LV" lastIdx="3" clrIdx="1">
    <p:extLst>
      <p:ext uri="{19B8F6BF-5375-455C-9EA6-DF929625EA0E}">
        <p15:presenceInfo xmlns:p15="http://schemas.microsoft.com/office/powerpoint/2012/main" userId="S-1-5-21-1662482463-1396073774-1845911597-10543" providerId="AD"/>
      </p:ext>
    </p:extLst>
  </p:cmAuthor>
  <p:cmAuthor id="3" name="Courtney Sherwell" initials="CS" lastIdx="4" clrIdx="2">
    <p:extLst>
      <p:ext uri="{19B8F6BF-5375-455C-9EA6-DF929625EA0E}">
        <p15:presenceInfo xmlns:p15="http://schemas.microsoft.com/office/powerpoint/2012/main" userId="S-1-5-21-1662482463-1396073774-1845911597-10752" providerId="AD"/>
      </p:ext>
    </p:extLst>
  </p:cmAuthor>
  <p:cmAuthor id="4" name="ela.kosmaczewska@outlook.com" initials="e" lastIdx="30" clrIdx="3">
    <p:extLst>
      <p:ext uri="{19B8F6BF-5375-455C-9EA6-DF929625EA0E}">
        <p15:presenceInfo xmlns:p15="http://schemas.microsoft.com/office/powerpoint/2012/main" userId="5c86bc18ae5b96ce" providerId="Windows Live"/>
      </p:ext>
    </p:extLst>
  </p:cmAuthor>
  <p:cmAuthor id="5" name="Adam Cohen" initials="AC" lastIdx="2" clrIdx="4">
    <p:extLst>
      <p:ext uri="{19B8F6BF-5375-455C-9EA6-DF929625EA0E}">
        <p15:presenceInfo xmlns:p15="http://schemas.microsoft.com/office/powerpoint/2012/main" userId="1d81129111e3b4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EA3"/>
    <a:srgbClr val="FF4800"/>
    <a:srgbClr val="FF3300"/>
    <a:srgbClr val="87027B"/>
    <a:srgbClr val="FFE900"/>
    <a:srgbClr val="C6007E"/>
    <a:srgbClr val="D9D9D9"/>
    <a:srgbClr val="0092BC"/>
    <a:srgbClr val="468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2" autoAdjust="0"/>
    <p:restoredTop sz="95898" autoAdjust="0"/>
  </p:normalViewPr>
  <p:slideViewPr>
    <p:cSldViewPr>
      <p:cViewPr varScale="1">
        <p:scale>
          <a:sx n="70" d="100"/>
          <a:sy n="70" d="100"/>
        </p:scale>
        <p:origin x="426" y="72"/>
      </p:cViewPr>
      <p:guideLst>
        <p:guide orient="horz" pos="1435"/>
        <p:guide pos="2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001" tIns="45501" rIns="91001" bIns="45501" rtlCol="0"/>
          <a:lstStyle>
            <a:lvl1pPr algn="r">
              <a:defRPr sz="1200"/>
            </a:lvl1pPr>
          </a:lstStyle>
          <a:p>
            <a:fld id="{8F84A415-ED1C-E04D-B7C7-85A00DC614DF}" type="datetimeFigureOut">
              <a:rPr lang="en-US" smtClean="0"/>
              <a:pPr/>
              <a:t>4/7/2021</a:t>
            </a:fld>
            <a:endParaRPr lang="en-US"/>
          </a:p>
        </p:txBody>
      </p:sp>
      <p:sp>
        <p:nvSpPr>
          <p:cNvPr id="4" name="Footer Placeholder 3"/>
          <p:cNvSpPr>
            <a:spLocks noGrp="1"/>
          </p:cNvSpPr>
          <p:nvPr>
            <p:ph type="ftr" sz="quarter" idx="2"/>
          </p:nvPr>
        </p:nvSpPr>
        <p:spPr>
          <a:xfrm>
            <a:off x="0" y="9428584"/>
            <a:ext cx="2945659" cy="496332"/>
          </a:xfrm>
          <a:prstGeom prst="rect">
            <a:avLst/>
          </a:prstGeom>
        </p:spPr>
        <p:txBody>
          <a:bodyPr vert="horz" lIns="91001" tIns="45501" rIns="91001" bIns="45501"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001" tIns="45501" rIns="91001" bIns="45501" rtlCol="0" anchor="b"/>
          <a:lstStyle>
            <a:lvl1pPr algn="r">
              <a:defRPr sz="1200"/>
            </a:lvl1pPr>
          </a:lstStyle>
          <a:p>
            <a:fld id="{3D9FAB58-3CE0-794F-B196-A923FE5D95EF}" type="slidenum">
              <a:rPr lang="en-US" smtClean="0"/>
              <a:pPr/>
              <a:t>‹#›</a:t>
            </a:fld>
            <a:endParaRPr lang="en-US"/>
          </a:p>
        </p:txBody>
      </p:sp>
    </p:spTree>
    <p:extLst>
      <p:ext uri="{BB962C8B-B14F-4D97-AF65-F5344CB8AC3E}">
        <p14:creationId xmlns:p14="http://schemas.microsoft.com/office/powerpoint/2010/main" val="133966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001" tIns="45501" rIns="91001" bIns="45501" rtlCol="0"/>
          <a:lstStyle>
            <a:lvl1pPr algn="r">
              <a:defRPr sz="1200"/>
            </a:lvl1pPr>
          </a:lstStyle>
          <a:p>
            <a:fld id="{2B06CD65-0052-A748-ABD9-E18F4F72E200}" type="datetimeFigureOut">
              <a:rPr lang="en-US" smtClean="0"/>
              <a:pPr/>
              <a:t>4/7/2021</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01" tIns="45501" rIns="91001" bIns="45501"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001" tIns="45501" rIns="91001" bIns="45501"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1001" tIns="45501" rIns="91001" bIns="45501"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001" tIns="45501" rIns="91001" bIns="45501" rtlCol="0" anchor="b"/>
          <a:lstStyle>
            <a:lvl1pPr algn="r">
              <a:defRPr sz="1200"/>
            </a:lvl1pPr>
          </a:lstStyle>
          <a:p>
            <a:fld id="{A6E30364-1EC5-4C4A-B73A-092E241CA3BF}" type="slidenum">
              <a:rPr lang="en-US" smtClean="0"/>
              <a:pPr/>
              <a:t>‹#›</a:t>
            </a:fld>
            <a:endParaRPr lang="en-US"/>
          </a:p>
        </p:txBody>
      </p:sp>
    </p:spTree>
    <p:extLst>
      <p:ext uri="{BB962C8B-B14F-4D97-AF65-F5344CB8AC3E}">
        <p14:creationId xmlns:p14="http://schemas.microsoft.com/office/powerpoint/2010/main" val="3031552633"/>
      </p:ext>
    </p:extLst>
  </p:cSld>
  <p:clrMap bg1="lt1" tx1="dk1" bg2="lt2" tx2="dk2" accent1="accent1" accent2="accent2" accent3="accent3" accent4="accent4" accent5="accent5" accent6="accent6" hlink="hlink" folHlink="folHlink"/>
  <p:notesStyle>
    <a:lvl1pPr marL="0" algn="l" defTabSz="610042" rtl="0" eaLnBrk="1" latinLnBrk="0" hangingPunct="1">
      <a:defRPr sz="1600" kern="1200">
        <a:solidFill>
          <a:schemeClr val="tx1"/>
        </a:solidFill>
        <a:latin typeface="+mn-lt"/>
        <a:ea typeface="+mn-ea"/>
        <a:cs typeface="+mn-cs"/>
      </a:defRPr>
    </a:lvl1pPr>
    <a:lvl2pPr marL="610042" algn="l" defTabSz="610042" rtl="0" eaLnBrk="1" latinLnBrk="0" hangingPunct="1">
      <a:defRPr sz="1600" kern="1200">
        <a:solidFill>
          <a:schemeClr val="tx1"/>
        </a:solidFill>
        <a:latin typeface="+mn-lt"/>
        <a:ea typeface="+mn-ea"/>
        <a:cs typeface="+mn-cs"/>
      </a:defRPr>
    </a:lvl2pPr>
    <a:lvl3pPr marL="1220084" algn="l" defTabSz="610042" rtl="0" eaLnBrk="1" latinLnBrk="0" hangingPunct="1">
      <a:defRPr sz="1600" kern="1200">
        <a:solidFill>
          <a:schemeClr val="tx1"/>
        </a:solidFill>
        <a:latin typeface="+mn-lt"/>
        <a:ea typeface="+mn-ea"/>
        <a:cs typeface="+mn-cs"/>
      </a:defRPr>
    </a:lvl3pPr>
    <a:lvl4pPr marL="1830126" algn="l" defTabSz="610042" rtl="0" eaLnBrk="1" latinLnBrk="0" hangingPunct="1">
      <a:defRPr sz="1600" kern="1200">
        <a:solidFill>
          <a:schemeClr val="tx1"/>
        </a:solidFill>
        <a:latin typeface="+mn-lt"/>
        <a:ea typeface="+mn-ea"/>
        <a:cs typeface="+mn-cs"/>
      </a:defRPr>
    </a:lvl4pPr>
    <a:lvl5pPr marL="2440168" algn="l" defTabSz="610042" rtl="0" eaLnBrk="1" latinLnBrk="0" hangingPunct="1">
      <a:defRPr sz="1600" kern="1200">
        <a:solidFill>
          <a:schemeClr val="tx1"/>
        </a:solidFill>
        <a:latin typeface="+mn-lt"/>
        <a:ea typeface="+mn-ea"/>
        <a:cs typeface="+mn-cs"/>
      </a:defRPr>
    </a:lvl5pPr>
    <a:lvl6pPr marL="3050210" algn="l" defTabSz="610042" rtl="0" eaLnBrk="1" latinLnBrk="0" hangingPunct="1">
      <a:defRPr sz="1600" kern="1200">
        <a:solidFill>
          <a:schemeClr val="tx1"/>
        </a:solidFill>
        <a:latin typeface="+mn-lt"/>
        <a:ea typeface="+mn-ea"/>
        <a:cs typeface="+mn-cs"/>
      </a:defRPr>
    </a:lvl6pPr>
    <a:lvl7pPr marL="3660252" algn="l" defTabSz="610042" rtl="0" eaLnBrk="1" latinLnBrk="0" hangingPunct="1">
      <a:defRPr sz="1600" kern="1200">
        <a:solidFill>
          <a:schemeClr val="tx1"/>
        </a:solidFill>
        <a:latin typeface="+mn-lt"/>
        <a:ea typeface="+mn-ea"/>
        <a:cs typeface="+mn-cs"/>
      </a:defRPr>
    </a:lvl7pPr>
    <a:lvl8pPr marL="4270294" algn="l" defTabSz="610042" rtl="0" eaLnBrk="1" latinLnBrk="0" hangingPunct="1">
      <a:defRPr sz="1600" kern="1200">
        <a:solidFill>
          <a:schemeClr val="tx1"/>
        </a:solidFill>
        <a:latin typeface="+mn-lt"/>
        <a:ea typeface="+mn-ea"/>
        <a:cs typeface="+mn-cs"/>
      </a:defRPr>
    </a:lvl8pPr>
    <a:lvl9pPr marL="4880336" algn="l" defTabSz="6100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any</a:t>
            </a:r>
            <a:r>
              <a:rPr lang="en-GB" baseline="0" dirty="0"/>
              <a:t> other adults in the room, especially if the group is not usually together or those in the room are unknown</a:t>
            </a:r>
          </a:p>
          <a:p>
            <a:r>
              <a:rPr lang="en-GB" baseline="0" dirty="0"/>
              <a:t>You can have participants also introduce themselves</a:t>
            </a:r>
          </a:p>
          <a:p>
            <a:r>
              <a:rPr lang="en-GB" baseline="0" dirty="0"/>
              <a:t>If the group is well known to each other or you are delivering this as a 1-1 support session, this slide can be deleted</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a:t>
            </a:fld>
            <a:endParaRPr lang="en-US"/>
          </a:p>
        </p:txBody>
      </p:sp>
    </p:spTree>
    <p:extLst>
      <p:ext uri="{BB962C8B-B14F-4D97-AF65-F5344CB8AC3E}">
        <p14:creationId xmlns:p14="http://schemas.microsoft.com/office/powerpoint/2010/main" val="2637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quiet</a:t>
            </a:r>
            <a:r>
              <a:rPr lang="en-GB" baseline="0" dirty="0"/>
              <a:t> groups – use a ball, use coloured post its that are put up and read out by the trainer, ask for two positives and one challenge from everyone/from a small group</a:t>
            </a:r>
          </a:p>
          <a:p>
            <a:r>
              <a:rPr lang="en-GB" baseline="0" dirty="0"/>
              <a:t>How can the challenges be a positive?  E.g. there is a challenge when an interpreter doesn’t show up, but by finding another way to communicate, I show myself to be adaptable and resilient</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15</a:t>
            </a:fld>
            <a:endParaRPr lang="en-US"/>
          </a:p>
        </p:txBody>
      </p:sp>
    </p:spTree>
    <p:extLst>
      <p:ext uri="{BB962C8B-B14F-4D97-AF65-F5344CB8AC3E}">
        <p14:creationId xmlns:p14="http://schemas.microsoft.com/office/powerpoint/2010/main" val="323965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to ensure they cover what “discrimination” means</a:t>
            </a:r>
            <a:r>
              <a:rPr lang="en-GB" baseline="0" dirty="0"/>
              <a:t> and cover what reasonable adjustments could be made (e.g. employer communicates with you by email rather than phone or college lecturer faces you at all times when speaking)</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17</a:t>
            </a:fld>
            <a:endParaRPr lang="en-US"/>
          </a:p>
        </p:txBody>
      </p:sp>
    </p:spTree>
    <p:extLst>
      <p:ext uri="{BB962C8B-B14F-4D97-AF65-F5344CB8AC3E}">
        <p14:creationId xmlns:p14="http://schemas.microsoft.com/office/powerpoint/2010/main" val="217343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a:t>
            </a:r>
            <a:r>
              <a:rPr lang="en-GB" baseline="0" dirty="0"/>
              <a:t> to trainers: </a:t>
            </a:r>
          </a:p>
          <a:p>
            <a:r>
              <a:rPr lang="en-GB" baseline="0" dirty="0"/>
              <a:t>Many deaf young people will not be allocated an EHCP and local authorities can decline it if the believe there is insufficient evidence of need</a:t>
            </a:r>
          </a:p>
          <a:p>
            <a:r>
              <a:rPr lang="en-GB" baseline="0" dirty="0"/>
              <a:t>EHCP plans should be reviewed every year and from Year 9 onwards there must be transition planning as part of that review so that a young person gets the support they need to achieve their ambitions.</a:t>
            </a:r>
          </a:p>
          <a:p>
            <a:r>
              <a:rPr lang="en-GB" baseline="0" dirty="0"/>
              <a:t>More information on education rights can be found here: https://www.buzz.org.uk/category/support-at-school-and-college/ </a:t>
            </a:r>
          </a:p>
        </p:txBody>
      </p:sp>
      <p:sp>
        <p:nvSpPr>
          <p:cNvPr id="4" name="Slide Number Placeholder 3"/>
          <p:cNvSpPr>
            <a:spLocks noGrp="1"/>
          </p:cNvSpPr>
          <p:nvPr>
            <p:ph type="sldNum" sz="quarter" idx="10"/>
          </p:nvPr>
        </p:nvSpPr>
        <p:spPr/>
        <p:txBody>
          <a:bodyPr/>
          <a:lstStyle/>
          <a:p>
            <a:fld id="{A6E30364-1EC5-4C4A-B73A-092E241CA3BF}" type="slidenum">
              <a:rPr lang="en-US" smtClean="0"/>
              <a:pPr/>
              <a:t>18</a:t>
            </a:fld>
            <a:endParaRPr lang="en-US"/>
          </a:p>
        </p:txBody>
      </p:sp>
    </p:spTree>
    <p:extLst>
      <p:ext uri="{BB962C8B-B14F-4D97-AF65-F5344CB8AC3E}">
        <p14:creationId xmlns:p14="http://schemas.microsoft.com/office/powerpoint/2010/main" val="2022351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to note that the Disability Confident scheme does not provide</a:t>
            </a:r>
            <a:r>
              <a:rPr lang="en-GB" baseline="0" dirty="0"/>
              <a:t> rights </a:t>
            </a:r>
            <a:r>
              <a:rPr lang="en-GB" dirty="0"/>
              <a:t>in law like</a:t>
            </a:r>
            <a:r>
              <a:rPr lang="en-GB" baseline="0" dirty="0"/>
              <a:t> the Acts mentioned previously, but is good to be aware of.  </a:t>
            </a:r>
          </a:p>
          <a:p>
            <a:r>
              <a:rPr lang="en-GB" baseline="0" dirty="0"/>
              <a:t>Candidates will still have to apply and interview as anyone else would, meet the qualifying criteria and be considered the most suitable for the role. It does not mean that employers that are not part of the scheme will be bad employers. However, if an employer is signed up to the scheme a deaf young person might feel more confident about applying.</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19</a:t>
            </a:fld>
            <a:endParaRPr lang="en-US"/>
          </a:p>
        </p:txBody>
      </p:sp>
    </p:spTree>
    <p:extLst>
      <p:ext uri="{BB962C8B-B14F-4D97-AF65-F5344CB8AC3E}">
        <p14:creationId xmlns:p14="http://schemas.microsoft.com/office/powerpoint/2010/main" val="74964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21</a:t>
            </a:fld>
            <a:endParaRPr lang="en-US"/>
          </a:p>
        </p:txBody>
      </p:sp>
    </p:spTree>
    <p:extLst>
      <p:ext uri="{BB962C8B-B14F-4D97-AF65-F5344CB8AC3E}">
        <p14:creationId xmlns:p14="http://schemas.microsoft.com/office/powerpoint/2010/main" val="13891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2950"/>
            <a:ext cx="6604000" cy="3716338"/>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22</a:t>
            </a:fld>
            <a:endParaRPr lang="en-US"/>
          </a:p>
        </p:txBody>
      </p:sp>
    </p:spTree>
    <p:extLst>
      <p:ext uri="{BB962C8B-B14F-4D97-AF65-F5344CB8AC3E}">
        <p14:creationId xmlns:p14="http://schemas.microsoft.com/office/powerpoint/2010/main" val="388810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a:t>
            </a:r>
            <a:r>
              <a:rPr lang="en-GB" baseline="0" dirty="0"/>
              <a:t> an activity that suits the age and skill level of your group, or run both!</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25</a:t>
            </a:fld>
            <a:endParaRPr lang="en-US"/>
          </a:p>
        </p:txBody>
      </p:sp>
    </p:spTree>
    <p:extLst>
      <p:ext uri="{BB962C8B-B14F-4D97-AF65-F5344CB8AC3E}">
        <p14:creationId xmlns:p14="http://schemas.microsoft.com/office/powerpoint/2010/main" val="334215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 areas of work taken from National Careers Service</a:t>
            </a:r>
          </a:p>
          <a:p>
            <a:r>
              <a:rPr lang="en-GB" dirty="0"/>
              <a:t>Can</a:t>
            </a:r>
            <a:r>
              <a:rPr lang="en-GB" baseline="0" dirty="0"/>
              <a:t> use this OR next three slides</a:t>
            </a:r>
          </a:p>
          <a:p>
            <a:r>
              <a:rPr lang="en-GB" baseline="0" dirty="0"/>
              <a:t>Use with resource page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26</a:t>
            </a:fld>
            <a:endParaRPr lang="en-US"/>
          </a:p>
        </p:txBody>
      </p:sp>
    </p:spTree>
    <p:extLst>
      <p:ext uri="{BB962C8B-B14F-4D97-AF65-F5344CB8AC3E}">
        <p14:creationId xmlns:p14="http://schemas.microsoft.com/office/powerpoint/2010/main" val="20109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using here, don’t spend a lot of time – ask the group if any stand out, if they have heard of any, if they haven’t heard of any</a:t>
            </a:r>
          </a:p>
          <a:p>
            <a:r>
              <a:rPr lang="en-GB" dirty="0"/>
              <a:t>Try to at least mention the industry for the next case study slides</a:t>
            </a:r>
          </a:p>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27</a:t>
            </a:fld>
            <a:endParaRPr lang="en-US"/>
          </a:p>
        </p:txBody>
      </p:sp>
    </p:spTree>
    <p:extLst>
      <p:ext uri="{BB962C8B-B14F-4D97-AF65-F5344CB8AC3E}">
        <p14:creationId xmlns:p14="http://schemas.microsoft.com/office/powerpoint/2010/main" val="20121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28</a:t>
            </a:fld>
            <a:endParaRPr lang="en-US"/>
          </a:p>
        </p:txBody>
      </p:sp>
    </p:spTree>
    <p:extLst>
      <p:ext uri="{BB962C8B-B14F-4D97-AF65-F5344CB8AC3E}">
        <p14:creationId xmlns:p14="http://schemas.microsoft.com/office/powerpoint/2010/main" val="137935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LP = Lesson plan</a:t>
            </a:r>
          </a:p>
        </p:txBody>
      </p:sp>
      <p:sp>
        <p:nvSpPr>
          <p:cNvPr id="4" name="Slide Number Placeholder 3"/>
          <p:cNvSpPr>
            <a:spLocks noGrp="1"/>
          </p:cNvSpPr>
          <p:nvPr>
            <p:ph type="sldNum" sz="quarter" idx="10"/>
          </p:nvPr>
        </p:nvSpPr>
        <p:spPr/>
        <p:txBody>
          <a:bodyPr/>
          <a:lstStyle/>
          <a:p>
            <a:fld id="{A6E30364-1EC5-4C4A-B73A-092E241CA3BF}" type="slidenum">
              <a:rPr lang="en-US" smtClean="0"/>
              <a:pPr/>
              <a:t>5</a:t>
            </a:fld>
            <a:endParaRPr lang="en-US"/>
          </a:p>
        </p:txBody>
      </p:sp>
    </p:spTree>
    <p:extLst>
      <p:ext uri="{BB962C8B-B14F-4D97-AF65-F5344CB8AC3E}">
        <p14:creationId xmlns:p14="http://schemas.microsoft.com/office/powerpoint/2010/main" val="212907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29</a:t>
            </a:fld>
            <a:endParaRPr lang="en-US"/>
          </a:p>
        </p:txBody>
      </p:sp>
    </p:spTree>
    <p:extLst>
      <p:ext uri="{BB962C8B-B14F-4D97-AF65-F5344CB8AC3E}">
        <p14:creationId xmlns:p14="http://schemas.microsoft.com/office/powerpoint/2010/main" val="3091948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30</a:t>
            </a:fld>
            <a:endParaRPr lang="en-US"/>
          </a:p>
        </p:txBody>
      </p:sp>
    </p:spTree>
    <p:extLst>
      <p:ext uri="{BB962C8B-B14F-4D97-AF65-F5344CB8AC3E}">
        <p14:creationId xmlns:p14="http://schemas.microsoft.com/office/powerpoint/2010/main" val="394337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31</a:t>
            </a:fld>
            <a:endParaRPr lang="en-US"/>
          </a:p>
        </p:txBody>
      </p:sp>
    </p:spTree>
    <p:extLst>
      <p:ext uri="{BB962C8B-B14F-4D97-AF65-F5344CB8AC3E}">
        <p14:creationId xmlns:p14="http://schemas.microsoft.com/office/powerpoint/2010/main" val="332415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32</a:t>
            </a:fld>
            <a:endParaRPr lang="en-US"/>
          </a:p>
        </p:txBody>
      </p:sp>
    </p:spTree>
    <p:extLst>
      <p:ext uri="{BB962C8B-B14F-4D97-AF65-F5344CB8AC3E}">
        <p14:creationId xmlns:p14="http://schemas.microsoft.com/office/powerpoint/2010/main" val="229098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change activity or use different materials – build a tower, build a bridge </a:t>
            </a:r>
            <a:r>
              <a:rPr lang="en-GB" dirty="0" err="1"/>
              <a:t>etc</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34</a:t>
            </a:fld>
            <a:endParaRPr lang="en-US"/>
          </a:p>
        </p:txBody>
      </p:sp>
    </p:spTree>
    <p:extLst>
      <p:ext uri="{BB962C8B-B14F-4D97-AF65-F5344CB8AC3E}">
        <p14:creationId xmlns:p14="http://schemas.microsoft.com/office/powerpoint/2010/main" val="3747152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2950"/>
            <a:ext cx="6604000" cy="3716338"/>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37</a:t>
            </a:fld>
            <a:endParaRPr lang="en-US"/>
          </a:p>
        </p:txBody>
      </p:sp>
    </p:spTree>
    <p:extLst>
      <p:ext uri="{BB962C8B-B14F-4D97-AF65-F5344CB8AC3E}">
        <p14:creationId xmlns:p14="http://schemas.microsoft.com/office/powerpoint/2010/main" val="2672708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point – that within 24 hours, this is a lot of decisions to make, the decisions will be rushed, not thought</a:t>
            </a:r>
            <a:r>
              <a:rPr lang="en-GB" baseline="0" dirty="0"/>
              <a:t> out, and may not be possible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40</a:t>
            </a:fld>
            <a:endParaRPr lang="en-US"/>
          </a:p>
        </p:txBody>
      </p:sp>
    </p:spTree>
    <p:extLst>
      <p:ext uri="{BB962C8B-B14F-4D97-AF65-F5344CB8AC3E}">
        <p14:creationId xmlns:p14="http://schemas.microsoft.com/office/powerpoint/2010/main" val="1339445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volunteer</a:t>
            </a:r>
            <a:r>
              <a:rPr lang="en-GB" baseline="0" dirty="0"/>
              <a:t> overseas as well with programmes for smaller fees.  See globalteer.org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53</a:t>
            </a:fld>
            <a:endParaRPr lang="en-US"/>
          </a:p>
        </p:txBody>
      </p:sp>
    </p:spTree>
    <p:extLst>
      <p:ext uri="{BB962C8B-B14F-4D97-AF65-F5344CB8AC3E}">
        <p14:creationId xmlns:p14="http://schemas.microsoft.com/office/powerpoint/2010/main" val="367584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54</a:t>
            </a:fld>
            <a:endParaRPr lang="en-US"/>
          </a:p>
        </p:txBody>
      </p:sp>
    </p:spTree>
    <p:extLst>
      <p:ext uri="{BB962C8B-B14F-4D97-AF65-F5344CB8AC3E}">
        <p14:creationId xmlns:p14="http://schemas.microsoft.com/office/powerpoint/2010/main" val="926736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55</a:t>
            </a:fld>
            <a:endParaRPr lang="en-US"/>
          </a:p>
        </p:txBody>
      </p:sp>
    </p:spTree>
    <p:extLst>
      <p:ext uri="{BB962C8B-B14F-4D97-AF65-F5344CB8AC3E}">
        <p14:creationId xmlns:p14="http://schemas.microsoft.com/office/powerpoint/2010/main" val="291142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Suggested ground rules, you can</a:t>
            </a:r>
            <a:r>
              <a:rPr lang="en-GB" baseline="0" dirty="0"/>
              <a:t> use these or </a:t>
            </a:r>
            <a:r>
              <a:rPr lang="en-GB" dirty="0"/>
              <a:t>have the group come up with their own</a:t>
            </a:r>
          </a:p>
        </p:txBody>
      </p:sp>
      <p:sp>
        <p:nvSpPr>
          <p:cNvPr id="4" name="Slide Number Placeholder 3"/>
          <p:cNvSpPr>
            <a:spLocks noGrp="1"/>
          </p:cNvSpPr>
          <p:nvPr>
            <p:ph type="sldNum" sz="quarter" idx="10"/>
          </p:nvPr>
        </p:nvSpPr>
        <p:spPr/>
        <p:txBody>
          <a:bodyPr/>
          <a:lstStyle/>
          <a:p>
            <a:fld id="{A6E30364-1EC5-4C4A-B73A-092E241CA3BF}" type="slidenum">
              <a:rPr lang="en-US" smtClean="0"/>
              <a:pPr/>
              <a:t>6</a:t>
            </a:fld>
            <a:endParaRPr lang="en-US"/>
          </a:p>
        </p:txBody>
      </p:sp>
    </p:spTree>
    <p:extLst>
      <p:ext uri="{BB962C8B-B14F-4D97-AF65-F5344CB8AC3E}">
        <p14:creationId xmlns:p14="http://schemas.microsoft.com/office/powerpoint/2010/main" val="333842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56</a:t>
            </a:fld>
            <a:endParaRPr lang="en-US"/>
          </a:p>
        </p:txBody>
      </p:sp>
    </p:spTree>
    <p:extLst>
      <p:ext uri="{BB962C8B-B14F-4D97-AF65-F5344CB8AC3E}">
        <p14:creationId xmlns:p14="http://schemas.microsoft.com/office/powerpoint/2010/main" val="4154967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this as a group – display the question and the options, then get</a:t>
            </a:r>
            <a:r>
              <a:rPr lang="en-GB" baseline="0" dirty="0"/>
              <a:t> the group to shout out which answer they think it is before showing the answer</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57</a:t>
            </a:fld>
            <a:endParaRPr lang="en-US"/>
          </a:p>
        </p:txBody>
      </p:sp>
    </p:spTree>
    <p:extLst>
      <p:ext uri="{BB962C8B-B14F-4D97-AF65-F5344CB8AC3E}">
        <p14:creationId xmlns:p14="http://schemas.microsoft.com/office/powerpoint/2010/main" val="1562574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Although there is a capped budget, it is worth mentioning to your students that everyone will have their own budget as communication needs vary and costs for those needs vary also. It’s important that people are aware that they don’t automatically get the capped amount and that it will depend on their workplace needs.</a:t>
            </a:r>
          </a:p>
          <a:p>
            <a:endParaRPr lang="en-GB" dirty="0"/>
          </a:p>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63</a:t>
            </a:fld>
            <a:endParaRPr lang="en-US"/>
          </a:p>
        </p:txBody>
      </p:sp>
    </p:spTree>
    <p:extLst>
      <p:ext uri="{BB962C8B-B14F-4D97-AF65-F5344CB8AC3E}">
        <p14:creationId xmlns:p14="http://schemas.microsoft.com/office/powerpoint/2010/main" val="3522679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65</a:t>
            </a:fld>
            <a:endParaRPr lang="en-US"/>
          </a:p>
        </p:txBody>
      </p:sp>
    </p:spTree>
    <p:extLst>
      <p:ext uri="{BB962C8B-B14F-4D97-AF65-F5344CB8AC3E}">
        <p14:creationId xmlns:p14="http://schemas.microsoft.com/office/powerpoint/2010/main" val="1955443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67</a:t>
            </a:fld>
            <a:endParaRPr lang="en-US"/>
          </a:p>
        </p:txBody>
      </p:sp>
    </p:spTree>
    <p:extLst>
      <p:ext uri="{BB962C8B-B14F-4D97-AF65-F5344CB8AC3E}">
        <p14:creationId xmlns:p14="http://schemas.microsoft.com/office/powerpoint/2010/main" val="200121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68</a:t>
            </a:fld>
            <a:endParaRPr lang="en-US"/>
          </a:p>
        </p:txBody>
      </p:sp>
    </p:spTree>
    <p:extLst>
      <p:ext uri="{BB962C8B-B14F-4D97-AF65-F5344CB8AC3E}">
        <p14:creationId xmlns:p14="http://schemas.microsoft.com/office/powerpoint/2010/main" val="1507905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69</a:t>
            </a:fld>
            <a:endParaRPr lang="en-US"/>
          </a:p>
        </p:txBody>
      </p:sp>
    </p:spTree>
    <p:extLst>
      <p:ext uri="{BB962C8B-B14F-4D97-AF65-F5344CB8AC3E}">
        <p14:creationId xmlns:p14="http://schemas.microsoft.com/office/powerpoint/2010/main" val="1073881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70</a:t>
            </a:fld>
            <a:endParaRPr lang="en-US"/>
          </a:p>
        </p:txBody>
      </p:sp>
    </p:spTree>
    <p:extLst>
      <p:ext uri="{BB962C8B-B14F-4D97-AF65-F5344CB8AC3E}">
        <p14:creationId xmlns:p14="http://schemas.microsoft.com/office/powerpoint/2010/main" val="4036419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71</a:t>
            </a:fld>
            <a:endParaRPr lang="en-US"/>
          </a:p>
        </p:txBody>
      </p:sp>
    </p:spTree>
    <p:extLst>
      <p:ext uri="{BB962C8B-B14F-4D97-AF65-F5344CB8AC3E}">
        <p14:creationId xmlns:p14="http://schemas.microsoft.com/office/powerpoint/2010/main" val="337802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72</a:t>
            </a:fld>
            <a:endParaRPr lang="en-US"/>
          </a:p>
        </p:txBody>
      </p:sp>
    </p:spTree>
    <p:extLst>
      <p:ext uri="{BB962C8B-B14F-4D97-AF65-F5344CB8AC3E}">
        <p14:creationId xmlns:p14="http://schemas.microsoft.com/office/powerpoint/2010/main" val="410096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to toolkit for lesson plans</a:t>
            </a:r>
          </a:p>
          <a:p>
            <a:r>
              <a:rPr lang="en-GB" dirty="0"/>
              <a:t>You can also use an icebreaker you know of that</a:t>
            </a:r>
            <a:r>
              <a:rPr lang="en-GB" baseline="0" dirty="0"/>
              <a:t> works well for your group</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a:t>
            </a:fld>
            <a:endParaRPr lang="en-US"/>
          </a:p>
        </p:txBody>
      </p:sp>
    </p:spTree>
    <p:extLst>
      <p:ext uri="{BB962C8B-B14F-4D97-AF65-F5344CB8AC3E}">
        <p14:creationId xmlns:p14="http://schemas.microsoft.com/office/powerpoint/2010/main" val="2650438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73</a:t>
            </a:fld>
            <a:endParaRPr lang="en-US"/>
          </a:p>
        </p:txBody>
      </p:sp>
    </p:spTree>
    <p:extLst>
      <p:ext uri="{BB962C8B-B14F-4D97-AF65-F5344CB8AC3E}">
        <p14:creationId xmlns:p14="http://schemas.microsoft.com/office/powerpoint/2010/main" val="2589001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74</a:t>
            </a:fld>
            <a:endParaRPr lang="en-US"/>
          </a:p>
        </p:txBody>
      </p:sp>
    </p:spTree>
    <p:extLst>
      <p:ext uri="{BB962C8B-B14F-4D97-AF65-F5344CB8AC3E}">
        <p14:creationId xmlns:p14="http://schemas.microsoft.com/office/powerpoint/2010/main" val="380377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75</a:t>
            </a:fld>
            <a:endParaRPr lang="en-US"/>
          </a:p>
        </p:txBody>
      </p:sp>
    </p:spTree>
    <p:extLst>
      <p:ext uri="{BB962C8B-B14F-4D97-AF65-F5344CB8AC3E}">
        <p14:creationId xmlns:p14="http://schemas.microsoft.com/office/powerpoint/2010/main" val="2284696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R8.1</a:t>
            </a:r>
          </a:p>
        </p:txBody>
      </p:sp>
      <p:sp>
        <p:nvSpPr>
          <p:cNvPr id="4" name="Slide Number Placeholder 3"/>
          <p:cNvSpPr>
            <a:spLocks noGrp="1"/>
          </p:cNvSpPr>
          <p:nvPr>
            <p:ph type="sldNum" sz="quarter" idx="10"/>
          </p:nvPr>
        </p:nvSpPr>
        <p:spPr/>
        <p:txBody>
          <a:bodyPr/>
          <a:lstStyle/>
          <a:p>
            <a:fld id="{A6E30364-1EC5-4C4A-B73A-092E241CA3BF}" type="slidenum">
              <a:rPr lang="en-US" smtClean="0"/>
              <a:pPr/>
              <a:t>79</a:t>
            </a:fld>
            <a:endParaRPr lang="en-US"/>
          </a:p>
        </p:txBody>
      </p:sp>
    </p:spTree>
    <p:extLst>
      <p:ext uri="{BB962C8B-B14F-4D97-AF65-F5344CB8AC3E}">
        <p14:creationId xmlns:p14="http://schemas.microsoft.com/office/powerpoint/2010/main" val="152989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 trainer does not lead this by suggesting</a:t>
            </a:r>
            <a:r>
              <a:rPr lang="en-GB" baseline="0" dirty="0"/>
              <a:t> which jar they would choose</a:t>
            </a:r>
          </a:p>
          <a:p>
            <a:r>
              <a:rPr lang="en-GB" baseline="0" dirty="0"/>
              <a:t>Useful as a baseline comparative figure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8</a:t>
            </a:fld>
            <a:endParaRPr lang="en-US"/>
          </a:p>
        </p:txBody>
      </p:sp>
    </p:spTree>
    <p:extLst>
      <p:ext uri="{BB962C8B-B14F-4D97-AF65-F5344CB8AC3E}">
        <p14:creationId xmlns:p14="http://schemas.microsoft.com/office/powerpoint/2010/main" val="126962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show of hands, groups standing around the room – whatever works for you</a:t>
            </a:r>
          </a:p>
          <a:p>
            <a:r>
              <a:rPr lang="en-GB" baseline="0" dirty="0"/>
              <a:t>Useful as a baseline comparative figure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9</a:t>
            </a:fld>
            <a:endParaRPr lang="en-US"/>
          </a:p>
        </p:txBody>
      </p:sp>
    </p:spTree>
    <p:extLst>
      <p:ext uri="{BB962C8B-B14F-4D97-AF65-F5344CB8AC3E}">
        <p14:creationId xmlns:p14="http://schemas.microsoft.com/office/powerpoint/2010/main" val="178512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a:t>
            </a:r>
            <a:r>
              <a:rPr lang="en-GB" baseline="0" dirty="0"/>
              <a:t> questions – what did you want to be when you were a kid?  Is that still the same?  Has it changed?  What do you want to be now?</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10</a:t>
            </a:fld>
            <a:endParaRPr lang="en-US"/>
          </a:p>
        </p:txBody>
      </p:sp>
    </p:spTree>
    <p:extLst>
      <p:ext uri="{BB962C8B-B14F-4D97-AF65-F5344CB8AC3E}">
        <p14:creationId xmlns:p14="http://schemas.microsoft.com/office/powerpoint/2010/main" val="345043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a:t>
            </a:r>
            <a:r>
              <a:rPr lang="en-GB" baseline="0" dirty="0"/>
              <a:t> can be embedded but is too large.  Hyperlink instead.</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11</a:t>
            </a:fld>
            <a:endParaRPr lang="en-US"/>
          </a:p>
        </p:txBody>
      </p:sp>
    </p:spTree>
    <p:extLst>
      <p:ext uri="{BB962C8B-B14F-4D97-AF65-F5344CB8AC3E}">
        <p14:creationId xmlns:p14="http://schemas.microsoft.com/office/powerpoint/2010/main" val="218927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next</a:t>
            </a:r>
            <a:r>
              <a:rPr lang="en-GB" baseline="0" dirty="0"/>
              <a:t> three slides 13-15 can be switched around very easily into whatever order you feel works best</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13</a:t>
            </a:fld>
            <a:endParaRPr lang="en-US"/>
          </a:p>
        </p:txBody>
      </p:sp>
    </p:spTree>
    <p:extLst>
      <p:ext uri="{BB962C8B-B14F-4D97-AF65-F5344CB8AC3E}">
        <p14:creationId xmlns:p14="http://schemas.microsoft.com/office/powerpoint/2010/main" val="225320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979" y="1701602"/>
            <a:ext cx="8256091" cy="720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4980" y="2709714"/>
            <a:ext cx="9361040" cy="29523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510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7" y="1617741"/>
            <a:ext cx="8256091" cy="720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914639" y="3057741"/>
            <a:ext cx="10365899" cy="3252374"/>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912573" y="2337741"/>
            <a:ext cx="8258155" cy="647998"/>
          </a:xfrm>
          <a:prstGeom prst="rect">
            <a:avLst/>
          </a:prstGeo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86491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Quo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129035" y="1876740"/>
            <a:ext cx="9937104" cy="1583903"/>
          </a:xfrm>
          <a:prstGeom prst="rect">
            <a:avLst/>
          </a:prstGeom>
        </p:spPr>
        <p:txBody>
          <a:bodyPr/>
          <a:lstStyle>
            <a:lvl1pPr marL="0" indent="0" algn="ctr">
              <a:buNone/>
              <a:defRPr sz="6000" b="0" i="0">
                <a:solidFill>
                  <a:schemeClr val="bg1"/>
                </a:solidFill>
                <a:latin typeface="Calibri" panose="020F0502020204030204" pitchFamily="34" charset="0"/>
              </a:defRPr>
            </a:lvl1pPr>
          </a:lstStyle>
          <a:p>
            <a:pPr lvl="0"/>
            <a:r>
              <a:rPr lang="en-US" dirty="0"/>
              <a:t>“Insert quote</a:t>
            </a:r>
            <a:br>
              <a:rPr lang="en-US" dirty="0"/>
            </a:br>
            <a:r>
              <a:rPr lang="en-US" dirty="0"/>
              <a:t>here”</a:t>
            </a:r>
          </a:p>
        </p:txBody>
      </p:sp>
      <p:sp>
        <p:nvSpPr>
          <p:cNvPr id="9" name="Text Placeholder 8"/>
          <p:cNvSpPr>
            <a:spLocks noGrp="1"/>
          </p:cNvSpPr>
          <p:nvPr>
            <p:ph type="body" sz="quarter" idx="11" hasCustomPrompt="1"/>
          </p:nvPr>
        </p:nvSpPr>
        <p:spPr>
          <a:xfrm>
            <a:off x="5737547" y="4098493"/>
            <a:ext cx="5472112" cy="864096"/>
          </a:xfrm>
          <a:prstGeom prst="rect">
            <a:avLst/>
          </a:prstGeom>
        </p:spPr>
        <p:txBody>
          <a:bodyPr/>
          <a:lstStyle>
            <a:lvl1pPr marL="0" indent="0">
              <a:buNone/>
              <a:defRPr sz="4400" b="1">
                <a:solidFill>
                  <a:schemeClr val="accent4"/>
                </a:solidFill>
              </a:defRPr>
            </a:lvl1pPr>
          </a:lstStyle>
          <a:p>
            <a:pPr lvl="0"/>
            <a:r>
              <a:rPr lang="en-US" dirty="0"/>
              <a:t>Quoted by</a:t>
            </a:r>
          </a:p>
        </p:txBody>
      </p:sp>
      <p:sp>
        <p:nvSpPr>
          <p:cNvPr id="6" name="Rectangle 5">
            <a:extLst>
              <a:ext uri="{FF2B5EF4-FFF2-40B4-BE49-F238E27FC236}">
                <a16:creationId xmlns:a16="http://schemas.microsoft.com/office/drawing/2014/main" xmlns="" id="{89A9F666-CA49-3342-9B1A-FFF6CAF5FA4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Rectangle 10">
            <a:extLst>
              <a:ext uri="{FF2B5EF4-FFF2-40B4-BE49-F238E27FC236}">
                <a16:creationId xmlns:a16="http://schemas.microsoft.com/office/drawing/2014/main" xmlns="" id="{89A9F666-CA49-3342-9B1A-FFF6CAF5FA4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14" name="Picture 13">
            <a:extLst>
              <a:ext uri="{FF2B5EF4-FFF2-40B4-BE49-F238E27FC236}">
                <a16:creationId xmlns:a16="http://schemas.microsoft.com/office/drawing/2014/main" xmlns="" id="{7DBF88F9-CDC7-6440-8A59-8CCC41E4E4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pic>
        <p:nvPicPr>
          <p:cNvPr id="15" name="Picture 14" descr="Logo&#10;&#10;Description automatically generated">
            <a:extLst>
              <a:ext uri="{FF2B5EF4-FFF2-40B4-BE49-F238E27FC236}">
                <a16:creationId xmlns:a16="http://schemas.microsoft.com/office/drawing/2014/main" xmlns="" id="{AC737710-8894-094B-ADF1-1B37E6AEBE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spTree>
    <p:extLst>
      <p:ext uri="{BB962C8B-B14F-4D97-AF65-F5344CB8AC3E}">
        <p14:creationId xmlns:p14="http://schemas.microsoft.com/office/powerpoint/2010/main" val="389123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Quotation">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9A9F666-CA49-3342-9B1A-FFF6CAF5FA4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Text Placeholder 6">
            <a:extLst>
              <a:ext uri="{FF2B5EF4-FFF2-40B4-BE49-F238E27FC236}">
                <a16:creationId xmlns:a16="http://schemas.microsoft.com/office/drawing/2014/main" xmlns="" id="{C0F30373-62BA-EB4B-9DC1-3DFF30906BF6}"/>
              </a:ext>
            </a:extLst>
          </p:cNvPr>
          <p:cNvSpPr>
            <a:spLocks noGrp="1"/>
          </p:cNvSpPr>
          <p:nvPr>
            <p:ph type="body" sz="quarter" idx="10" hasCustomPrompt="1"/>
          </p:nvPr>
        </p:nvSpPr>
        <p:spPr>
          <a:xfrm>
            <a:off x="1129035" y="1876740"/>
            <a:ext cx="9937104" cy="1583903"/>
          </a:xfrm>
          <a:prstGeom prst="rect">
            <a:avLst/>
          </a:prstGeom>
        </p:spPr>
        <p:txBody>
          <a:bodyPr/>
          <a:lstStyle>
            <a:lvl1pPr marL="0" indent="0" algn="ctr">
              <a:buNone/>
              <a:defRPr sz="6000" b="1">
                <a:solidFill>
                  <a:schemeClr val="bg1"/>
                </a:solidFill>
              </a:defRPr>
            </a:lvl1pPr>
          </a:lstStyle>
          <a:p>
            <a:pPr lvl="0"/>
            <a:r>
              <a:rPr lang="en-US" dirty="0"/>
              <a:t>“Insert quote</a:t>
            </a:r>
            <a:br>
              <a:rPr lang="en-US" dirty="0"/>
            </a:br>
            <a:r>
              <a:rPr lang="en-US" dirty="0"/>
              <a:t>here”</a:t>
            </a:r>
          </a:p>
        </p:txBody>
      </p:sp>
      <p:sp>
        <p:nvSpPr>
          <p:cNvPr id="12" name="Text Placeholder 8">
            <a:extLst>
              <a:ext uri="{FF2B5EF4-FFF2-40B4-BE49-F238E27FC236}">
                <a16:creationId xmlns:a16="http://schemas.microsoft.com/office/drawing/2014/main" xmlns="" id="{C7BD8B8A-9973-6D4E-9257-B45501FB0772}"/>
              </a:ext>
            </a:extLst>
          </p:cNvPr>
          <p:cNvSpPr>
            <a:spLocks noGrp="1"/>
          </p:cNvSpPr>
          <p:nvPr>
            <p:ph type="body" sz="quarter" idx="11" hasCustomPrompt="1"/>
          </p:nvPr>
        </p:nvSpPr>
        <p:spPr>
          <a:xfrm>
            <a:off x="5737547" y="4098493"/>
            <a:ext cx="5472112" cy="864096"/>
          </a:xfrm>
          <a:prstGeom prst="rect">
            <a:avLst/>
          </a:prstGeom>
        </p:spPr>
        <p:txBody>
          <a:bodyPr/>
          <a:lstStyle>
            <a:lvl1pPr marL="0" indent="0">
              <a:buNone/>
              <a:defRPr sz="4400" b="1">
                <a:solidFill>
                  <a:schemeClr val="accent4"/>
                </a:solidFill>
              </a:defRPr>
            </a:lvl1pPr>
          </a:lstStyle>
          <a:p>
            <a:pPr lvl="0"/>
            <a:r>
              <a:rPr lang="en-US" dirty="0"/>
              <a:t>Quoted by</a:t>
            </a:r>
          </a:p>
        </p:txBody>
      </p:sp>
      <p:sp>
        <p:nvSpPr>
          <p:cNvPr id="7" name="Rectangle 6">
            <a:extLst>
              <a:ext uri="{FF2B5EF4-FFF2-40B4-BE49-F238E27FC236}">
                <a16:creationId xmlns:a16="http://schemas.microsoft.com/office/drawing/2014/main" xmlns="" id="{89A9F666-CA49-3342-9B1A-FFF6CAF5FA4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16" name="Picture 15" descr="Logo&#10;&#10;Description automatically generated">
            <a:extLst>
              <a:ext uri="{FF2B5EF4-FFF2-40B4-BE49-F238E27FC236}">
                <a16:creationId xmlns:a16="http://schemas.microsoft.com/office/drawing/2014/main" xmlns="" id="{5FE2E760-2ABE-AC44-9E8B-B9C25289C1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pic>
        <p:nvPicPr>
          <p:cNvPr id="8" name="Picture 7">
            <a:extLst>
              <a:ext uri="{FF2B5EF4-FFF2-40B4-BE49-F238E27FC236}">
                <a16:creationId xmlns:a16="http://schemas.microsoft.com/office/drawing/2014/main" xmlns="" id="{408341E6-94D8-1F4A-A1B8-6A07176636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spTree>
    <p:extLst>
      <p:ext uri="{BB962C8B-B14F-4D97-AF65-F5344CB8AC3E}">
        <p14:creationId xmlns:p14="http://schemas.microsoft.com/office/powerpoint/2010/main" val="402077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639" y="1701602"/>
            <a:ext cx="8258150" cy="720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0374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83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24979" y="1710582"/>
            <a:ext cx="10365899" cy="2969315"/>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xmlns="" id="{324F3285-A34E-8548-98AF-1AC03AA1DF0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 name="Rectangle 9">
            <a:extLst>
              <a:ext uri="{FF2B5EF4-FFF2-40B4-BE49-F238E27FC236}">
                <a16:creationId xmlns:a16="http://schemas.microsoft.com/office/drawing/2014/main" xmlns="" id="{324F3285-A34E-8548-98AF-1AC03AA1DF0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26" name="Rectangle 2"/>
          <p:cNvSpPr>
            <a:spLocks noGrp="1" noChangeArrowheads="1"/>
          </p:cNvSpPr>
          <p:nvPr>
            <p:ph type="title"/>
          </p:nvPr>
        </p:nvSpPr>
        <p:spPr bwMode="auto">
          <a:xfrm>
            <a:off x="624979" y="400441"/>
            <a:ext cx="9056632" cy="599962"/>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p>
            <a:pPr lvl="0"/>
            <a:r>
              <a:rPr lang="en-US" dirty="0"/>
              <a:t>Click to edit Master title style</a:t>
            </a:r>
          </a:p>
        </p:txBody>
      </p:sp>
      <p:pic>
        <p:nvPicPr>
          <p:cNvPr id="16" name="Picture 15" descr="Logo&#10;&#10;Description automatically generated">
            <a:extLst>
              <a:ext uri="{FF2B5EF4-FFF2-40B4-BE49-F238E27FC236}">
                <a16:creationId xmlns:a16="http://schemas.microsoft.com/office/drawing/2014/main" xmlns="" id="{DA064AE6-A18C-0145-A9FE-479BFA3EB1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pic>
        <p:nvPicPr>
          <p:cNvPr id="8" name="Picture 7">
            <a:extLst>
              <a:ext uri="{FF2B5EF4-FFF2-40B4-BE49-F238E27FC236}">
                <a16:creationId xmlns:a16="http://schemas.microsoft.com/office/drawing/2014/main" xmlns="" id="{B56ADAE9-F1A5-D843-A1C6-9DA3D6EB022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spTree>
    <p:extLst>
      <p:ext uri="{BB962C8B-B14F-4D97-AF65-F5344CB8AC3E}">
        <p14:creationId xmlns:p14="http://schemas.microsoft.com/office/powerpoint/2010/main" val="3938504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8" r:id="rId3"/>
    <p:sldLayoutId id="2147483789" r:id="rId4"/>
    <p:sldLayoutId id="2147483790" r:id="rId5"/>
    <p:sldLayoutId id="2147483791" r:id="rId6"/>
  </p:sldLayoutIdLst>
  <p:txStyles>
    <p:title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p:titleStyle>
    <p:bodyStyle>
      <a:lvl1pPr marL="357188" indent="-357188" algn="l" rtl="0" eaLnBrk="1" fontAlgn="base" hangingPunct="1">
        <a:spcBef>
          <a:spcPct val="20000"/>
        </a:spcBef>
        <a:spcAft>
          <a:spcPct val="0"/>
        </a:spcAft>
        <a:buClr>
          <a:schemeClr val="bg2"/>
        </a:buClr>
        <a:buFont typeface="Arial" panose="020B0604020202020204" pitchFamily="34" charset="0"/>
        <a:buChar char="•"/>
        <a:defRPr sz="3000" b="0" i="0">
          <a:solidFill>
            <a:schemeClr val="tx1"/>
          </a:solidFill>
          <a:latin typeface="Calibri" panose="020F0502020204030204" pitchFamily="34" charset="0"/>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000" b="0" i="0">
          <a:solidFill>
            <a:schemeClr val="tx1"/>
          </a:solidFill>
          <a:latin typeface="Calibri" panose="020F0502020204030204" pitchFamily="34" charset="0"/>
          <a:ea typeface="+mn-ea"/>
        </a:defRPr>
      </a:lvl2pPr>
      <a:lvl3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3pPr>
      <a:lvl4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4pPr>
      <a:lvl5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610042" rtl="0" eaLnBrk="1" latinLnBrk="0" hangingPunct="1">
        <a:defRPr sz="2400" kern="1200">
          <a:solidFill>
            <a:schemeClr val="tx1"/>
          </a:solidFill>
          <a:latin typeface="+mn-lt"/>
          <a:ea typeface="+mn-ea"/>
          <a:cs typeface="+mn-cs"/>
        </a:defRPr>
      </a:lvl1pPr>
      <a:lvl2pPr marL="610042" algn="l" defTabSz="610042" rtl="0" eaLnBrk="1" latinLnBrk="0" hangingPunct="1">
        <a:defRPr sz="2400" kern="1200">
          <a:solidFill>
            <a:schemeClr val="tx1"/>
          </a:solidFill>
          <a:latin typeface="+mn-lt"/>
          <a:ea typeface="+mn-ea"/>
          <a:cs typeface="+mn-cs"/>
        </a:defRPr>
      </a:lvl2pPr>
      <a:lvl3pPr marL="1220084" algn="l" defTabSz="610042" rtl="0" eaLnBrk="1" latinLnBrk="0" hangingPunct="1">
        <a:defRPr sz="2400" kern="1200">
          <a:solidFill>
            <a:schemeClr val="tx1"/>
          </a:solidFill>
          <a:latin typeface="+mn-lt"/>
          <a:ea typeface="+mn-ea"/>
          <a:cs typeface="+mn-cs"/>
        </a:defRPr>
      </a:lvl3pPr>
      <a:lvl4pPr marL="1830126" algn="l" defTabSz="610042" rtl="0" eaLnBrk="1" latinLnBrk="0" hangingPunct="1">
        <a:defRPr sz="2400" kern="1200">
          <a:solidFill>
            <a:schemeClr val="tx1"/>
          </a:solidFill>
          <a:latin typeface="+mn-lt"/>
          <a:ea typeface="+mn-ea"/>
          <a:cs typeface="+mn-cs"/>
        </a:defRPr>
      </a:lvl4pPr>
      <a:lvl5pPr marL="2440168" algn="l" defTabSz="610042" rtl="0" eaLnBrk="1" latinLnBrk="0" hangingPunct="1">
        <a:defRPr sz="2400" kern="1200">
          <a:solidFill>
            <a:schemeClr val="tx1"/>
          </a:solidFill>
          <a:latin typeface="+mn-lt"/>
          <a:ea typeface="+mn-ea"/>
          <a:cs typeface="+mn-cs"/>
        </a:defRPr>
      </a:lvl5pPr>
      <a:lvl6pPr marL="3050210" algn="l" defTabSz="610042" rtl="0" eaLnBrk="1" latinLnBrk="0" hangingPunct="1">
        <a:defRPr sz="2400" kern="1200">
          <a:solidFill>
            <a:schemeClr val="tx1"/>
          </a:solidFill>
          <a:latin typeface="+mn-lt"/>
          <a:ea typeface="+mn-ea"/>
          <a:cs typeface="+mn-cs"/>
        </a:defRPr>
      </a:lvl6pPr>
      <a:lvl7pPr marL="3660252" algn="l" defTabSz="610042" rtl="0" eaLnBrk="1" latinLnBrk="0" hangingPunct="1">
        <a:defRPr sz="2400" kern="1200">
          <a:solidFill>
            <a:schemeClr val="tx1"/>
          </a:solidFill>
          <a:latin typeface="+mn-lt"/>
          <a:ea typeface="+mn-ea"/>
          <a:cs typeface="+mn-cs"/>
        </a:defRPr>
      </a:lvl7pPr>
      <a:lvl8pPr marL="4270294" algn="l" defTabSz="610042" rtl="0" eaLnBrk="1" latinLnBrk="0" hangingPunct="1">
        <a:defRPr sz="2400" kern="1200">
          <a:solidFill>
            <a:schemeClr val="tx1"/>
          </a:solidFill>
          <a:latin typeface="+mn-lt"/>
          <a:ea typeface="+mn-ea"/>
          <a:cs typeface="+mn-cs"/>
        </a:defRPr>
      </a:lvl8pPr>
      <a:lvl9pPr marL="4880336" algn="l" defTabSz="6100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cizsAPnrn6s" TargetMode="External"/><Relationship Id="rId5" Type="http://schemas.openxmlformats.org/officeDocument/2006/relationships/hyperlink" Target="https://www.youtube.com/watch?v=cizsAPnrn6s"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7.sv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2.bin"/><Relationship Id="rId4" Type="http://schemas.openxmlformats.org/officeDocument/2006/relationships/image" Target="../media/image23.wmf"/></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4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oleObject" Target="../embeddings/oleObject3.bin"/><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oleObject" Target="../embeddings/oleObject4.bin"/><Relationship Id="rId4" Type="http://schemas.openxmlformats.org/officeDocument/2006/relationships/image" Target="../media/image23.wmf"/></Relationships>
</file>

<file path=ppt/slides/_rels/slide4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oleObject" Target="../embeddings/oleObject5.bin"/><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oleObject" Target="../embeddings/oleObject6.bin"/><Relationship Id="rId4" Type="http://schemas.openxmlformats.org/officeDocument/2006/relationships/image" Target="../media/image23.wmf"/></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gov.uk/government/publications/supported-internships-for-young-people-with-learning-difficult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2" Type="http://schemas.openxmlformats.org/officeDocument/2006/relationships/hyperlink" Target="https://www.gov.uk/disabled-students-allowances-dsas" TargetMode="Externa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E255447-7D08-A641-9F9C-744802AEB8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341563"/>
            <a:ext cx="12195174" cy="5533222"/>
          </a:xfrm>
          <a:prstGeom prst="rect">
            <a:avLst/>
          </a:prstGeom>
          <a:ln>
            <a:noFill/>
          </a:ln>
        </p:spPr>
      </p:pic>
      <p:sp>
        <p:nvSpPr>
          <p:cNvPr id="2" name="TextBox 1"/>
          <p:cNvSpPr txBox="1"/>
          <p:nvPr/>
        </p:nvSpPr>
        <p:spPr>
          <a:xfrm>
            <a:off x="421105" y="2781722"/>
            <a:ext cx="6468570" cy="738664"/>
          </a:xfrm>
          <a:prstGeom prst="rect">
            <a:avLst/>
          </a:prstGeom>
          <a:noFill/>
        </p:spPr>
        <p:txBody>
          <a:bodyPr wrap="square" rtlCol="0">
            <a:spAutoFit/>
          </a:bodyPr>
          <a:lstStyle/>
          <a:p>
            <a:pPr algn="r"/>
            <a:endParaRPr lang="en-GB" sz="1000" b="1" dirty="0">
              <a:solidFill>
                <a:schemeClr val="bg1"/>
              </a:solidFill>
              <a:latin typeface="Calibri" panose="020F0502020204030204" pitchFamily="34" charset="0"/>
            </a:endParaRPr>
          </a:p>
          <a:p>
            <a:r>
              <a:rPr lang="en-GB" b="1" dirty="0">
                <a:solidFill>
                  <a:schemeClr val="bg1"/>
                </a:solidFill>
                <a:latin typeface="Calibri" panose="020F0502020204030204" pitchFamily="34" charset="0"/>
              </a:rPr>
              <a:t>England</a:t>
            </a:r>
          </a:p>
        </p:txBody>
      </p:sp>
      <p:sp>
        <p:nvSpPr>
          <p:cNvPr id="6" name="Title 1"/>
          <p:cNvSpPr>
            <a:spLocks noGrp="1"/>
          </p:cNvSpPr>
          <p:nvPr>
            <p:ph type="title" idx="4294967295"/>
          </p:nvPr>
        </p:nvSpPr>
        <p:spPr>
          <a:xfrm>
            <a:off x="336947" y="2134592"/>
            <a:ext cx="7056784" cy="719138"/>
          </a:xfrm>
          <a:prstGeom prst="rect">
            <a:avLst/>
          </a:prstGeom>
        </p:spPr>
        <p:txBody>
          <a:bodyPr>
            <a:noAutofit/>
          </a:bodyPr>
          <a:lstStyle/>
          <a:p>
            <a:pPr>
              <a:lnSpc>
                <a:spcPts val="7500"/>
              </a:lnSpc>
              <a:tabLst>
                <a:tab pos="1470025" algn="l"/>
              </a:tabLst>
            </a:pPr>
            <a:r>
              <a:rPr lang="en-GB" sz="11500" b="1" dirty="0"/>
              <a:t>My Future</a:t>
            </a:r>
          </a:p>
        </p:txBody>
      </p:sp>
    </p:spTree>
    <p:extLst>
      <p:ext uri="{BB962C8B-B14F-4D97-AF65-F5344CB8AC3E}">
        <p14:creationId xmlns:p14="http://schemas.microsoft.com/office/powerpoint/2010/main" val="420726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96E51A-D7F7-AD46-AFC7-767946E4787F}"/>
              </a:ext>
            </a:extLst>
          </p:cNvPr>
          <p:cNvGrpSpPr/>
          <p:nvPr/>
        </p:nvGrpSpPr>
        <p:grpSpPr>
          <a:xfrm>
            <a:off x="751519" y="2059771"/>
            <a:ext cx="11322732" cy="3730752"/>
            <a:chOff x="751519" y="2059771"/>
            <a:chExt cx="11322732" cy="3730752"/>
          </a:xfrm>
        </p:grpSpPr>
        <p:sp>
          <p:nvSpPr>
            <p:cNvPr id="3" name="TextBox 2"/>
            <p:cNvSpPr txBox="1"/>
            <p:nvPr/>
          </p:nvSpPr>
          <p:spPr>
            <a:xfrm>
              <a:off x="8329835" y="3429794"/>
              <a:ext cx="3744416" cy="954107"/>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Don’t worry if you are not sure yet! </a:t>
              </a:r>
            </a:p>
          </p:txBody>
        </p:sp>
        <p:grpSp>
          <p:nvGrpSpPr>
            <p:cNvPr id="6" name="Group 5">
              <a:extLst>
                <a:ext uri="{FF2B5EF4-FFF2-40B4-BE49-F238E27FC236}">
                  <a16:creationId xmlns:a16="http://schemas.microsoft.com/office/drawing/2014/main" xmlns="" id="{3856D1D6-EB9E-E443-A6CB-448ADEEAA602}"/>
                </a:ext>
              </a:extLst>
            </p:cNvPr>
            <p:cNvGrpSpPr/>
            <p:nvPr/>
          </p:nvGrpSpPr>
          <p:grpSpPr>
            <a:xfrm>
              <a:off x="751519" y="2059771"/>
              <a:ext cx="6978308" cy="3730752"/>
              <a:chOff x="751519" y="1809194"/>
              <a:chExt cx="6978308" cy="3730752"/>
            </a:xfrm>
          </p:grpSpPr>
          <p:pic>
            <p:nvPicPr>
              <p:cNvPr id="5" name="Picture 4"/>
              <p:cNvPicPr>
                <a:picLocks/>
              </p:cNvPicPr>
              <p:nvPr/>
            </p:nvPicPr>
            <p:blipFill rotWithShape="1">
              <a:blip r:embed="rId3" cstate="screen">
                <a:extLst>
                  <a:ext uri="{28A0092B-C50C-407E-A947-70E740481C1C}">
                    <a14:useLocalDpi xmlns:a14="http://schemas.microsoft.com/office/drawing/2010/main"/>
                  </a:ext>
                </a:extLst>
              </a:blip>
              <a:srcRect l="11431" t="112" r="12896" b="4173"/>
              <a:stretch/>
            </p:blipFill>
            <p:spPr>
              <a:xfrm>
                <a:off x="751519" y="1809194"/>
                <a:ext cx="3731332" cy="3730752"/>
              </a:xfrm>
              <a:prstGeom prst="ellipse">
                <a:avLst/>
              </a:prstGeom>
              <a:ln w="38100">
                <a:solidFill>
                  <a:schemeClr val="bg2">
                    <a:lumMod val="20000"/>
                    <a:lumOff val="80000"/>
                  </a:schemeClr>
                </a:solidFill>
              </a:ln>
            </p:spPr>
          </p:pic>
          <p:pic>
            <p:nvPicPr>
              <p:cNvPr id="4" name="Picture 3"/>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999075" y="1809194"/>
                <a:ext cx="3730752" cy="3730752"/>
              </a:xfrm>
              <a:prstGeom prst="ellipse">
                <a:avLst/>
              </a:prstGeom>
              <a:ln w="38100">
                <a:solidFill>
                  <a:schemeClr val="bg2">
                    <a:lumMod val="20000"/>
                    <a:lumOff val="80000"/>
                  </a:schemeClr>
                </a:solidFill>
              </a:ln>
            </p:spPr>
          </p:pic>
        </p:grpSp>
      </p:grpSp>
      <p:sp>
        <p:nvSpPr>
          <p:cNvPr id="7" name="Title 1">
            <a:extLst>
              <a:ext uri="{FF2B5EF4-FFF2-40B4-BE49-F238E27FC236}">
                <a16:creationId xmlns:a16="http://schemas.microsoft.com/office/drawing/2014/main" xmlns="" id="{8A7B4CF5-402B-E04F-8F36-32480A35E5F1}"/>
              </a:ext>
            </a:extLst>
          </p:cNvPr>
          <p:cNvSpPr txBox="1">
            <a:spLocks/>
          </p:cNvSpPr>
          <p:nvPr/>
        </p:nvSpPr>
        <p:spPr bwMode="auto">
          <a:xfrm>
            <a:off x="751519"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rgbClr val="FFE900"/>
                </a:solidFill>
                <a:latin typeface="Calibri" panose="020F0502020204030204" pitchFamily="34" charset="0"/>
              </a:rPr>
              <a:t>Have you thought of a job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you would you like to do?</a:t>
            </a:r>
            <a:endParaRPr lang="en-GB" sz="4000" kern="0" dirty="0">
              <a:solidFill>
                <a:srgbClr val="FFE900"/>
              </a:solidFill>
              <a:latin typeface="Calibri" panose="020F0502020204030204" pitchFamily="34" charset="0"/>
            </a:endParaRPr>
          </a:p>
        </p:txBody>
      </p:sp>
      <p:grpSp>
        <p:nvGrpSpPr>
          <p:cNvPr id="17" name="Group 16">
            <a:extLst>
              <a:ext uri="{FF2B5EF4-FFF2-40B4-BE49-F238E27FC236}">
                <a16:creationId xmlns:a16="http://schemas.microsoft.com/office/drawing/2014/main" xmlns="" id="{FED8962D-D788-444F-AB68-024FE6D113CB}"/>
              </a:ext>
            </a:extLst>
          </p:cNvPr>
          <p:cNvGrpSpPr/>
          <p:nvPr/>
        </p:nvGrpSpPr>
        <p:grpSpPr>
          <a:xfrm>
            <a:off x="48915" y="1557586"/>
            <a:ext cx="12445174" cy="4752528"/>
            <a:chOff x="48915" y="1557586"/>
            <a:chExt cx="12445174" cy="4752528"/>
          </a:xfrm>
        </p:grpSpPr>
        <p:sp>
          <p:nvSpPr>
            <p:cNvPr id="16" name="Rectangle 15">
              <a:extLst>
                <a:ext uri="{FF2B5EF4-FFF2-40B4-BE49-F238E27FC236}">
                  <a16:creationId xmlns:a16="http://schemas.microsoft.com/office/drawing/2014/main" xmlns="" id="{A4540D66-63B0-B64D-9473-8E5B25C44618}"/>
                </a:ext>
              </a:extLst>
            </p:cNvPr>
            <p:cNvSpPr/>
            <p:nvPr/>
          </p:nvSpPr>
          <p:spPr bwMode="auto">
            <a:xfrm>
              <a:off x="646140" y="1557586"/>
              <a:ext cx="11356103" cy="4752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8" name="Group 7">
              <a:extLst>
                <a:ext uri="{FF2B5EF4-FFF2-40B4-BE49-F238E27FC236}">
                  <a16:creationId xmlns:a16="http://schemas.microsoft.com/office/drawing/2014/main" xmlns="" id="{A97F651C-1D71-4A48-9491-04AA1F0B0AE3}"/>
                </a:ext>
              </a:extLst>
            </p:cNvPr>
            <p:cNvGrpSpPr/>
            <p:nvPr/>
          </p:nvGrpSpPr>
          <p:grpSpPr>
            <a:xfrm>
              <a:off x="48915" y="1783219"/>
              <a:ext cx="12445174" cy="3662799"/>
              <a:chOff x="-167109" y="1701602"/>
              <a:chExt cx="12445174" cy="3662799"/>
            </a:xfrm>
          </p:grpSpPr>
          <p:sp>
            <p:nvSpPr>
              <p:cNvPr id="9" name="TextBox 8">
                <a:extLst>
                  <a:ext uri="{FF2B5EF4-FFF2-40B4-BE49-F238E27FC236}">
                    <a16:creationId xmlns:a16="http://schemas.microsoft.com/office/drawing/2014/main" xmlns="" id="{DC99A9C5-6C01-D34E-BD7D-4A1D9EC120B6}"/>
                  </a:ext>
                </a:extLst>
              </p:cNvPr>
              <p:cNvSpPr txBox="1"/>
              <p:nvPr/>
            </p:nvSpPr>
            <p:spPr>
              <a:xfrm>
                <a:off x="624979" y="1701602"/>
                <a:ext cx="11161240" cy="954107"/>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These questions may help you think of options:</a:t>
                </a:r>
              </a:p>
              <a:p>
                <a:endParaRPr lang="en-GB" sz="2800" dirty="0">
                  <a:latin typeface="Calibri" panose="020F0502020204030204" pitchFamily="34" charset="0"/>
                  <a:cs typeface="Calibri" panose="020F0502020204030204" pitchFamily="34" charset="0"/>
                </a:endParaRPr>
              </a:p>
            </p:txBody>
          </p:sp>
          <p:pic>
            <p:nvPicPr>
              <p:cNvPr id="10" name="Graphic 9">
                <a:extLst>
                  <a:ext uri="{FF2B5EF4-FFF2-40B4-BE49-F238E27FC236}">
                    <a16:creationId xmlns:a16="http://schemas.microsoft.com/office/drawing/2014/main" xmlns="" id="{680ABD15-9E8F-8D42-AB12-99DDCA7C7504}"/>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3433291" y="2274880"/>
                <a:ext cx="5244058" cy="3089521"/>
              </a:xfrm>
              <a:prstGeom prst="rect">
                <a:avLst/>
              </a:prstGeom>
            </p:spPr>
          </p:pic>
          <p:pic>
            <p:nvPicPr>
              <p:cNvPr id="11" name="Graphic 10">
                <a:extLst>
                  <a:ext uri="{FF2B5EF4-FFF2-40B4-BE49-F238E27FC236}">
                    <a16:creationId xmlns:a16="http://schemas.microsoft.com/office/drawing/2014/main" xmlns="" id="{516D2EC0-0AF3-2945-AFB3-699B680C9A45}"/>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034007" y="2274880"/>
                <a:ext cx="5244058" cy="3089521"/>
              </a:xfrm>
              <a:prstGeom prst="rect">
                <a:avLst/>
              </a:prstGeom>
            </p:spPr>
          </p:pic>
          <p:pic>
            <p:nvPicPr>
              <p:cNvPr id="12" name="Graphic 11">
                <a:extLst>
                  <a:ext uri="{FF2B5EF4-FFF2-40B4-BE49-F238E27FC236}">
                    <a16:creationId xmlns:a16="http://schemas.microsoft.com/office/drawing/2014/main" xmlns="" id="{E1779B30-33D0-6D40-B1C1-D96EC5083431}"/>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67109" y="2274880"/>
                <a:ext cx="5244058" cy="3089521"/>
              </a:xfrm>
              <a:prstGeom prst="rect">
                <a:avLst/>
              </a:prstGeom>
            </p:spPr>
          </p:pic>
          <p:sp>
            <p:nvSpPr>
              <p:cNvPr id="13" name="Rectangle 12">
                <a:extLst>
                  <a:ext uri="{FF2B5EF4-FFF2-40B4-BE49-F238E27FC236}">
                    <a16:creationId xmlns:a16="http://schemas.microsoft.com/office/drawing/2014/main" xmlns="" id="{FBED3AB4-C422-A944-A5BA-17D305C14131}"/>
                  </a:ext>
                </a:extLst>
              </p:cNvPr>
              <p:cNvSpPr/>
              <p:nvPr/>
            </p:nvSpPr>
            <p:spPr bwMode="auto">
              <a:xfrm>
                <a:off x="1059128" y="3060699"/>
                <a:ext cx="2570381"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What did </a:t>
                </a:r>
                <a:br>
                  <a:rPr kumimoji="0" lang="en-GB" sz="2800" u="none" strike="noStrike" cap="none" normalizeH="0" baseline="0" dirty="0">
                    <a:ln>
                      <a:noFill/>
                    </a:ln>
                    <a:effectLst/>
                    <a:latin typeface="Calibri" panose="020F0502020204030204" pitchFamily="34" charset="0"/>
                    <a:cs typeface="Calibri" panose="020F0502020204030204" pitchFamily="34" charset="0"/>
                  </a:rPr>
                </a:br>
                <a:r>
                  <a:rPr kumimoji="0" lang="en-GB" sz="2800" u="none" strike="noStrike" cap="none" normalizeH="0" baseline="0" dirty="0">
                    <a:ln>
                      <a:noFill/>
                    </a:ln>
                    <a:effectLst/>
                    <a:latin typeface="Calibri" panose="020F0502020204030204" pitchFamily="34" charset="0"/>
                    <a:cs typeface="Calibri" panose="020F0502020204030204" pitchFamily="34" charset="0"/>
                  </a:rPr>
                  <a:t>I want to be </a:t>
                </a:r>
                <a:br>
                  <a:rPr kumimoji="0" lang="en-GB" sz="2800" u="none" strike="noStrike" cap="none" normalizeH="0" baseline="0" dirty="0">
                    <a:ln>
                      <a:noFill/>
                    </a:ln>
                    <a:effectLst/>
                    <a:latin typeface="Calibri" panose="020F0502020204030204" pitchFamily="34" charset="0"/>
                    <a:cs typeface="Calibri" panose="020F0502020204030204" pitchFamily="34" charset="0"/>
                  </a:rPr>
                </a:br>
                <a:r>
                  <a:rPr kumimoji="0" lang="en-GB" sz="2800" u="none" strike="noStrike" cap="none" normalizeH="0" baseline="0" dirty="0">
                    <a:ln>
                      <a:noFill/>
                    </a:ln>
                    <a:effectLst/>
                    <a:latin typeface="Calibri" panose="020F0502020204030204" pitchFamily="34" charset="0"/>
                    <a:cs typeface="Calibri" panose="020F0502020204030204" pitchFamily="34" charset="0"/>
                  </a:rPr>
                  <a:t>as a kid?</a:t>
                </a:r>
              </a:p>
            </p:txBody>
          </p:sp>
          <p:sp>
            <p:nvSpPr>
              <p:cNvPr id="14" name="Rectangle 13">
                <a:extLst>
                  <a:ext uri="{FF2B5EF4-FFF2-40B4-BE49-F238E27FC236}">
                    <a16:creationId xmlns:a16="http://schemas.microsoft.com/office/drawing/2014/main" xmlns="" id="{DA6C7FBB-B129-8B4F-9A7F-AC180DA7F413}"/>
                  </a:ext>
                </a:extLst>
              </p:cNvPr>
              <p:cNvSpPr/>
              <p:nvPr/>
            </p:nvSpPr>
            <p:spPr bwMode="auto">
              <a:xfrm>
                <a:off x="4794785" y="3060699"/>
                <a:ext cx="2198111"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a:t>
                </a:r>
                <a:r>
                  <a:rPr lang="en-GB" sz="2800" dirty="0">
                    <a:latin typeface="Calibri" panose="020F0502020204030204" pitchFamily="34" charset="0"/>
                    <a:cs typeface="Calibri" panose="020F0502020204030204" pitchFamily="34" charset="0"/>
                  </a:rPr>
                  <a:t>t </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makes me happiest?</a:t>
                </a:r>
                <a:endParaRPr kumimoji="0" lang="en-GB" sz="2800" u="none" strike="noStrike" cap="none" normalizeH="0" baseline="0" dirty="0">
                  <a:ln>
                    <a:noFill/>
                  </a:ln>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9318DC18-3368-7D42-84D6-E976228A33C6}"/>
                  </a:ext>
                </a:extLst>
              </p:cNvPr>
              <p:cNvSpPr/>
              <p:nvPr/>
            </p:nvSpPr>
            <p:spPr bwMode="auto">
              <a:xfrm>
                <a:off x="8586524" y="3060699"/>
                <a:ext cx="1883245"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What subjects</a:t>
                </a:r>
                <a:r>
                  <a:rPr kumimoji="0" lang="en-GB" sz="2800" u="none" strike="noStrike" cap="none" normalizeH="0" dirty="0">
                    <a:ln>
                      <a:noFill/>
                    </a:ln>
                    <a:effectLst/>
                    <a:latin typeface="Calibri" panose="020F0502020204030204" pitchFamily="34" charset="0"/>
                    <a:cs typeface="Calibri" panose="020F0502020204030204" pitchFamily="34" charset="0"/>
                  </a:rPr>
                  <a:t> do I like?</a:t>
                </a:r>
                <a:endParaRPr kumimoji="0" lang="en-GB" sz="2800" u="none" strike="noStrike" cap="none" normalizeH="0" baseline="0" dirty="0">
                  <a:ln>
                    <a:noFill/>
                  </a:ln>
                  <a:effectLst/>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74078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izsAPnrn6s"/>
          <p:cNvPicPr>
            <a:picLocks noGrp="1" noRot="1" noChangeAspect="1"/>
          </p:cNvPicPr>
          <p:nvPr>
            <p:ph idx="1"/>
            <a:videoFile r:link="rId1"/>
          </p:nvPr>
        </p:nvPicPr>
        <p:blipFill>
          <a:blip r:embed="rId4"/>
          <a:stretch>
            <a:fillRect/>
          </a:stretch>
        </p:blipFill>
        <p:spPr>
          <a:xfrm>
            <a:off x="2317167" y="1773610"/>
            <a:ext cx="7560840" cy="4252759"/>
          </a:xfrm>
          <a:prstGeom prst="rect">
            <a:avLst/>
          </a:prstGeom>
          <a:ln w="63500">
            <a:solidFill>
              <a:srgbClr val="FFE900"/>
            </a:solidFill>
          </a:ln>
        </p:spPr>
      </p:pic>
      <p:sp>
        <p:nvSpPr>
          <p:cNvPr id="2" name="Title 1"/>
          <p:cNvSpPr>
            <a:spLocks noGrp="1"/>
          </p:cNvSpPr>
          <p:nvPr>
            <p:ph type="title"/>
          </p:nvPr>
        </p:nvSpPr>
        <p:spPr>
          <a:xfrm>
            <a:off x="2389175" y="5109506"/>
            <a:ext cx="3564396" cy="1296144"/>
          </a:xfrm>
        </p:spPr>
        <p:txBody>
          <a:bodyPr/>
          <a:lstStyle/>
          <a:p>
            <a:r>
              <a:rPr lang="en-GB" sz="2000" dirty="0">
                <a:solidFill>
                  <a:schemeClr val="bg1"/>
                </a:solidFill>
                <a:hlinkClick r:id="rId5">
                  <a:extLst>
                    <a:ext uri="{A12FA001-AC4F-418D-AE19-62706E023703}">
                      <ahyp:hlinkClr xmlns:ahyp="http://schemas.microsoft.com/office/drawing/2018/hyperlinkcolor" xmlns="" val="tx"/>
                    </a:ext>
                  </a:extLst>
                </a:hlinkClick>
              </a:rPr>
              <a:t>Deaf Works Everywhere</a:t>
            </a:r>
            <a:endParaRPr lang="en-GB" sz="2000" dirty="0">
              <a:solidFill>
                <a:schemeClr val="bg1"/>
              </a:solidFill>
            </a:endParaRPr>
          </a:p>
        </p:txBody>
      </p:sp>
    </p:spTree>
    <p:extLst>
      <p:ext uri="{BB962C8B-B14F-4D97-AF65-F5344CB8AC3E}">
        <p14:creationId xmlns:p14="http://schemas.microsoft.com/office/powerpoint/2010/main" val="41787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FAC8C2E2-2BFB-DF48-9B59-75E9265C840F}"/>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2</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Own your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deafness</a:t>
            </a:r>
          </a:p>
        </p:txBody>
      </p:sp>
    </p:spTree>
    <p:extLst>
      <p:ext uri="{BB962C8B-B14F-4D97-AF65-F5344CB8AC3E}">
        <p14:creationId xmlns:p14="http://schemas.microsoft.com/office/powerpoint/2010/main" val="146737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Own your deafness </a:t>
            </a:r>
          </a:p>
        </p:txBody>
      </p:sp>
      <p:sp>
        <p:nvSpPr>
          <p:cNvPr id="3" name="Content Placeholder 2"/>
          <p:cNvSpPr>
            <a:spLocks noGrp="1"/>
          </p:cNvSpPr>
          <p:nvPr>
            <p:ph idx="1"/>
          </p:nvPr>
        </p:nvSpPr>
        <p:spPr>
          <a:xfrm>
            <a:off x="624979" y="1701602"/>
            <a:ext cx="9361040" cy="4752528"/>
          </a:xfrm>
        </p:spPr>
        <p:txBody>
          <a:bodyPr/>
          <a:lstStyle/>
          <a:p>
            <a:pPr marL="0" indent="0">
              <a:buNone/>
            </a:pPr>
            <a:r>
              <a:rPr lang="en-GB" sz="2800" b="1" dirty="0"/>
              <a:t>What do we mean by this?</a:t>
            </a:r>
          </a:p>
          <a:p>
            <a:r>
              <a:rPr lang="en-GB" sz="2800" dirty="0"/>
              <a:t>Knowing about your deafness, level/type</a:t>
            </a:r>
          </a:p>
          <a:p>
            <a:r>
              <a:rPr lang="en-GB" sz="2800" dirty="0"/>
              <a:t>Knowing who you are</a:t>
            </a:r>
          </a:p>
          <a:p>
            <a:r>
              <a:rPr lang="en-GB" sz="2800" dirty="0"/>
              <a:t>Knowing how you communicate</a:t>
            </a:r>
          </a:p>
          <a:p>
            <a:r>
              <a:rPr lang="en-GB" sz="2800" dirty="0"/>
              <a:t>Knowing what support you require </a:t>
            </a:r>
          </a:p>
          <a:p>
            <a:r>
              <a:rPr lang="en-GB" sz="2800" dirty="0"/>
              <a:t>Being confident and proud to tell people </a:t>
            </a:r>
            <a:br>
              <a:rPr lang="en-GB" sz="2800" dirty="0"/>
            </a:br>
            <a:r>
              <a:rPr lang="en-GB" sz="2800" dirty="0"/>
              <a:t>you’re deaf</a:t>
            </a:r>
          </a:p>
          <a:p>
            <a:pPr marL="0" indent="0">
              <a:buNone/>
            </a:pPr>
            <a:endParaRPr lang="en-GB" sz="2800" b="1" dirty="0"/>
          </a:p>
        </p:txBody>
      </p:sp>
    </p:spTree>
    <p:extLst>
      <p:ext uri="{BB962C8B-B14F-4D97-AF65-F5344CB8AC3E}">
        <p14:creationId xmlns:p14="http://schemas.microsoft.com/office/powerpoint/2010/main" val="285049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Why own your deafness?</a:t>
            </a:r>
          </a:p>
        </p:txBody>
      </p:sp>
      <p:sp>
        <p:nvSpPr>
          <p:cNvPr id="4" name="Content Placeholder 2">
            <a:extLst>
              <a:ext uri="{FF2B5EF4-FFF2-40B4-BE49-F238E27FC236}">
                <a16:creationId xmlns:a16="http://schemas.microsoft.com/office/drawing/2014/main" xmlns="" id="{A87E5B0F-1CD1-2640-982A-75DB567B8B8C}"/>
              </a:ext>
            </a:extLst>
          </p:cNvPr>
          <p:cNvSpPr txBox="1">
            <a:spLocks/>
          </p:cNvSpPr>
          <p:nvPr/>
        </p:nvSpPr>
        <p:spPr bwMode="auto">
          <a:xfrm>
            <a:off x="624979" y="1701602"/>
            <a:ext cx="11161239" cy="3096344"/>
          </a:xfrm>
          <a:prstGeom prst="rect">
            <a:avLst/>
          </a:prstGeom>
          <a:noFill/>
          <a:ln w="9525">
            <a:noFill/>
            <a:miter lim="800000"/>
            <a:headEnd/>
            <a:tailEnd/>
          </a:ln>
        </p:spPr>
        <p:txBody>
          <a:bodyPr vert="horz" wrap="square" lIns="122008" tIns="61004" rIns="122008" bIns="61004" numCol="2"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600" dirty="0">
                <a:latin typeface="Calibri" panose="020F0502020204030204" pitchFamily="34" charset="0"/>
              </a:rPr>
              <a:t>Being deaf is part of your identity</a:t>
            </a:r>
          </a:p>
          <a:p>
            <a:r>
              <a:rPr lang="en-GB" sz="2600" dirty="0">
                <a:latin typeface="Calibri" panose="020F0502020204030204" pitchFamily="34" charset="0"/>
              </a:rPr>
              <a:t>Telling other people can help you </a:t>
            </a:r>
          </a:p>
          <a:p>
            <a:r>
              <a:rPr lang="en-GB" sz="2600" dirty="0">
                <a:latin typeface="Calibri" panose="020F0502020204030204" pitchFamily="34" charset="0"/>
              </a:rPr>
              <a:t>If you don’t tell people you’re deaf </a:t>
            </a:r>
            <a:br>
              <a:rPr lang="en-GB" sz="2600" dirty="0">
                <a:latin typeface="Calibri" panose="020F0502020204030204" pitchFamily="34" charset="0"/>
              </a:rPr>
            </a:br>
            <a:r>
              <a:rPr lang="en-GB" sz="2600" dirty="0">
                <a:latin typeface="Calibri" panose="020F0502020204030204" pitchFamily="34" charset="0"/>
              </a:rPr>
              <a:t>it is hard for them to know how to </a:t>
            </a:r>
            <a:br>
              <a:rPr lang="en-GB" sz="2600" dirty="0">
                <a:latin typeface="Calibri" panose="020F0502020204030204" pitchFamily="34" charset="0"/>
              </a:rPr>
            </a:br>
            <a:r>
              <a:rPr lang="en-GB" sz="2600" dirty="0">
                <a:latin typeface="Calibri" panose="020F0502020204030204" pitchFamily="34" charset="0"/>
              </a:rPr>
              <a:t>help you</a:t>
            </a:r>
          </a:p>
          <a:p>
            <a:r>
              <a:rPr lang="en-GB" sz="2600" dirty="0">
                <a:latin typeface="Calibri" panose="020F0502020204030204" pitchFamily="34" charset="0"/>
              </a:rPr>
              <a:t>Be confident about the support you </a:t>
            </a:r>
            <a:br>
              <a:rPr lang="en-GB" sz="2600" dirty="0">
                <a:latin typeface="Calibri" panose="020F0502020204030204" pitchFamily="34" charset="0"/>
              </a:rPr>
            </a:br>
            <a:r>
              <a:rPr lang="en-GB" sz="2600" dirty="0">
                <a:latin typeface="Calibri" panose="020F0502020204030204" pitchFamily="34" charset="0"/>
              </a:rPr>
              <a:t>need – never be worried to ask! </a:t>
            </a:r>
          </a:p>
          <a:p>
            <a:r>
              <a:rPr lang="en-GB" sz="2600" dirty="0">
                <a:latin typeface="Calibri" panose="020F0502020204030204" pitchFamily="34" charset="0"/>
              </a:rPr>
              <a:t>Having support can make you </a:t>
            </a:r>
            <a:br>
              <a:rPr lang="en-GB" sz="2600" dirty="0">
                <a:latin typeface="Calibri" panose="020F0502020204030204" pitchFamily="34" charset="0"/>
              </a:rPr>
            </a:br>
            <a:r>
              <a:rPr lang="en-GB" sz="2600" dirty="0">
                <a:latin typeface="Calibri" panose="020F0502020204030204" pitchFamily="34" charset="0"/>
              </a:rPr>
              <a:t>feel more confident in making </a:t>
            </a:r>
            <a:br>
              <a:rPr lang="en-GB" sz="2600" dirty="0">
                <a:latin typeface="Calibri" panose="020F0502020204030204" pitchFamily="34" charset="0"/>
              </a:rPr>
            </a:br>
            <a:r>
              <a:rPr lang="en-GB" sz="2600" dirty="0">
                <a:latin typeface="Calibri" panose="020F0502020204030204" pitchFamily="34" charset="0"/>
              </a:rPr>
              <a:t>a positive difference</a:t>
            </a:r>
          </a:p>
          <a:p>
            <a:r>
              <a:rPr lang="en-GB" sz="2600" dirty="0">
                <a:latin typeface="Calibri" panose="020F0502020204030204" pitchFamily="34" charset="0"/>
              </a:rPr>
              <a:t>Knowing this can help you </a:t>
            </a:r>
            <a:br>
              <a:rPr lang="en-GB" sz="2600" dirty="0">
                <a:latin typeface="Calibri" panose="020F0502020204030204" pitchFamily="34" charset="0"/>
              </a:rPr>
            </a:br>
            <a:r>
              <a:rPr lang="en-GB" sz="2600" dirty="0">
                <a:latin typeface="Calibri" panose="020F0502020204030204" pitchFamily="34" charset="0"/>
              </a:rPr>
              <a:t>with planning your future</a:t>
            </a:r>
          </a:p>
          <a:p>
            <a:endParaRPr lang="en-GB" sz="2600" dirty="0">
              <a:latin typeface="Calibri" panose="020F0502020204030204" pitchFamily="34" charset="0"/>
            </a:endParaRPr>
          </a:p>
          <a:p>
            <a:endParaRPr lang="en-GB" sz="2600" dirty="0">
              <a:latin typeface="Calibri" panose="020F0502020204030204" pitchFamily="34" charset="0"/>
            </a:endParaRPr>
          </a:p>
        </p:txBody>
      </p:sp>
    </p:spTree>
    <p:extLst>
      <p:ext uri="{BB962C8B-B14F-4D97-AF65-F5344CB8AC3E}">
        <p14:creationId xmlns:p14="http://schemas.microsoft.com/office/powerpoint/2010/main" val="13675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979" y="1716704"/>
            <a:ext cx="12025336" cy="1194186"/>
          </a:xfrm>
        </p:spPr>
        <p:txBody>
          <a:bodyPr/>
          <a:lstStyle/>
          <a:p>
            <a:r>
              <a:rPr lang="en-GB" sz="2800" dirty="0"/>
              <a:t>The challenges of being a deaf young person</a:t>
            </a:r>
          </a:p>
          <a:p>
            <a:pPr marL="0" indent="0">
              <a:buNone/>
            </a:pPr>
            <a:endParaRPr lang="en-GB" sz="2800" dirty="0"/>
          </a:p>
          <a:p>
            <a:endParaRPr lang="en-GB" sz="2800" dirty="0"/>
          </a:p>
        </p:txBody>
      </p:sp>
      <p:grpSp>
        <p:nvGrpSpPr>
          <p:cNvPr id="2" name="Group 1">
            <a:extLst>
              <a:ext uri="{FF2B5EF4-FFF2-40B4-BE49-F238E27FC236}">
                <a16:creationId xmlns:a16="http://schemas.microsoft.com/office/drawing/2014/main" xmlns="" id="{EA43E4B4-5BDC-BC4B-AE26-CED41176ABD9}"/>
              </a:ext>
            </a:extLst>
          </p:cNvPr>
          <p:cNvGrpSpPr/>
          <p:nvPr/>
        </p:nvGrpSpPr>
        <p:grpSpPr>
          <a:xfrm>
            <a:off x="677812" y="3004451"/>
            <a:ext cx="11147846" cy="1761646"/>
            <a:chOff x="677812" y="3396340"/>
            <a:chExt cx="11147846" cy="1761646"/>
          </a:xfrm>
        </p:grpSpPr>
        <p:sp>
          <p:nvSpPr>
            <p:cNvPr id="4" name="Oval 3"/>
            <p:cNvSpPr>
              <a:spLocks noChangeAspect="1"/>
            </p:cNvSpPr>
            <p:nvPr/>
          </p:nvSpPr>
          <p:spPr bwMode="auto">
            <a:xfrm>
              <a:off x="677812" y="3431153"/>
              <a:ext cx="1726834"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TextBox 4"/>
            <p:cNvSpPr txBox="1"/>
            <p:nvPr/>
          </p:nvSpPr>
          <p:spPr>
            <a:xfrm>
              <a:off x="827593" y="4117586"/>
              <a:ext cx="1364990" cy="307777"/>
            </a:xfrm>
            <a:prstGeom prst="rect">
              <a:avLst/>
            </a:prstGeom>
            <a:noFill/>
          </p:spPr>
          <p:txBody>
            <a:bodyPr wrap="none" rtlCol="0">
              <a:spAutoFit/>
            </a:bodyPr>
            <a:lstStyle/>
            <a:p>
              <a:pPr algn="ctr"/>
              <a:r>
                <a:rPr lang="en-GB" sz="1400" b="1" dirty="0">
                  <a:solidFill>
                    <a:schemeClr val="bg1"/>
                  </a:solidFill>
                  <a:latin typeface="Calibri" panose="020F0502020204030204" pitchFamily="34" charset="0"/>
                  <a:cs typeface="Calibri" panose="020F0502020204030204" pitchFamily="34" charset="0"/>
                </a:rPr>
                <a:t>Communication</a:t>
              </a:r>
            </a:p>
          </p:txBody>
        </p:sp>
        <p:sp>
          <p:nvSpPr>
            <p:cNvPr id="13" name="Oval 12"/>
            <p:cNvSpPr>
              <a:spLocks noChangeAspect="1"/>
            </p:cNvSpPr>
            <p:nvPr/>
          </p:nvSpPr>
          <p:spPr bwMode="auto">
            <a:xfrm>
              <a:off x="2252986" y="3396342"/>
              <a:ext cx="1726834" cy="1726834"/>
            </a:xfrm>
            <a:prstGeom prst="ellipse">
              <a:avLst/>
            </a:prstGeom>
            <a:solidFill>
              <a:schemeClr val="accent4">
                <a:lumMod val="60000"/>
                <a:lumOff val="4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10E432A3-02DC-8B40-B3F1-FFF3AED4C311}"/>
                </a:ext>
              </a:extLst>
            </p:cNvPr>
            <p:cNvSpPr>
              <a:spLocks noChangeAspect="1"/>
            </p:cNvSpPr>
            <p:nvPr/>
          </p:nvSpPr>
          <p:spPr bwMode="auto">
            <a:xfrm>
              <a:off x="3823102" y="3396340"/>
              <a:ext cx="1726834" cy="1726833"/>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4" name="TextBox 13"/>
            <p:cNvSpPr txBox="1"/>
            <p:nvPr/>
          </p:nvSpPr>
          <p:spPr>
            <a:xfrm>
              <a:off x="2622186" y="3935591"/>
              <a:ext cx="963726" cy="646331"/>
            </a:xfrm>
            <a:prstGeom prst="rect">
              <a:avLst/>
            </a:prstGeom>
            <a:noFill/>
          </p:spPr>
          <p:txBody>
            <a:bodyPr wrap="none" rtlCol="0">
              <a:spAutoFit/>
            </a:bodyPr>
            <a:lstStyle/>
            <a:p>
              <a:pPr algn="ctr"/>
              <a:r>
                <a:rPr lang="en-GB" sz="1800" b="1" dirty="0">
                  <a:latin typeface="Calibri" panose="020F0502020204030204" pitchFamily="34" charset="0"/>
                  <a:cs typeface="Calibri" panose="020F0502020204030204" pitchFamily="34" charset="0"/>
                </a:rPr>
                <a:t>Hobbies</a:t>
              </a:r>
              <a:br>
                <a:rPr lang="en-GB" sz="1800" b="1" dirty="0">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Sports</a:t>
              </a:r>
            </a:p>
          </p:txBody>
        </p:sp>
        <p:sp>
          <p:nvSpPr>
            <p:cNvPr id="22" name="Oval 21"/>
            <p:cNvSpPr>
              <a:spLocks noChangeAspect="1"/>
            </p:cNvSpPr>
            <p:nvPr/>
          </p:nvSpPr>
          <p:spPr bwMode="auto">
            <a:xfrm>
              <a:off x="3823102" y="3396340"/>
              <a:ext cx="1726834" cy="1726833"/>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23" name="TextBox 22"/>
            <p:cNvSpPr txBox="1"/>
            <p:nvPr/>
          </p:nvSpPr>
          <p:spPr>
            <a:xfrm>
              <a:off x="4234568" y="4052866"/>
              <a:ext cx="881973"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Friends</a:t>
              </a:r>
            </a:p>
          </p:txBody>
        </p:sp>
        <p:sp>
          <p:nvSpPr>
            <p:cNvPr id="7" name="Oval 6"/>
            <p:cNvSpPr>
              <a:spLocks noChangeAspect="1"/>
            </p:cNvSpPr>
            <p:nvPr/>
          </p:nvSpPr>
          <p:spPr bwMode="auto">
            <a:xfrm>
              <a:off x="5393218" y="3396340"/>
              <a:ext cx="1726835"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TextBox 7"/>
            <p:cNvSpPr txBox="1"/>
            <p:nvPr/>
          </p:nvSpPr>
          <p:spPr>
            <a:xfrm>
              <a:off x="5856308" y="4070661"/>
              <a:ext cx="806759"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Family</a:t>
              </a:r>
            </a:p>
          </p:txBody>
        </p:sp>
        <p:sp>
          <p:nvSpPr>
            <p:cNvPr id="10" name="Oval 9"/>
            <p:cNvSpPr>
              <a:spLocks noChangeAspect="1"/>
            </p:cNvSpPr>
            <p:nvPr/>
          </p:nvSpPr>
          <p:spPr bwMode="auto">
            <a:xfrm>
              <a:off x="6963334" y="3396340"/>
              <a:ext cx="1725734" cy="1726833"/>
            </a:xfrm>
            <a:prstGeom prst="ellipse">
              <a:avLst/>
            </a:prstGeom>
            <a:solidFill>
              <a:schemeClr val="accent4">
                <a:lumMod val="60000"/>
                <a:lumOff val="4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xmlns="" id="{09E5B87D-79D0-104D-8B54-2B5BD3485C5C}"/>
                </a:ext>
              </a:extLst>
            </p:cNvPr>
            <p:cNvSpPr>
              <a:spLocks noChangeAspect="1"/>
            </p:cNvSpPr>
            <p:nvPr/>
          </p:nvSpPr>
          <p:spPr bwMode="auto">
            <a:xfrm>
              <a:off x="8532350" y="3396340"/>
              <a:ext cx="1726834" cy="1726833"/>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1" name="TextBox 10"/>
            <p:cNvSpPr txBox="1"/>
            <p:nvPr/>
          </p:nvSpPr>
          <p:spPr>
            <a:xfrm>
              <a:off x="7420320" y="4070660"/>
              <a:ext cx="750526" cy="369332"/>
            </a:xfrm>
            <a:prstGeom prst="rect">
              <a:avLst/>
            </a:prstGeom>
            <a:noFill/>
          </p:spPr>
          <p:txBody>
            <a:bodyPr wrap="none" rtlCol="0">
              <a:spAutoFit/>
            </a:bodyPr>
            <a:lstStyle/>
            <a:p>
              <a:r>
                <a:rPr lang="en-GB" sz="1800" b="1" dirty="0">
                  <a:latin typeface="Calibri" panose="020F0502020204030204" pitchFamily="34" charset="0"/>
                  <a:cs typeface="Calibri" panose="020F0502020204030204" pitchFamily="34" charset="0"/>
                </a:rPr>
                <a:t>Home</a:t>
              </a:r>
            </a:p>
          </p:txBody>
        </p:sp>
        <p:sp>
          <p:nvSpPr>
            <p:cNvPr id="16" name="Oval 15"/>
            <p:cNvSpPr>
              <a:spLocks noChangeAspect="1"/>
            </p:cNvSpPr>
            <p:nvPr/>
          </p:nvSpPr>
          <p:spPr bwMode="auto">
            <a:xfrm>
              <a:off x="8532350" y="3396340"/>
              <a:ext cx="1726834" cy="1726833"/>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7" name="TextBox 16"/>
            <p:cNvSpPr txBox="1"/>
            <p:nvPr/>
          </p:nvSpPr>
          <p:spPr>
            <a:xfrm>
              <a:off x="9001775" y="4070659"/>
              <a:ext cx="752257"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Travel</a:t>
              </a:r>
            </a:p>
          </p:txBody>
        </p:sp>
        <p:sp>
          <p:nvSpPr>
            <p:cNvPr id="19" name="Oval 18"/>
            <p:cNvSpPr>
              <a:spLocks noChangeAspect="1"/>
            </p:cNvSpPr>
            <p:nvPr/>
          </p:nvSpPr>
          <p:spPr bwMode="auto">
            <a:xfrm>
              <a:off x="10102468" y="3396341"/>
              <a:ext cx="1723190"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TextBox 19"/>
            <p:cNvSpPr txBox="1"/>
            <p:nvPr/>
          </p:nvSpPr>
          <p:spPr>
            <a:xfrm>
              <a:off x="10571891" y="4070659"/>
              <a:ext cx="816249"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School</a:t>
              </a:r>
            </a:p>
          </p:txBody>
        </p:sp>
      </p:grpSp>
      <p:sp>
        <p:nvSpPr>
          <p:cNvPr id="26" name="Title 1">
            <a:extLst>
              <a:ext uri="{FF2B5EF4-FFF2-40B4-BE49-F238E27FC236}">
                <a16:creationId xmlns:a16="http://schemas.microsoft.com/office/drawing/2014/main" xmlns="" id="{4CFFFE59-FD33-E642-9B6E-FB8D0F7DA1D4}"/>
              </a:ext>
            </a:extLst>
          </p:cNvPr>
          <p:cNvSpPr txBox="1">
            <a:spLocks/>
          </p:cNvSpPr>
          <p:nvPr/>
        </p:nvSpPr>
        <p:spPr bwMode="auto">
          <a:xfrm>
            <a:off x="751519"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rgbClr val="FFE900"/>
                </a:solidFill>
                <a:latin typeface="Calibri" panose="020F0502020204030204" pitchFamily="34" charset="0"/>
              </a:rPr>
              <a:t>Activity –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Positives and Challenges </a:t>
            </a:r>
            <a:endParaRPr lang="en-GB" sz="4000" kern="0" dirty="0">
              <a:solidFill>
                <a:srgbClr val="FFE900"/>
              </a:solidFill>
              <a:latin typeface="Calibri" panose="020F0502020204030204" pitchFamily="34" charset="0"/>
            </a:endParaRPr>
          </a:p>
        </p:txBody>
      </p:sp>
      <p:sp>
        <p:nvSpPr>
          <p:cNvPr id="24" name="Content Placeholder 2">
            <a:extLst>
              <a:ext uri="{FF2B5EF4-FFF2-40B4-BE49-F238E27FC236}">
                <a16:creationId xmlns:a16="http://schemas.microsoft.com/office/drawing/2014/main" xmlns="" id="{9267EFD0-597B-924C-B82C-F49D47CF62FB}"/>
              </a:ext>
            </a:extLst>
          </p:cNvPr>
          <p:cNvSpPr txBox="1">
            <a:spLocks/>
          </p:cNvSpPr>
          <p:nvPr/>
        </p:nvSpPr>
        <p:spPr bwMode="auto">
          <a:xfrm>
            <a:off x="632572" y="5546094"/>
            <a:ext cx="12025336" cy="119418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000" b="0">
                <a:solidFill>
                  <a:schemeClr val="tx1"/>
                </a:solidFill>
                <a:latin typeface="Work Sans" pitchFamily="2" charset="77"/>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000">
                <a:solidFill>
                  <a:schemeClr val="tx1"/>
                </a:solidFill>
                <a:latin typeface="Work Sans" pitchFamily="2" charset="77"/>
                <a:ea typeface="+mn-ea"/>
              </a:defRPr>
            </a:lvl2pPr>
            <a:lvl3pPr marL="0" indent="0" algn="l" rtl="0" eaLnBrk="1" fontAlgn="base" hangingPunct="1">
              <a:spcBef>
                <a:spcPct val="20000"/>
              </a:spcBef>
              <a:spcAft>
                <a:spcPct val="0"/>
              </a:spcAft>
              <a:buNone/>
              <a:defRPr sz="3000">
                <a:solidFill>
                  <a:schemeClr val="tx1"/>
                </a:solidFill>
                <a:latin typeface="Work Sans" pitchFamily="2" charset="77"/>
                <a:ea typeface="+mn-ea"/>
              </a:defRPr>
            </a:lvl3pPr>
            <a:lvl4pPr marL="0" indent="0" algn="l" rtl="0" eaLnBrk="1" fontAlgn="base" hangingPunct="1">
              <a:spcBef>
                <a:spcPct val="20000"/>
              </a:spcBef>
              <a:spcAft>
                <a:spcPct val="0"/>
              </a:spcAft>
              <a:buNone/>
              <a:defRPr sz="3000">
                <a:solidFill>
                  <a:schemeClr val="tx1"/>
                </a:solidFill>
                <a:latin typeface="Work Sans" pitchFamily="2" charset="77"/>
                <a:ea typeface="+mn-ea"/>
              </a:defRPr>
            </a:lvl4pPr>
            <a:lvl5pPr marL="0" indent="0" algn="l" rtl="0" eaLnBrk="1" fontAlgn="base" hangingPunct="1">
              <a:spcBef>
                <a:spcPct val="20000"/>
              </a:spcBef>
              <a:spcAft>
                <a:spcPct val="0"/>
              </a:spcAft>
              <a:buNone/>
              <a:defRPr sz="3000">
                <a:solidFill>
                  <a:schemeClr val="tx1"/>
                </a:solidFill>
                <a:latin typeface="Work Sans" pitchFamily="2" charset="77"/>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kern="0" dirty="0">
                <a:latin typeface="Calibri" panose="020F0502020204030204" pitchFamily="34" charset="0"/>
              </a:rPr>
              <a:t>The best things about being a deaf young person</a:t>
            </a:r>
          </a:p>
          <a:p>
            <a:pPr marL="0" indent="0">
              <a:buFont typeface="Arial" panose="020B0604020202020204" pitchFamily="34" charset="0"/>
              <a:buNone/>
            </a:pPr>
            <a:endParaRPr lang="en-GB" sz="2800" kern="0" dirty="0">
              <a:latin typeface="Calibri" panose="020F0502020204030204" pitchFamily="34" charset="0"/>
            </a:endParaRPr>
          </a:p>
          <a:p>
            <a:endParaRPr lang="en-GB" sz="2800" kern="0" dirty="0">
              <a:latin typeface="Calibri" panose="020F0502020204030204" pitchFamily="34" charset="0"/>
            </a:endParaRPr>
          </a:p>
        </p:txBody>
      </p:sp>
    </p:spTree>
    <p:extLst>
      <p:ext uri="{BB962C8B-B14F-4D97-AF65-F5344CB8AC3E}">
        <p14:creationId xmlns:p14="http://schemas.microsoft.com/office/powerpoint/2010/main" val="13535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0A200050-82B8-2348-9E6C-88CB741B82DD}"/>
              </a:ext>
            </a:extLst>
          </p:cNvPr>
          <p:cNvSpPr txBox="1">
            <a:spLocks/>
          </p:cNvSpPr>
          <p:nvPr/>
        </p:nvSpPr>
        <p:spPr bwMode="auto">
          <a:xfrm>
            <a:off x="1129035" y="260604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3</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Your rights</a:t>
            </a:r>
          </a:p>
        </p:txBody>
      </p:sp>
    </p:spTree>
    <p:extLst>
      <p:ext uri="{BB962C8B-B14F-4D97-AF65-F5344CB8AC3E}">
        <p14:creationId xmlns:p14="http://schemas.microsoft.com/office/powerpoint/2010/main" val="23501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Equality Act 2010 </a:t>
            </a:r>
          </a:p>
        </p:txBody>
      </p:sp>
      <p:sp>
        <p:nvSpPr>
          <p:cNvPr id="3" name="Content Placeholder 2"/>
          <p:cNvSpPr>
            <a:spLocks noGrp="1"/>
          </p:cNvSpPr>
          <p:nvPr>
            <p:ph idx="1"/>
          </p:nvPr>
        </p:nvSpPr>
        <p:spPr>
          <a:xfrm>
            <a:off x="624979" y="1701602"/>
            <a:ext cx="9145016" cy="3024336"/>
          </a:xfrm>
        </p:spPr>
        <p:txBody>
          <a:bodyPr/>
          <a:lstStyle/>
          <a:p>
            <a:pPr marL="0" indent="0">
              <a:buNone/>
            </a:pPr>
            <a:r>
              <a:rPr lang="en-GB" sz="2800" b="1" dirty="0"/>
              <a:t>You have the right not to be </a:t>
            </a:r>
            <a:r>
              <a:rPr lang="en-GB" sz="2800" b="1" dirty="0">
                <a:solidFill>
                  <a:schemeClr val="bg2"/>
                </a:solidFill>
              </a:rPr>
              <a:t>discriminated</a:t>
            </a:r>
            <a:r>
              <a:rPr lang="en-GB" sz="2800" b="1" dirty="0"/>
              <a:t> against because of a disability, this includes deafness</a:t>
            </a:r>
          </a:p>
          <a:p>
            <a:r>
              <a:rPr lang="en-GB" sz="2800" dirty="0"/>
              <a:t>Important to be aware of this</a:t>
            </a:r>
          </a:p>
          <a:p>
            <a:r>
              <a:rPr lang="en-GB" sz="2800" dirty="0"/>
              <a:t>Businesses and public services must follow the Act (schools, colleges, hospitals, shops, employers)</a:t>
            </a:r>
          </a:p>
          <a:p>
            <a:r>
              <a:rPr lang="en-GB" sz="2800" dirty="0">
                <a:solidFill>
                  <a:schemeClr val="bg2"/>
                </a:solidFill>
              </a:rPr>
              <a:t>‘Reasonable adjustments’; </a:t>
            </a:r>
            <a:r>
              <a:rPr lang="en-GB" sz="2800" dirty="0"/>
              <a:t>simple changes </a:t>
            </a:r>
            <a:br>
              <a:rPr lang="en-GB" sz="2800" dirty="0"/>
            </a:br>
            <a:r>
              <a:rPr lang="en-GB" sz="2800" dirty="0"/>
              <a:t>to make sure deaf people are not excluded </a:t>
            </a:r>
          </a:p>
        </p:txBody>
      </p:sp>
    </p:spTree>
    <p:extLst>
      <p:ext uri="{BB962C8B-B14F-4D97-AF65-F5344CB8AC3E}">
        <p14:creationId xmlns:p14="http://schemas.microsoft.com/office/powerpoint/2010/main" val="23361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70" y="320040"/>
            <a:ext cx="8256091" cy="720000"/>
          </a:xfrm>
        </p:spPr>
        <p:txBody>
          <a:bodyPr/>
          <a:lstStyle/>
          <a:p>
            <a:r>
              <a:rPr lang="en-GB" sz="4000" b="1" dirty="0"/>
              <a:t>Children and Families Act 2014</a:t>
            </a:r>
          </a:p>
        </p:txBody>
      </p:sp>
      <p:sp>
        <p:nvSpPr>
          <p:cNvPr id="6" name="Content Placeholder 2">
            <a:extLst>
              <a:ext uri="{FF2B5EF4-FFF2-40B4-BE49-F238E27FC236}">
                <a16:creationId xmlns:a16="http://schemas.microsoft.com/office/drawing/2014/main" xmlns="" id="{551CC0DE-9ABC-FC48-9A47-7DBDE6DB1726}"/>
              </a:ext>
            </a:extLst>
          </p:cNvPr>
          <p:cNvSpPr>
            <a:spLocks noGrp="1"/>
          </p:cNvSpPr>
          <p:nvPr>
            <p:ph idx="1"/>
          </p:nvPr>
        </p:nvSpPr>
        <p:spPr>
          <a:xfrm>
            <a:off x="624979" y="1701601"/>
            <a:ext cx="9145016" cy="4772259"/>
          </a:xfrm>
        </p:spPr>
        <p:txBody>
          <a:bodyPr/>
          <a:lstStyle/>
          <a:p>
            <a:pPr marL="288925" indent="-288925"/>
            <a:r>
              <a:rPr lang="en-GB" sz="2300" dirty="0"/>
              <a:t>For children and young people in school or further education </a:t>
            </a:r>
          </a:p>
          <a:p>
            <a:pPr marL="288925" indent="-288925"/>
            <a:r>
              <a:rPr lang="en-GB" sz="2300" dirty="0"/>
              <a:t>The law says you have the right to ask to be assessed for an Education, Health and Care Plan (EHCP) – this is a personal plan for a child or young person which gives them a legal right to support</a:t>
            </a:r>
          </a:p>
          <a:p>
            <a:pPr marL="288925" indent="-288925"/>
            <a:r>
              <a:rPr lang="en-GB" sz="2300" dirty="0"/>
              <a:t>EHCP goes up to age 25 – when you’re over 16 you can request an EHCP </a:t>
            </a:r>
            <a:br>
              <a:rPr lang="en-GB" sz="2300" dirty="0"/>
            </a:br>
            <a:r>
              <a:rPr lang="en-GB" sz="2300" dirty="0"/>
              <a:t>by yourself</a:t>
            </a:r>
          </a:p>
          <a:p>
            <a:pPr marL="288925" indent="-288925"/>
            <a:r>
              <a:rPr lang="en-GB" sz="2300" dirty="0"/>
              <a:t>If you start higher education or employment, your plan stops</a:t>
            </a:r>
          </a:p>
          <a:p>
            <a:pPr marL="288925" indent="-288925"/>
            <a:r>
              <a:rPr lang="en-GB" sz="2300" dirty="0"/>
              <a:t>If you are not eligible for an EHCP, schools and colleges are still required </a:t>
            </a:r>
            <a:br>
              <a:rPr lang="en-GB" sz="2300" dirty="0"/>
            </a:br>
            <a:r>
              <a:rPr lang="en-GB" sz="2300" dirty="0"/>
              <a:t>to put in place reasonable adjustments for you because of the Equality </a:t>
            </a:r>
            <a:br>
              <a:rPr lang="en-GB" sz="2300" dirty="0"/>
            </a:br>
            <a:r>
              <a:rPr lang="en-GB" sz="2300" dirty="0"/>
              <a:t>Act 2010</a:t>
            </a:r>
          </a:p>
        </p:txBody>
      </p:sp>
    </p:spTree>
    <p:extLst>
      <p:ext uri="{BB962C8B-B14F-4D97-AF65-F5344CB8AC3E}">
        <p14:creationId xmlns:p14="http://schemas.microsoft.com/office/powerpoint/2010/main" val="103518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sability confid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2971" y="1629594"/>
            <a:ext cx="4595272" cy="165398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521523" y="1872449"/>
            <a:ext cx="6385781" cy="3501561"/>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UK Government scheme which aims to challenge employers’ attitudes towards disability</a:t>
            </a:r>
          </a:p>
          <a:p>
            <a:r>
              <a:rPr lang="en-GB" sz="2800" kern="0" dirty="0">
                <a:latin typeface="Calibri" panose="020F0502020204030204" pitchFamily="34" charset="0"/>
              </a:rPr>
              <a:t>If an employer shows this logo </a:t>
            </a:r>
            <a:br>
              <a:rPr lang="en-GB" sz="2800" kern="0" dirty="0">
                <a:latin typeface="Calibri" panose="020F0502020204030204" pitchFamily="34" charset="0"/>
              </a:rPr>
            </a:br>
            <a:r>
              <a:rPr lang="en-GB" sz="2800" kern="0" dirty="0">
                <a:latin typeface="Calibri" panose="020F0502020204030204" pitchFamily="34" charset="0"/>
              </a:rPr>
              <a:t>it means they are showing a commitment to employing people with a disability</a:t>
            </a:r>
          </a:p>
        </p:txBody>
      </p:sp>
    </p:spTree>
    <p:extLst>
      <p:ext uri="{BB962C8B-B14F-4D97-AF65-F5344CB8AC3E}">
        <p14:creationId xmlns:p14="http://schemas.microsoft.com/office/powerpoint/2010/main" val="36674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xmlns="" id="{0EAEC84C-D296-864F-B00E-83B9C22C974D}"/>
              </a:ext>
            </a:extLst>
          </p:cNvPr>
          <p:cNvSpPr txBox="1">
            <a:spLocks/>
          </p:cNvSpPr>
          <p:nvPr/>
        </p:nvSpPr>
        <p:spPr bwMode="auto">
          <a:xfrm>
            <a:off x="1129035" y="237744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US" sz="7200" kern="0" dirty="0" smtClean="0">
                <a:solidFill>
                  <a:srgbClr val="FFE900"/>
                </a:solidFill>
                <a:latin typeface="Calibri" panose="020F0502020204030204" pitchFamily="34" charset="0"/>
              </a:rPr>
              <a:t>1. Introduction</a:t>
            </a:r>
            <a:endParaRPr lang="en-US" sz="7200" kern="0" dirty="0">
              <a:solidFill>
                <a:srgbClr val="FFE900"/>
              </a:solidFill>
              <a:latin typeface="Calibri" panose="020F0502020204030204" pitchFamily="34" charset="0"/>
            </a:endParaRPr>
          </a:p>
        </p:txBody>
      </p:sp>
    </p:spTree>
    <p:extLst>
      <p:ext uri="{BB962C8B-B14F-4D97-AF65-F5344CB8AC3E}">
        <p14:creationId xmlns:p14="http://schemas.microsoft.com/office/powerpoint/2010/main" val="2632403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8" y="2709714"/>
            <a:ext cx="8256091" cy="1152048"/>
          </a:xfrm>
        </p:spPr>
        <p:txBody>
          <a:bodyPr>
            <a:noAutofit/>
          </a:bodyPr>
          <a:lstStyle/>
          <a:p>
            <a:pPr>
              <a:lnSpc>
                <a:spcPts val="6300"/>
              </a:lnSpc>
            </a:pPr>
            <a:r>
              <a:rPr lang="en-GB" sz="6000" dirty="0">
                <a:solidFill>
                  <a:schemeClr val="tx1"/>
                </a:solidFill>
              </a:rPr>
              <a:t>Are the following </a:t>
            </a:r>
            <a:r>
              <a:rPr lang="en-GB" sz="6000" b="0" dirty="0">
                <a:solidFill>
                  <a:schemeClr val="bg2"/>
                </a:solidFill>
              </a:rPr>
              <a:t/>
            </a:r>
            <a:br>
              <a:rPr lang="en-GB" sz="6000" b="0" dirty="0">
                <a:solidFill>
                  <a:schemeClr val="bg2"/>
                </a:solidFill>
              </a:rPr>
            </a:br>
            <a:r>
              <a:rPr lang="en-GB" sz="6000" b="1" dirty="0">
                <a:solidFill>
                  <a:schemeClr val="bg2"/>
                </a:solidFill>
              </a:rPr>
              <a:t>True</a:t>
            </a:r>
            <a:r>
              <a:rPr lang="en-GB" sz="6000" b="0" dirty="0">
                <a:solidFill>
                  <a:schemeClr val="bg2"/>
                </a:solidFill>
              </a:rPr>
              <a:t> </a:t>
            </a:r>
            <a:r>
              <a:rPr lang="en-GB" sz="6000" dirty="0">
                <a:solidFill>
                  <a:schemeClr val="tx1"/>
                </a:solidFill>
              </a:rPr>
              <a:t>or</a:t>
            </a:r>
            <a:r>
              <a:rPr lang="en-GB" sz="6000" b="0" dirty="0">
                <a:solidFill>
                  <a:schemeClr val="bg2"/>
                </a:solidFill>
              </a:rPr>
              <a:t> </a:t>
            </a:r>
            <a:r>
              <a:rPr lang="en-GB" sz="6000" b="1" dirty="0">
                <a:solidFill>
                  <a:schemeClr val="bg2"/>
                </a:solidFill>
              </a:rPr>
              <a:t>False</a:t>
            </a:r>
            <a:r>
              <a:rPr lang="en-GB" sz="6000" b="0" dirty="0">
                <a:solidFill>
                  <a:schemeClr val="tx1"/>
                </a:solidFill>
              </a:rPr>
              <a:t>?</a:t>
            </a:r>
          </a:p>
        </p:txBody>
      </p:sp>
      <p:sp>
        <p:nvSpPr>
          <p:cNvPr id="3" name="Title 1">
            <a:extLst>
              <a:ext uri="{FF2B5EF4-FFF2-40B4-BE49-F238E27FC236}">
                <a16:creationId xmlns:a16="http://schemas.microsoft.com/office/drawing/2014/main" xmlns="" id="{59CE2197-66D0-3A43-A826-990802268C3D}"/>
              </a:ext>
            </a:extLst>
          </p:cNvPr>
          <p:cNvSpPr txBox="1">
            <a:spLocks/>
          </p:cNvSpPr>
          <p:nvPr/>
        </p:nvSpPr>
        <p:spPr bwMode="auto">
          <a:xfrm>
            <a:off x="624979" y="405458"/>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dirty="0"/>
              <a:t>Myth busting quiz!</a:t>
            </a:r>
            <a:endParaRPr lang="en-GB" kern="0" dirty="0"/>
          </a:p>
        </p:txBody>
      </p:sp>
      <p:sp>
        <p:nvSpPr>
          <p:cNvPr id="4" name="Title 1">
            <a:extLst>
              <a:ext uri="{FF2B5EF4-FFF2-40B4-BE49-F238E27FC236}">
                <a16:creationId xmlns:a16="http://schemas.microsoft.com/office/drawing/2014/main" xmlns="" id="{CFAF006E-C0C3-2246-847F-394DB5B655F1}"/>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Myth busting quiz!</a:t>
            </a:r>
            <a:endParaRPr lang="en-GB" sz="4000" kern="0" dirty="0">
              <a:latin typeface="Calibri" panose="020F0502020204030204" pitchFamily="34" charset="0"/>
            </a:endParaRPr>
          </a:p>
        </p:txBody>
      </p:sp>
    </p:spTree>
    <p:extLst>
      <p:ext uri="{BB962C8B-B14F-4D97-AF65-F5344CB8AC3E}">
        <p14:creationId xmlns:p14="http://schemas.microsoft.com/office/powerpoint/2010/main" val="64782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ontent Placeholder 4">
            <a:extLst>
              <a:ext uri="{FF2B5EF4-FFF2-40B4-BE49-F238E27FC236}">
                <a16:creationId xmlns:a16="http://schemas.microsoft.com/office/drawing/2014/main" xmlns="" id="{E759CF52-AC23-3249-A011-94B8180B6C62}"/>
              </a:ext>
            </a:extLst>
          </p:cNvPr>
          <p:cNvGraphicFramePr>
            <a:graphicFrameLocks/>
          </p:cNvGraphicFramePr>
          <p:nvPr>
            <p:extLst>
              <p:ext uri="{D42A27DB-BD31-4B8C-83A1-F6EECF244321}">
                <p14:modId xmlns:p14="http://schemas.microsoft.com/office/powerpoint/2010/main" val="1643373864"/>
              </p:ext>
            </p:extLst>
          </p:nvPr>
        </p:nvGraphicFramePr>
        <p:xfrm>
          <a:off x="669136" y="5543249"/>
          <a:ext cx="8640960" cy="534278"/>
        </p:xfrm>
        <a:graphic>
          <a:graphicData uri="http://schemas.openxmlformats.org/drawingml/2006/table">
            <a:tbl>
              <a:tblPr firstRow="1" bandRow="1">
                <a:tableStyleId>{5C22544A-7EE6-4342-B048-85BDC9FD1C3A}</a:tableStyleId>
              </a:tblPr>
              <a:tblGrid>
                <a:gridCol w="8640960">
                  <a:extLst>
                    <a:ext uri="{9D8B030D-6E8A-4147-A177-3AD203B41FA5}">
                      <a16:colId xmlns:a16="http://schemas.microsoft.com/office/drawing/2014/main" xmlns="" val="20001"/>
                    </a:ext>
                  </a:extLst>
                </a:gridCol>
              </a:tblGrid>
              <a:tr h="534278">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10.  Some deaf people can’t work on sea-faring ships, for example on cruise ships.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4" name="Content Placeholder 4">
            <a:extLst>
              <a:ext uri="{FF2B5EF4-FFF2-40B4-BE49-F238E27FC236}">
                <a16:creationId xmlns:a16="http://schemas.microsoft.com/office/drawing/2014/main" xmlns="" id="{F080B2B2-B529-9147-8568-7549ADECA513}"/>
              </a:ext>
            </a:extLst>
          </p:cNvPr>
          <p:cNvGraphicFramePr>
            <a:graphicFrameLocks/>
          </p:cNvGraphicFramePr>
          <p:nvPr>
            <p:extLst>
              <p:ext uri="{D42A27DB-BD31-4B8C-83A1-F6EECF244321}">
                <p14:modId xmlns:p14="http://schemas.microsoft.com/office/powerpoint/2010/main" val="3206214831"/>
              </p:ext>
            </p:extLst>
          </p:nvPr>
        </p:nvGraphicFramePr>
        <p:xfrm>
          <a:off x="696987" y="4484462"/>
          <a:ext cx="8613109" cy="1066593"/>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1066593">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9.  Some deaf people are able to get a job in the Army or as a police officer.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3" name="Content Placeholder 4">
            <a:extLst>
              <a:ext uri="{FF2B5EF4-FFF2-40B4-BE49-F238E27FC236}">
                <a16:creationId xmlns:a16="http://schemas.microsoft.com/office/drawing/2014/main" xmlns="" id="{26DA3EF3-C5CC-7046-BA17-80CEC49F2462}"/>
              </a:ext>
            </a:extLst>
          </p:cNvPr>
          <p:cNvGraphicFramePr>
            <a:graphicFrameLocks/>
          </p:cNvGraphicFramePr>
          <p:nvPr>
            <p:extLst>
              <p:ext uri="{D42A27DB-BD31-4B8C-83A1-F6EECF244321}">
                <p14:modId xmlns:p14="http://schemas.microsoft.com/office/powerpoint/2010/main" val="3279120292"/>
              </p:ext>
            </p:extLst>
          </p:nvPr>
        </p:nvGraphicFramePr>
        <p:xfrm>
          <a:off x="696987" y="4143836"/>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8.  Deaf people can fly aeroplanes.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2" name="Content Placeholder 4">
            <a:extLst>
              <a:ext uri="{FF2B5EF4-FFF2-40B4-BE49-F238E27FC236}">
                <a16:creationId xmlns:a16="http://schemas.microsoft.com/office/drawing/2014/main" xmlns="" id="{466CAE29-B479-7C4A-8C3B-EBF421C2D731}"/>
              </a:ext>
            </a:extLst>
          </p:cNvPr>
          <p:cNvGraphicFramePr>
            <a:graphicFrameLocks/>
          </p:cNvGraphicFramePr>
          <p:nvPr>
            <p:extLst>
              <p:ext uri="{D42A27DB-BD31-4B8C-83A1-F6EECF244321}">
                <p14:modId xmlns:p14="http://schemas.microsoft.com/office/powerpoint/2010/main" val="3896804683"/>
              </p:ext>
            </p:extLst>
          </p:nvPr>
        </p:nvGraphicFramePr>
        <p:xfrm>
          <a:off x="696987" y="3813378"/>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7.  If my employer has paid for reasonable adjustments at work then they can pay me a lower salary.</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1" name="Content Placeholder 4">
            <a:extLst>
              <a:ext uri="{FF2B5EF4-FFF2-40B4-BE49-F238E27FC236}">
                <a16:creationId xmlns:a16="http://schemas.microsoft.com/office/drawing/2014/main" xmlns="" id="{DA12B93B-FFA8-6346-8BA3-8745786D7B0D}"/>
              </a:ext>
            </a:extLst>
          </p:cNvPr>
          <p:cNvGraphicFramePr>
            <a:graphicFrameLocks/>
          </p:cNvGraphicFramePr>
          <p:nvPr>
            <p:extLst>
              <p:ext uri="{D42A27DB-BD31-4B8C-83A1-F6EECF244321}">
                <p14:modId xmlns:p14="http://schemas.microsoft.com/office/powerpoint/2010/main" val="2367295614"/>
              </p:ext>
            </p:extLst>
          </p:nvPr>
        </p:nvGraphicFramePr>
        <p:xfrm>
          <a:off x="696987" y="3481649"/>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6.  When I have a job and I want to use Access to Work funding, my employer will sort this out for me.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7" name="Content Placeholder 4">
            <a:extLst>
              <a:ext uri="{FF2B5EF4-FFF2-40B4-BE49-F238E27FC236}">
                <a16:creationId xmlns:a16="http://schemas.microsoft.com/office/drawing/2014/main" xmlns="" id="{0EF706EC-9985-254F-95C3-0D1559CCBCFE}"/>
              </a:ext>
            </a:extLst>
          </p:cNvPr>
          <p:cNvGraphicFramePr>
            <a:graphicFrameLocks/>
          </p:cNvGraphicFramePr>
          <p:nvPr>
            <p:extLst>
              <p:ext uri="{D42A27DB-BD31-4B8C-83A1-F6EECF244321}">
                <p14:modId xmlns:p14="http://schemas.microsoft.com/office/powerpoint/2010/main" val="1979647282"/>
              </p:ext>
            </p:extLst>
          </p:nvPr>
        </p:nvGraphicFramePr>
        <p:xfrm>
          <a:off x="696987" y="2926858"/>
          <a:ext cx="8613109" cy="57912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marL="238125" marR="0" lvl="0" indent="-238125"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5.  I won’t be able to get a job in an office because I’ll find it too difficult to take part in discussion during meetings.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6" name="Content Placeholder 4">
            <a:extLst>
              <a:ext uri="{FF2B5EF4-FFF2-40B4-BE49-F238E27FC236}">
                <a16:creationId xmlns:a16="http://schemas.microsoft.com/office/drawing/2014/main" xmlns="" id="{8C966222-5E26-9743-91F8-908439B0BCBD}"/>
              </a:ext>
            </a:extLst>
          </p:cNvPr>
          <p:cNvGraphicFramePr>
            <a:graphicFrameLocks/>
          </p:cNvGraphicFramePr>
          <p:nvPr>
            <p:extLst>
              <p:ext uri="{D42A27DB-BD31-4B8C-83A1-F6EECF244321}">
                <p14:modId xmlns:p14="http://schemas.microsoft.com/office/powerpoint/2010/main" val="3202323577"/>
              </p:ext>
            </p:extLst>
          </p:nvPr>
        </p:nvGraphicFramePr>
        <p:xfrm>
          <a:off x="696987" y="2610080"/>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algn="l"/>
                      <a:r>
                        <a:rPr lang="en-GB" sz="1600" b="0" i="0" dirty="0">
                          <a:solidFill>
                            <a:schemeClr val="tx1"/>
                          </a:solidFill>
                          <a:latin typeface="Calibri" panose="020F0502020204030204" pitchFamily="34" charset="0"/>
                        </a:rPr>
                        <a:t>4.  If I get a job interview I should tell the employer that I’m deaf before the interview.</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4" name="Content Placeholder 4">
            <a:extLst>
              <a:ext uri="{FF2B5EF4-FFF2-40B4-BE49-F238E27FC236}">
                <a16:creationId xmlns:a16="http://schemas.microsoft.com/office/drawing/2014/main" xmlns="" id="{C18B1EED-73BB-7345-9D6C-EFBFBB3B5B49}"/>
              </a:ext>
            </a:extLst>
          </p:cNvPr>
          <p:cNvGraphicFramePr>
            <a:graphicFrameLocks/>
          </p:cNvGraphicFramePr>
          <p:nvPr>
            <p:extLst>
              <p:ext uri="{D42A27DB-BD31-4B8C-83A1-F6EECF244321}">
                <p14:modId xmlns:p14="http://schemas.microsoft.com/office/powerpoint/2010/main" val="1292373851"/>
              </p:ext>
            </p:extLst>
          </p:nvPr>
        </p:nvGraphicFramePr>
        <p:xfrm>
          <a:off x="696987" y="2307946"/>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8031">
                <a:tc>
                  <a:txBody>
                    <a:bodyPr/>
                    <a:lstStyle/>
                    <a:p>
                      <a:pPr algn="l"/>
                      <a:r>
                        <a:rPr lang="en-GB" sz="1600" b="0" i="0" dirty="0">
                          <a:solidFill>
                            <a:schemeClr val="tx1"/>
                          </a:solidFill>
                          <a:latin typeface="Calibri" panose="020F0502020204030204" pitchFamily="34" charset="0"/>
                        </a:rPr>
                        <a:t>3.  I won’t be able to do the same jobs as my hearing friends because I’m deaf.</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3" name="Content Placeholder 4">
            <a:extLst>
              <a:ext uri="{FF2B5EF4-FFF2-40B4-BE49-F238E27FC236}">
                <a16:creationId xmlns:a16="http://schemas.microsoft.com/office/drawing/2014/main" xmlns="" id="{327B0923-DA9F-A74B-AB8C-71AFCDDF2DC9}"/>
              </a:ext>
            </a:extLst>
          </p:cNvPr>
          <p:cNvGraphicFramePr>
            <a:graphicFrameLocks/>
          </p:cNvGraphicFramePr>
          <p:nvPr>
            <p:extLst>
              <p:ext uri="{D42A27DB-BD31-4B8C-83A1-F6EECF244321}">
                <p14:modId xmlns:p14="http://schemas.microsoft.com/office/powerpoint/2010/main" val="822734379"/>
              </p:ext>
            </p:extLst>
          </p:nvPr>
        </p:nvGraphicFramePr>
        <p:xfrm>
          <a:off x="696987" y="2012290"/>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a16="http://schemas.microsoft.com/office/drawing/2014/main" xmlns="" val="20001"/>
                    </a:ext>
                  </a:extLst>
                </a:gridCol>
              </a:tblGrid>
              <a:tr h="281934">
                <a:tc>
                  <a:txBody>
                    <a:bodyPr/>
                    <a:lstStyle/>
                    <a:p>
                      <a:pPr algn="l"/>
                      <a:r>
                        <a:rPr lang="en-GB" sz="1600" b="0" i="0" dirty="0">
                          <a:solidFill>
                            <a:schemeClr val="tx1"/>
                          </a:solidFill>
                          <a:latin typeface="Calibri" panose="020F0502020204030204" pitchFamily="34" charset="0"/>
                        </a:rPr>
                        <a:t>2.  I won’t be able to go to university because I’ll struggle to hear the teacher during lectures.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55" name="Content Placeholder 4">
            <a:extLst>
              <a:ext uri="{FF2B5EF4-FFF2-40B4-BE49-F238E27FC236}">
                <a16:creationId xmlns:a16="http://schemas.microsoft.com/office/drawing/2014/main" xmlns="" id="{E2492A93-46B9-B245-BBD2-D1C314DA5D8B}"/>
              </a:ext>
            </a:extLst>
          </p:cNvPr>
          <p:cNvGraphicFramePr>
            <a:graphicFrameLocks/>
          </p:cNvGraphicFramePr>
          <p:nvPr>
            <p:extLst>
              <p:ext uri="{D42A27DB-BD31-4B8C-83A1-F6EECF244321}">
                <p14:modId xmlns:p14="http://schemas.microsoft.com/office/powerpoint/2010/main" val="3937307362"/>
              </p:ext>
            </p:extLst>
          </p:nvPr>
        </p:nvGraphicFramePr>
        <p:xfrm>
          <a:off x="9310100" y="5543249"/>
          <a:ext cx="2201258" cy="53340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488476">
                <a:tc>
                  <a:txBody>
                    <a:bodyPr/>
                    <a:lstStyle/>
                    <a:p>
                      <a:pPr algn="l"/>
                      <a:r>
                        <a:rPr lang="en-GB" sz="1600" b="1" i="0" dirty="0">
                          <a:solidFill>
                            <a:schemeClr val="bg2"/>
                          </a:solidFill>
                          <a:latin typeface="Calibri" panose="020F0502020204030204" pitchFamily="34" charset="0"/>
                        </a:rPr>
                        <a:t>True</a:t>
                      </a:r>
                    </a:p>
                    <a:p>
                      <a:pPr marL="0" marR="0" lvl="0" indent="0" algn="l" defTabSz="610042" rtl="0" eaLnBrk="1" fontAlgn="auto" latinLnBrk="0" hangingPunct="1">
                        <a:lnSpc>
                          <a:spcPct val="100000"/>
                        </a:lnSpc>
                        <a:spcBef>
                          <a:spcPts val="0"/>
                        </a:spcBef>
                        <a:spcAft>
                          <a:spcPts val="0"/>
                        </a:spcAft>
                        <a:buClrTx/>
                        <a:buSzTx/>
                        <a:buFontTx/>
                        <a:buNone/>
                        <a:tabLst/>
                        <a:defRPr/>
                      </a:pPr>
                      <a:r>
                        <a:rPr kumimoji="0" lang="en-GB" sz="13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What?</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921822993"/>
                  </a:ext>
                </a:extLst>
              </a:tr>
            </a:tbl>
          </a:graphicData>
        </a:graphic>
      </p:graphicFrame>
      <p:graphicFrame>
        <p:nvGraphicFramePr>
          <p:cNvPr id="56" name="Content Placeholder 4">
            <a:extLst>
              <a:ext uri="{FF2B5EF4-FFF2-40B4-BE49-F238E27FC236}">
                <a16:creationId xmlns:a16="http://schemas.microsoft.com/office/drawing/2014/main" xmlns="" id="{B07117DA-FAB9-F14C-8B55-C77D6AB4A2BD}"/>
              </a:ext>
            </a:extLst>
          </p:cNvPr>
          <p:cNvGraphicFramePr>
            <a:graphicFrameLocks/>
          </p:cNvGraphicFramePr>
          <p:nvPr>
            <p:extLst>
              <p:ext uri="{D42A27DB-BD31-4B8C-83A1-F6EECF244321}">
                <p14:modId xmlns:p14="http://schemas.microsoft.com/office/powerpoint/2010/main" val="473809533"/>
              </p:ext>
            </p:extLst>
          </p:nvPr>
        </p:nvGraphicFramePr>
        <p:xfrm>
          <a:off x="9310100" y="4484462"/>
          <a:ext cx="2201258" cy="106680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417018">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1" i="0" dirty="0">
                          <a:solidFill>
                            <a:schemeClr val="bg2"/>
                          </a:solidFill>
                          <a:latin typeface="Calibri" panose="020F0502020204030204" pitchFamily="34" charset="0"/>
                        </a:rPr>
                        <a:t>True </a:t>
                      </a:r>
                      <a:r>
                        <a:rPr lang="en-GB" sz="1300" b="0" i="0" dirty="0">
                          <a:solidFill>
                            <a:schemeClr val="tx1"/>
                          </a:solidFill>
                          <a:latin typeface="Calibri" panose="020F0502020204030204" pitchFamily="34" charset="0"/>
                        </a:rPr>
                        <a:t/>
                      </a:r>
                      <a:br>
                        <a:rPr lang="en-GB" sz="1300" b="0" i="0" dirty="0">
                          <a:solidFill>
                            <a:schemeClr val="tx1"/>
                          </a:solidFill>
                          <a:latin typeface="Calibri" panose="020F0502020204030204" pitchFamily="34" charset="0"/>
                        </a:rPr>
                      </a:br>
                      <a:r>
                        <a:rPr kumimoji="0" lang="en-GB" sz="16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But you will have to have</a:t>
                      </a:r>
                      <a:r>
                        <a:rPr kumimoji="0" lang="en-GB" sz="1600" b="0" i="0" u="none" strike="noStrike" cap="none" normalizeH="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 a medical test including hearing check</a:t>
                      </a:r>
                      <a:endParaRPr kumimoji="0" lang="en-GB" sz="16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652851087"/>
                  </a:ext>
                </a:extLst>
              </a:tr>
            </a:tbl>
          </a:graphicData>
        </a:graphic>
      </p:graphicFrame>
      <p:graphicFrame>
        <p:nvGraphicFramePr>
          <p:cNvPr id="54" name="Content Placeholder 4">
            <a:extLst>
              <a:ext uri="{FF2B5EF4-FFF2-40B4-BE49-F238E27FC236}">
                <a16:creationId xmlns:a16="http://schemas.microsoft.com/office/drawing/2014/main" xmlns="" id="{37076E3C-19A5-F848-8943-D7060D7497AD}"/>
              </a:ext>
            </a:extLst>
          </p:cNvPr>
          <p:cNvGraphicFramePr>
            <a:graphicFrameLocks/>
          </p:cNvGraphicFramePr>
          <p:nvPr>
            <p:extLst>
              <p:ext uri="{D42A27DB-BD31-4B8C-83A1-F6EECF244321}">
                <p14:modId xmlns:p14="http://schemas.microsoft.com/office/powerpoint/2010/main" val="1881341153"/>
              </p:ext>
            </p:extLst>
          </p:nvPr>
        </p:nvGraphicFramePr>
        <p:xfrm>
          <a:off x="9310100" y="4143836"/>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334880">
                <a:tc>
                  <a:txBody>
                    <a:bodyPr/>
                    <a:lstStyle/>
                    <a:p>
                      <a:pPr algn="l"/>
                      <a:r>
                        <a:rPr lang="en-GB" sz="1600" b="1" i="0" dirty="0">
                          <a:solidFill>
                            <a:schemeClr val="bg2"/>
                          </a:solidFill>
                          <a:latin typeface="Calibri" panose="020F0502020204030204" pitchFamily="34" charset="0"/>
                        </a:rPr>
                        <a:t>True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52" name="Content Placeholder 4">
            <a:extLst>
              <a:ext uri="{FF2B5EF4-FFF2-40B4-BE49-F238E27FC236}">
                <a16:creationId xmlns:a16="http://schemas.microsoft.com/office/drawing/2014/main" xmlns="" id="{DEEDA399-33AF-7E42-A1C7-642CE6B81519}"/>
              </a:ext>
            </a:extLst>
          </p:cNvPr>
          <p:cNvGraphicFramePr>
            <a:graphicFrameLocks/>
          </p:cNvGraphicFramePr>
          <p:nvPr>
            <p:extLst>
              <p:ext uri="{D42A27DB-BD31-4B8C-83A1-F6EECF244321}">
                <p14:modId xmlns:p14="http://schemas.microsoft.com/office/powerpoint/2010/main" val="290819177"/>
              </p:ext>
            </p:extLst>
          </p:nvPr>
        </p:nvGraphicFramePr>
        <p:xfrm>
          <a:off x="9310100" y="3813378"/>
          <a:ext cx="2201258" cy="335901"/>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33590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53" name="Content Placeholder 4">
            <a:extLst>
              <a:ext uri="{FF2B5EF4-FFF2-40B4-BE49-F238E27FC236}">
                <a16:creationId xmlns:a16="http://schemas.microsoft.com/office/drawing/2014/main" xmlns="" id="{8CAA4B4E-D14A-0649-9770-763D3AAA8095}"/>
              </a:ext>
            </a:extLst>
          </p:cNvPr>
          <p:cNvGraphicFramePr>
            <a:graphicFrameLocks/>
          </p:cNvGraphicFramePr>
          <p:nvPr>
            <p:extLst>
              <p:ext uri="{D42A27DB-BD31-4B8C-83A1-F6EECF244321}">
                <p14:modId xmlns:p14="http://schemas.microsoft.com/office/powerpoint/2010/main" val="4044890590"/>
              </p:ext>
            </p:extLst>
          </p:nvPr>
        </p:nvGraphicFramePr>
        <p:xfrm>
          <a:off x="9310100" y="3463492"/>
          <a:ext cx="2201258" cy="35456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354560">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51" name="Content Placeholder 4">
            <a:extLst>
              <a:ext uri="{FF2B5EF4-FFF2-40B4-BE49-F238E27FC236}">
                <a16:creationId xmlns:a16="http://schemas.microsoft.com/office/drawing/2014/main" xmlns="" id="{7C9F904B-049A-4642-83FB-0625F0BBB5F8}"/>
              </a:ext>
            </a:extLst>
          </p:cNvPr>
          <p:cNvGraphicFramePr>
            <a:graphicFrameLocks/>
          </p:cNvGraphicFramePr>
          <p:nvPr>
            <p:extLst>
              <p:ext uri="{D42A27DB-BD31-4B8C-83A1-F6EECF244321}">
                <p14:modId xmlns:p14="http://schemas.microsoft.com/office/powerpoint/2010/main" val="4217199509"/>
              </p:ext>
            </p:extLst>
          </p:nvPr>
        </p:nvGraphicFramePr>
        <p:xfrm>
          <a:off x="9310100" y="2926858"/>
          <a:ext cx="2201258" cy="577491"/>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57749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9" name="Content Placeholder 4">
            <a:extLst>
              <a:ext uri="{FF2B5EF4-FFF2-40B4-BE49-F238E27FC236}">
                <a16:creationId xmlns:a16="http://schemas.microsoft.com/office/drawing/2014/main" xmlns="" id="{FE86CEB1-7D79-014E-AE25-77D641A305C1}"/>
              </a:ext>
            </a:extLst>
          </p:cNvPr>
          <p:cNvGraphicFramePr>
            <a:graphicFrameLocks/>
          </p:cNvGraphicFramePr>
          <p:nvPr>
            <p:extLst>
              <p:ext uri="{D42A27DB-BD31-4B8C-83A1-F6EECF244321}">
                <p14:modId xmlns:p14="http://schemas.microsoft.com/office/powerpoint/2010/main" val="401118945"/>
              </p:ext>
            </p:extLst>
          </p:nvPr>
        </p:nvGraphicFramePr>
        <p:xfrm>
          <a:off x="9310100" y="2610080"/>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288031">
                <a:tc>
                  <a:txBody>
                    <a:bodyPr/>
                    <a:lstStyle/>
                    <a:p>
                      <a:pPr algn="l"/>
                      <a:r>
                        <a:rPr lang="en-GB" sz="1600" b="1" i="0" dirty="0">
                          <a:solidFill>
                            <a:schemeClr val="bg2"/>
                          </a:solidFill>
                          <a:latin typeface="Calibri" panose="020F0502020204030204" pitchFamily="34" charset="0"/>
                        </a:rPr>
                        <a:t>True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8" name="Content Placeholder 4">
            <a:extLst>
              <a:ext uri="{FF2B5EF4-FFF2-40B4-BE49-F238E27FC236}">
                <a16:creationId xmlns:a16="http://schemas.microsoft.com/office/drawing/2014/main" xmlns="" id="{DF55DE52-E32D-764D-BC51-2B62131C1CE8}"/>
              </a:ext>
            </a:extLst>
          </p:cNvPr>
          <p:cNvGraphicFramePr>
            <a:graphicFrameLocks/>
          </p:cNvGraphicFramePr>
          <p:nvPr>
            <p:extLst>
              <p:ext uri="{D42A27DB-BD31-4B8C-83A1-F6EECF244321}">
                <p14:modId xmlns:p14="http://schemas.microsoft.com/office/powerpoint/2010/main" val="802362166"/>
              </p:ext>
            </p:extLst>
          </p:nvPr>
        </p:nvGraphicFramePr>
        <p:xfrm>
          <a:off x="9310100" y="2307946"/>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296788">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7" name="Content Placeholder 4">
            <a:extLst>
              <a:ext uri="{FF2B5EF4-FFF2-40B4-BE49-F238E27FC236}">
                <a16:creationId xmlns:a16="http://schemas.microsoft.com/office/drawing/2014/main" xmlns="" id="{EC915D27-9AAC-E244-A8C7-127C148A6F06}"/>
              </a:ext>
            </a:extLst>
          </p:cNvPr>
          <p:cNvGraphicFramePr>
            <a:graphicFrameLocks/>
          </p:cNvGraphicFramePr>
          <p:nvPr>
            <p:extLst>
              <p:ext uri="{D42A27DB-BD31-4B8C-83A1-F6EECF244321}">
                <p14:modId xmlns:p14="http://schemas.microsoft.com/office/powerpoint/2010/main" val="2984973120"/>
              </p:ext>
            </p:extLst>
          </p:nvPr>
        </p:nvGraphicFramePr>
        <p:xfrm>
          <a:off x="9310100" y="1995472"/>
          <a:ext cx="2201258" cy="353968"/>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353968">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6" name="Content Placeholder 4">
            <a:extLst>
              <a:ext uri="{FF2B5EF4-FFF2-40B4-BE49-F238E27FC236}">
                <a16:creationId xmlns:a16="http://schemas.microsoft.com/office/drawing/2014/main" xmlns="" id="{8B318F91-CFAC-374F-A8FF-B715F819B1AA}"/>
              </a:ext>
            </a:extLst>
          </p:cNvPr>
          <p:cNvGraphicFramePr>
            <a:graphicFrameLocks/>
          </p:cNvGraphicFramePr>
          <p:nvPr>
            <p:extLst>
              <p:ext uri="{D42A27DB-BD31-4B8C-83A1-F6EECF244321}">
                <p14:modId xmlns:p14="http://schemas.microsoft.com/office/powerpoint/2010/main" val="3954233160"/>
              </p:ext>
            </p:extLst>
          </p:nvPr>
        </p:nvGraphicFramePr>
        <p:xfrm>
          <a:off x="696987" y="1701602"/>
          <a:ext cx="8640960" cy="335280"/>
        </p:xfrm>
        <a:graphic>
          <a:graphicData uri="http://schemas.openxmlformats.org/drawingml/2006/table">
            <a:tbl>
              <a:tblPr firstRow="1" bandRow="1">
                <a:tableStyleId>{5C22544A-7EE6-4342-B048-85BDC9FD1C3A}</a:tableStyleId>
              </a:tblPr>
              <a:tblGrid>
                <a:gridCol w="8640960">
                  <a:extLst>
                    <a:ext uri="{9D8B030D-6E8A-4147-A177-3AD203B41FA5}">
                      <a16:colId xmlns:a16="http://schemas.microsoft.com/office/drawing/2014/main" xmlns=""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1.  Once I leave school I won’t get any more help or support with my deafness.</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6" name="Content Placeholder 4">
            <a:extLst>
              <a:ext uri="{FF2B5EF4-FFF2-40B4-BE49-F238E27FC236}">
                <a16:creationId xmlns:a16="http://schemas.microsoft.com/office/drawing/2014/main" xmlns="" id="{6BF41B0A-F975-6841-8476-CB5D86DB95DD}"/>
              </a:ext>
            </a:extLst>
          </p:cNvPr>
          <p:cNvGraphicFramePr>
            <a:graphicFrameLocks/>
          </p:cNvGraphicFramePr>
          <p:nvPr>
            <p:extLst>
              <p:ext uri="{D42A27DB-BD31-4B8C-83A1-F6EECF244321}">
                <p14:modId xmlns:p14="http://schemas.microsoft.com/office/powerpoint/2010/main" val="2447096540"/>
              </p:ext>
            </p:extLst>
          </p:nvPr>
        </p:nvGraphicFramePr>
        <p:xfrm>
          <a:off x="9310100" y="1701602"/>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2"/>
                    </a:ext>
                  </a:extLst>
                </a:gridCol>
              </a:tblGrid>
              <a:tr h="28803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3556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946E3F2-81BA-194A-9B45-5D7B5A67E341}"/>
              </a:ext>
            </a:extLst>
          </p:cNvPr>
          <p:cNvSpPr/>
          <p:nvPr/>
        </p:nvSpPr>
        <p:spPr bwMode="auto">
          <a:xfrm>
            <a:off x="0" y="1341562"/>
            <a:ext cx="12195175" cy="5522976"/>
          </a:xfrm>
          <a:prstGeom prst="rect">
            <a:avLst/>
          </a:prstGeom>
          <a:solidFill>
            <a:srgbClr val="FFE9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7" name="Oval 6">
            <a:extLst>
              <a:ext uri="{FF2B5EF4-FFF2-40B4-BE49-F238E27FC236}">
                <a16:creationId xmlns:a16="http://schemas.microsoft.com/office/drawing/2014/main" xmlns="" id="{CDCDDD6D-89F0-F344-A7EE-D4B4368FF0C4}"/>
              </a:ext>
            </a:extLst>
          </p:cNvPr>
          <p:cNvSpPr/>
          <p:nvPr/>
        </p:nvSpPr>
        <p:spPr bwMode="auto">
          <a:xfrm>
            <a:off x="4525416" y="2218610"/>
            <a:ext cx="3024336" cy="3024336"/>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Content Placeholder 2">
            <a:extLst>
              <a:ext uri="{FF2B5EF4-FFF2-40B4-BE49-F238E27FC236}">
                <a16:creationId xmlns:a16="http://schemas.microsoft.com/office/drawing/2014/main" xmlns="" id="{DB98649C-3E1C-A14D-9DC9-C36431AC9EAF}"/>
              </a:ext>
            </a:extLst>
          </p:cNvPr>
          <p:cNvSpPr txBox="1">
            <a:spLocks/>
          </p:cNvSpPr>
          <p:nvPr/>
        </p:nvSpPr>
        <p:spPr bwMode="auto">
          <a:xfrm>
            <a:off x="4525414" y="3285778"/>
            <a:ext cx="3024337" cy="54689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4800" b="1" kern="0" dirty="0">
                <a:solidFill>
                  <a:schemeClr val="bg2"/>
                </a:solidFill>
                <a:latin typeface="Calibri" panose="020F0502020204030204" pitchFamily="34" charset="0"/>
              </a:rPr>
              <a:t>Break</a:t>
            </a:r>
          </a:p>
        </p:txBody>
      </p:sp>
    </p:spTree>
    <p:extLst>
      <p:ext uri="{BB962C8B-B14F-4D97-AF65-F5344CB8AC3E}">
        <p14:creationId xmlns:p14="http://schemas.microsoft.com/office/powerpoint/2010/main" val="260936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xmlns="" id="{92E96F88-188D-7C4B-8347-9E51641A967A}"/>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4</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Career hopes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dreams</a:t>
            </a:r>
          </a:p>
        </p:txBody>
      </p:sp>
    </p:spTree>
    <p:extLst>
      <p:ext uri="{BB962C8B-B14F-4D97-AF65-F5344CB8AC3E}">
        <p14:creationId xmlns:p14="http://schemas.microsoft.com/office/powerpoint/2010/main" val="198556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D9635D90-0D2A-544C-A539-7C17187E3EE8}"/>
              </a:ext>
            </a:extLst>
          </p:cNvPr>
          <p:cNvSpPr txBox="1">
            <a:spLocks/>
          </p:cNvSpPr>
          <p:nvPr/>
        </p:nvSpPr>
        <p:spPr bwMode="auto">
          <a:xfrm>
            <a:off x="624979" y="405458"/>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dirty="0"/>
              <a:t>What’s the difference?</a:t>
            </a:r>
            <a:endParaRPr lang="en-GB" kern="0" dirty="0"/>
          </a:p>
        </p:txBody>
      </p:sp>
      <p:sp>
        <p:nvSpPr>
          <p:cNvPr id="4" name="Oval 3">
            <a:extLst>
              <a:ext uri="{FF2B5EF4-FFF2-40B4-BE49-F238E27FC236}">
                <a16:creationId xmlns:a16="http://schemas.microsoft.com/office/drawing/2014/main" xmlns="" id="{89C7FF8A-E216-FE4E-962D-95CD1EBECF42}"/>
              </a:ext>
            </a:extLst>
          </p:cNvPr>
          <p:cNvSpPr>
            <a:spLocks noChangeAspect="1"/>
          </p:cNvSpPr>
          <p:nvPr/>
        </p:nvSpPr>
        <p:spPr bwMode="auto">
          <a:xfrm>
            <a:off x="1062264" y="2061642"/>
            <a:ext cx="2976596" cy="2976596"/>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solidFill>
                  <a:schemeClr val="bg1"/>
                </a:solidFill>
                <a:latin typeface="Calibri" panose="020F0502020204030204" pitchFamily="34" charset="0"/>
              </a:rPr>
              <a:t>Strengths</a:t>
            </a:r>
            <a:endParaRPr kumimoji="0" lang="en-GB" sz="2600" b="1" u="none" strike="noStrike" cap="none" normalizeH="0" baseline="0" dirty="0">
              <a:ln>
                <a:noFill/>
              </a:ln>
              <a:solidFill>
                <a:schemeClr val="bg1"/>
              </a:solidFill>
              <a:effectLst/>
              <a:latin typeface="Calibri" panose="020F0502020204030204" pitchFamily="34" charset="0"/>
            </a:endParaRPr>
          </a:p>
        </p:txBody>
      </p:sp>
      <p:sp>
        <p:nvSpPr>
          <p:cNvPr id="6" name="Oval 5">
            <a:extLst>
              <a:ext uri="{FF2B5EF4-FFF2-40B4-BE49-F238E27FC236}">
                <a16:creationId xmlns:a16="http://schemas.microsoft.com/office/drawing/2014/main" xmlns="" id="{D02B9AC5-0BED-904F-9D86-3A81217B033F}"/>
              </a:ext>
            </a:extLst>
          </p:cNvPr>
          <p:cNvSpPr>
            <a:spLocks noChangeAspect="1"/>
          </p:cNvSpPr>
          <p:nvPr/>
        </p:nvSpPr>
        <p:spPr bwMode="auto">
          <a:xfrm>
            <a:off x="8185819" y="2061642"/>
            <a:ext cx="2976596" cy="2976596"/>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solidFill>
                  <a:schemeClr val="bg1"/>
                </a:solidFill>
                <a:latin typeface="Calibri" panose="020F0502020204030204" pitchFamily="34" charset="0"/>
              </a:rPr>
              <a:t>Personality</a:t>
            </a:r>
            <a:endParaRPr kumimoji="0" lang="en-GB" sz="2600" b="1" u="none" strike="noStrike" cap="none" normalizeH="0" baseline="0" dirty="0">
              <a:ln>
                <a:noFill/>
              </a:ln>
              <a:solidFill>
                <a:schemeClr val="bg1"/>
              </a:solidFill>
              <a:effectLst/>
              <a:latin typeface="Calibri" panose="020F0502020204030204" pitchFamily="34" charset="0"/>
            </a:endParaRPr>
          </a:p>
        </p:txBody>
      </p:sp>
      <p:sp>
        <p:nvSpPr>
          <p:cNvPr id="7" name="Oval 6">
            <a:extLst>
              <a:ext uri="{FF2B5EF4-FFF2-40B4-BE49-F238E27FC236}">
                <a16:creationId xmlns:a16="http://schemas.microsoft.com/office/drawing/2014/main" xmlns="" id="{19D88008-AE63-ED42-82D4-D6DC2D5E2130}"/>
              </a:ext>
            </a:extLst>
          </p:cNvPr>
          <p:cNvSpPr>
            <a:spLocks noChangeAspect="1"/>
          </p:cNvSpPr>
          <p:nvPr/>
        </p:nvSpPr>
        <p:spPr bwMode="auto">
          <a:xfrm>
            <a:off x="4624041" y="2061642"/>
            <a:ext cx="2976596" cy="2976596"/>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latin typeface="Calibri" panose="020F0502020204030204" pitchFamily="34" charset="0"/>
              </a:rPr>
              <a:t>Interests</a:t>
            </a:r>
            <a:endParaRPr kumimoji="0" lang="en-GB" sz="2600" b="1" u="none" strike="noStrike" cap="none" normalizeH="0" baseline="0" dirty="0">
              <a:ln>
                <a:noFill/>
              </a:ln>
              <a:effectLst/>
              <a:latin typeface="Calibri" panose="020F0502020204030204" pitchFamily="34" charset="0"/>
            </a:endParaRPr>
          </a:p>
        </p:txBody>
      </p:sp>
      <p:sp>
        <p:nvSpPr>
          <p:cNvPr id="9" name="Title 1">
            <a:extLst>
              <a:ext uri="{FF2B5EF4-FFF2-40B4-BE49-F238E27FC236}">
                <a16:creationId xmlns:a16="http://schemas.microsoft.com/office/drawing/2014/main" xmlns="" id="{28B3B206-18D9-1342-BC6B-79C8DE5EF469}"/>
              </a:ext>
            </a:extLst>
          </p:cNvPr>
          <p:cNvSpPr>
            <a:spLocks noGrp="1"/>
          </p:cNvSpPr>
          <p:nvPr>
            <p:ph type="title"/>
          </p:nvPr>
        </p:nvSpPr>
        <p:spPr>
          <a:xfrm>
            <a:off x="637075" y="320040"/>
            <a:ext cx="8256091" cy="720000"/>
          </a:xfrm>
        </p:spPr>
        <p:txBody>
          <a:bodyPr/>
          <a:lstStyle/>
          <a:p>
            <a:r>
              <a:rPr lang="en-GB" sz="4000" b="1" dirty="0"/>
              <a:t>What’s the difference?</a:t>
            </a:r>
          </a:p>
        </p:txBody>
      </p:sp>
    </p:spTree>
    <p:extLst>
      <p:ext uri="{BB962C8B-B14F-4D97-AF65-F5344CB8AC3E}">
        <p14:creationId xmlns:p14="http://schemas.microsoft.com/office/powerpoint/2010/main" val="140283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75" y="320040"/>
            <a:ext cx="8256091" cy="720000"/>
          </a:xfrm>
        </p:spPr>
        <p:txBody>
          <a:bodyPr/>
          <a:lstStyle/>
          <a:p>
            <a:r>
              <a:rPr lang="en-GB" sz="4000" b="1" dirty="0"/>
              <a:t>Activity</a:t>
            </a:r>
          </a:p>
        </p:txBody>
      </p:sp>
      <p:sp>
        <p:nvSpPr>
          <p:cNvPr id="3" name="Content Placeholder 2"/>
          <p:cNvSpPr>
            <a:spLocks noGrp="1"/>
          </p:cNvSpPr>
          <p:nvPr>
            <p:ph idx="1"/>
          </p:nvPr>
        </p:nvSpPr>
        <p:spPr>
          <a:xfrm>
            <a:off x="624980" y="1701602"/>
            <a:ext cx="1656184" cy="720000"/>
          </a:xfrm>
        </p:spPr>
        <p:txBody>
          <a:bodyPr anchor="t"/>
          <a:lstStyle/>
          <a:p>
            <a:pPr marL="0" indent="0">
              <a:buNone/>
            </a:pPr>
            <a:r>
              <a:rPr lang="en-GB" sz="2800" b="1" dirty="0"/>
              <a:t>Choose:</a:t>
            </a:r>
            <a:endParaRPr lang="en-GB" sz="2800" dirty="0"/>
          </a:p>
        </p:txBody>
      </p:sp>
      <p:grpSp>
        <p:nvGrpSpPr>
          <p:cNvPr id="17" name="Group 16">
            <a:extLst>
              <a:ext uri="{FF2B5EF4-FFF2-40B4-BE49-F238E27FC236}">
                <a16:creationId xmlns:a16="http://schemas.microsoft.com/office/drawing/2014/main" xmlns="" id="{67D66946-9672-3B4D-8F1D-24A32BB2F825}"/>
              </a:ext>
            </a:extLst>
          </p:cNvPr>
          <p:cNvGrpSpPr/>
          <p:nvPr/>
        </p:nvGrpSpPr>
        <p:grpSpPr>
          <a:xfrm>
            <a:off x="6833977" y="2008813"/>
            <a:ext cx="3158232" cy="4248065"/>
            <a:chOff x="6833977" y="2008813"/>
            <a:chExt cx="3158232" cy="4248065"/>
          </a:xfrm>
        </p:grpSpPr>
        <p:pic>
          <p:nvPicPr>
            <p:cNvPr id="9" name="Picture 8" descr="A picture containing diagram&#10;&#10;Description automatically generated">
              <a:extLst>
                <a:ext uri="{FF2B5EF4-FFF2-40B4-BE49-F238E27FC236}">
                  <a16:creationId xmlns:a16="http://schemas.microsoft.com/office/drawing/2014/main" xmlns="" id="{D5908501-90CF-A14C-9695-735AA0F7CF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977" y="2008813"/>
              <a:ext cx="3158232" cy="3158232"/>
            </a:xfrm>
            <a:prstGeom prst="rect">
              <a:avLst/>
            </a:prstGeom>
          </p:spPr>
        </p:pic>
        <p:sp>
          <p:nvSpPr>
            <p:cNvPr id="10" name="Content Placeholder 2">
              <a:extLst>
                <a:ext uri="{FF2B5EF4-FFF2-40B4-BE49-F238E27FC236}">
                  <a16:creationId xmlns:a16="http://schemas.microsoft.com/office/drawing/2014/main" xmlns="" id="{09F8E0D7-3783-324A-A30D-B5486A3CC94A}"/>
                </a:ext>
              </a:extLst>
            </p:cNvPr>
            <p:cNvSpPr txBox="1">
              <a:spLocks/>
            </p:cNvSpPr>
            <p:nvPr/>
          </p:nvSpPr>
          <p:spPr bwMode="auto">
            <a:xfrm>
              <a:off x="7151546" y="5446018"/>
              <a:ext cx="2523094" cy="81086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2100" kern="0" dirty="0">
                  <a:latin typeface="Calibri" panose="020F0502020204030204" pitchFamily="34" charset="0"/>
                </a:rPr>
                <a:t>Chatterbox</a:t>
              </a:r>
            </a:p>
          </p:txBody>
        </p:sp>
      </p:grpSp>
      <p:grpSp>
        <p:nvGrpSpPr>
          <p:cNvPr id="16" name="Group 15">
            <a:extLst>
              <a:ext uri="{FF2B5EF4-FFF2-40B4-BE49-F238E27FC236}">
                <a16:creationId xmlns:a16="http://schemas.microsoft.com/office/drawing/2014/main" xmlns="" id="{E5370C2C-37E3-6B4F-B58C-4FF868C425DE}"/>
              </a:ext>
            </a:extLst>
          </p:cNvPr>
          <p:cNvGrpSpPr/>
          <p:nvPr/>
        </p:nvGrpSpPr>
        <p:grpSpPr>
          <a:xfrm>
            <a:off x="1705099" y="1962107"/>
            <a:ext cx="4680416" cy="4294771"/>
            <a:chOff x="1705099" y="1962107"/>
            <a:chExt cx="4680416" cy="4294771"/>
          </a:xfrm>
        </p:grpSpPr>
        <p:grpSp>
          <p:nvGrpSpPr>
            <p:cNvPr id="15" name="Group 14">
              <a:extLst>
                <a:ext uri="{FF2B5EF4-FFF2-40B4-BE49-F238E27FC236}">
                  <a16:creationId xmlns:a16="http://schemas.microsoft.com/office/drawing/2014/main" xmlns="" id="{02D3C2D4-9723-4B4B-8A01-DBF34433CF67}"/>
                </a:ext>
              </a:extLst>
            </p:cNvPr>
            <p:cNvGrpSpPr/>
            <p:nvPr/>
          </p:nvGrpSpPr>
          <p:grpSpPr>
            <a:xfrm>
              <a:off x="2216055" y="1962107"/>
              <a:ext cx="3598558" cy="3293596"/>
              <a:chOff x="2216055" y="1962107"/>
              <a:chExt cx="3598558" cy="3293596"/>
            </a:xfrm>
          </p:grpSpPr>
          <p:sp>
            <p:nvSpPr>
              <p:cNvPr id="12" name="Oval 11">
                <a:extLst>
                  <a:ext uri="{FF2B5EF4-FFF2-40B4-BE49-F238E27FC236}">
                    <a16:creationId xmlns:a16="http://schemas.microsoft.com/office/drawing/2014/main" xmlns="" id="{83A35042-807E-8547-A3FB-4253D547EFF5}"/>
                  </a:ext>
                </a:extLst>
              </p:cNvPr>
              <p:cNvSpPr>
                <a:spLocks noChangeAspect="1"/>
              </p:cNvSpPr>
              <p:nvPr/>
            </p:nvSpPr>
            <p:spPr bwMode="auto">
              <a:xfrm>
                <a:off x="3016955" y="1962107"/>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4" name="Oval 3">
                <a:extLst>
                  <a:ext uri="{FF2B5EF4-FFF2-40B4-BE49-F238E27FC236}">
                    <a16:creationId xmlns:a16="http://schemas.microsoft.com/office/drawing/2014/main" xmlns="" id="{C47FE3C5-59A7-0B49-B57D-00E010EBB8C7}"/>
                  </a:ext>
                </a:extLst>
              </p:cNvPr>
              <p:cNvSpPr>
                <a:spLocks noChangeAspect="1"/>
              </p:cNvSpPr>
              <p:nvPr/>
            </p:nvSpPr>
            <p:spPr bwMode="auto">
              <a:xfrm>
                <a:off x="3016955" y="1962107"/>
                <a:ext cx="1908510" cy="190851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solidFill>
                      <a:schemeClr val="bg1"/>
                    </a:solidFill>
                    <a:latin typeface="Calibri" panose="020F0502020204030204" pitchFamily="34" charset="0"/>
                  </a:rPr>
                  <a:t>Strengths</a:t>
                </a:r>
                <a:endParaRPr kumimoji="0" lang="en-GB" sz="1800" b="1" u="none" strike="noStrike" cap="none" normalizeH="0" baseline="0" dirty="0">
                  <a:ln>
                    <a:noFill/>
                  </a:ln>
                  <a:solidFill>
                    <a:schemeClr val="bg1"/>
                  </a:solidFill>
                  <a:effectLst/>
                  <a:latin typeface="Calibri" panose="020F0502020204030204" pitchFamily="34" charset="0"/>
                </a:endParaRPr>
              </a:p>
            </p:txBody>
          </p:sp>
          <p:sp>
            <p:nvSpPr>
              <p:cNvPr id="13" name="Oval 12">
                <a:extLst>
                  <a:ext uri="{FF2B5EF4-FFF2-40B4-BE49-F238E27FC236}">
                    <a16:creationId xmlns:a16="http://schemas.microsoft.com/office/drawing/2014/main" xmlns="" id="{2593C7BF-E026-2F43-BB6B-B155B9D77F9B}"/>
                  </a:ext>
                </a:extLst>
              </p:cNvPr>
              <p:cNvSpPr>
                <a:spLocks noChangeAspect="1"/>
              </p:cNvSpPr>
              <p:nvPr/>
            </p:nvSpPr>
            <p:spPr bwMode="auto">
              <a:xfrm>
                <a:off x="2216055" y="3343669"/>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6" name="Oval 5">
                <a:extLst>
                  <a:ext uri="{FF2B5EF4-FFF2-40B4-BE49-F238E27FC236}">
                    <a16:creationId xmlns:a16="http://schemas.microsoft.com/office/drawing/2014/main" xmlns="" id="{85E62EA7-EA7B-C640-8135-D53C8840CC2C}"/>
                  </a:ext>
                </a:extLst>
              </p:cNvPr>
              <p:cNvSpPr>
                <a:spLocks noChangeAspect="1"/>
              </p:cNvSpPr>
              <p:nvPr/>
            </p:nvSpPr>
            <p:spPr bwMode="auto">
              <a:xfrm>
                <a:off x="2216055" y="3347193"/>
                <a:ext cx="1908510" cy="190851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latin typeface="Calibri" panose="020F0502020204030204" pitchFamily="34" charset="0"/>
                  </a:rPr>
                  <a:t>Interests</a:t>
                </a:r>
                <a:endParaRPr kumimoji="0" lang="en-GB" sz="1800" b="1" u="none" strike="noStrike" cap="none" normalizeH="0" baseline="0" dirty="0">
                  <a:ln>
                    <a:noFill/>
                  </a:ln>
                  <a:effectLst/>
                  <a:latin typeface="Calibri" panose="020F0502020204030204" pitchFamily="34" charset="0"/>
                </a:endParaRPr>
              </a:p>
            </p:txBody>
          </p:sp>
          <p:sp>
            <p:nvSpPr>
              <p:cNvPr id="14" name="Oval 13">
                <a:extLst>
                  <a:ext uri="{FF2B5EF4-FFF2-40B4-BE49-F238E27FC236}">
                    <a16:creationId xmlns:a16="http://schemas.microsoft.com/office/drawing/2014/main" xmlns="" id="{C5DB4AB2-D605-DA43-9C1C-BB6EAE1F4545}"/>
                  </a:ext>
                </a:extLst>
              </p:cNvPr>
              <p:cNvSpPr>
                <a:spLocks noChangeAspect="1"/>
              </p:cNvSpPr>
              <p:nvPr/>
            </p:nvSpPr>
            <p:spPr bwMode="auto">
              <a:xfrm>
                <a:off x="3906103" y="3347193"/>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5" name="Oval 4">
                <a:extLst>
                  <a:ext uri="{FF2B5EF4-FFF2-40B4-BE49-F238E27FC236}">
                    <a16:creationId xmlns:a16="http://schemas.microsoft.com/office/drawing/2014/main" xmlns="" id="{C1148E7C-CDA0-1D4F-BAF3-67E74CB724CE}"/>
                  </a:ext>
                </a:extLst>
              </p:cNvPr>
              <p:cNvSpPr>
                <a:spLocks noChangeAspect="1"/>
              </p:cNvSpPr>
              <p:nvPr/>
            </p:nvSpPr>
            <p:spPr bwMode="auto">
              <a:xfrm>
                <a:off x="3906103" y="3347193"/>
                <a:ext cx="1908510" cy="1908510"/>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solidFill>
                      <a:schemeClr val="bg1"/>
                    </a:solidFill>
                    <a:latin typeface="Calibri" panose="020F0502020204030204" pitchFamily="34" charset="0"/>
                  </a:rPr>
                  <a:t>Personality</a:t>
                </a:r>
                <a:endParaRPr kumimoji="0" lang="en-GB" sz="1800" b="1" u="none" strike="noStrike" cap="none" normalizeH="0" baseline="0" dirty="0">
                  <a:ln>
                    <a:noFill/>
                  </a:ln>
                  <a:solidFill>
                    <a:schemeClr val="bg1"/>
                  </a:solidFill>
                  <a:effectLst/>
                  <a:latin typeface="Calibri" panose="020F0502020204030204" pitchFamily="34" charset="0"/>
                </a:endParaRPr>
              </a:p>
            </p:txBody>
          </p:sp>
        </p:grpSp>
        <p:sp>
          <p:nvSpPr>
            <p:cNvPr id="11" name="Content Placeholder 2">
              <a:extLst>
                <a:ext uri="{FF2B5EF4-FFF2-40B4-BE49-F238E27FC236}">
                  <a16:creationId xmlns:a16="http://schemas.microsoft.com/office/drawing/2014/main" xmlns="" id="{A9DA4194-FB38-FF40-9F46-7CA0E4A65BC7}"/>
                </a:ext>
              </a:extLst>
            </p:cNvPr>
            <p:cNvSpPr txBox="1">
              <a:spLocks/>
            </p:cNvSpPr>
            <p:nvPr/>
          </p:nvSpPr>
          <p:spPr bwMode="auto">
            <a:xfrm>
              <a:off x="1705099" y="5446018"/>
              <a:ext cx="4680416" cy="81086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2100" kern="0" dirty="0">
                  <a:latin typeface="Calibri" panose="020F0502020204030204" pitchFamily="34" charset="0"/>
                </a:rPr>
                <a:t>Strengths, Interests </a:t>
              </a:r>
              <a:br>
                <a:rPr lang="en-GB" sz="2100" kern="0" dirty="0">
                  <a:latin typeface="Calibri" panose="020F0502020204030204" pitchFamily="34" charset="0"/>
                </a:rPr>
              </a:br>
              <a:r>
                <a:rPr lang="en-GB" sz="2100" kern="0" dirty="0">
                  <a:latin typeface="Calibri" panose="020F0502020204030204" pitchFamily="34" charset="0"/>
                </a:rPr>
                <a:t>and Personality</a:t>
              </a:r>
            </a:p>
          </p:txBody>
        </p:sp>
      </p:grpSp>
    </p:spTree>
    <p:extLst>
      <p:ext uri="{BB962C8B-B14F-4D97-AF65-F5344CB8AC3E}">
        <p14:creationId xmlns:p14="http://schemas.microsoft.com/office/powerpoint/2010/main" val="9107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xmlns="" id="{5982C241-AA77-E849-80C7-E5E1E35EF009}"/>
              </a:ext>
            </a:extLst>
          </p:cNvPr>
          <p:cNvSpPr txBox="1"/>
          <p:nvPr/>
        </p:nvSpPr>
        <p:spPr>
          <a:xfrm>
            <a:off x="706091" y="6382122"/>
            <a:ext cx="8208755" cy="230832"/>
          </a:xfrm>
          <a:prstGeom prst="rect">
            <a:avLst/>
          </a:prstGeom>
          <a:noFill/>
        </p:spPr>
        <p:txBody>
          <a:bodyPr wrap="square" rtlCol="0">
            <a:spAutoFit/>
          </a:bodyPr>
          <a:lstStyle/>
          <a:p>
            <a:r>
              <a:rPr lang="en-GB" sz="900" dirty="0">
                <a:latin typeface="Calibri" panose="020F0502020204030204" pitchFamily="34" charset="0"/>
              </a:rPr>
              <a:t>Source: National Careers Service – </a:t>
            </a:r>
            <a:r>
              <a:rPr lang="en-GB" sz="900" dirty="0">
                <a:latin typeface="Calibri" panose="020F0502020204030204" pitchFamily="34" charset="0"/>
                <a:hlinkClick r:id="rId3"/>
              </a:rPr>
              <a:t>Explore Careers</a:t>
            </a:r>
            <a:endParaRPr lang="en-GB" sz="900" dirty="0">
              <a:latin typeface="Calibri" panose="020F0502020204030204" pitchFamily="34" charset="0"/>
            </a:endParaRPr>
          </a:p>
        </p:txBody>
      </p:sp>
      <p:grpSp>
        <p:nvGrpSpPr>
          <p:cNvPr id="3" name="Group 2">
            <a:extLst>
              <a:ext uri="{FF2B5EF4-FFF2-40B4-BE49-F238E27FC236}">
                <a16:creationId xmlns:a16="http://schemas.microsoft.com/office/drawing/2014/main" xmlns="" id="{AB202DE4-1E5A-1B47-9B49-1B20F3FFE331}"/>
              </a:ext>
            </a:extLst>
          </p:cNvPr>
          <p:cNvGrpSpPr/>
          <p:nvPr/>
        </p:nvGrpSpPr>
        <p:grpSpPr>
          <a:xfrm>
            <a:off x="706091" y="549474"/>
            <a:ext cx="8295755" cy="5294283"/>
            <a:chOff x="706091" y="1485578"/>
            <a:chExt cx="8295755" cy="5294283"/>
          </a:xfrm>
        </p:grpSpPr>
        <p:sp>
          <p:nvSpPr>
            <p:cNvPr id="29" name="Oval 28">
              <a:extLst>
                <a:ext uri="{FF2B5EF4-FFF2-40B4-BE49-F238E27FC236}">
                  <a16:creationId xmlns:a16="http://schemas.microsoft.com/office/drawing/2014/main" xmlns="" id="{D442327D-0846-2242-9779-FC55AE4746AA}"/>
                </a:ext>
              </a:extLst>
            </p:cNvPr>
            <p:cNvSpPr/>
            <p:nvPr/>
          </p:nvSpPr>
          <p:spPr bwMode="auto">
            <a:xfrm>
              <a:off x="70609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Healthcare</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xmlns="" id="{9C10E022-4D83-6F4E-B03B-CE969CB2B8A7}"/>
                </a:ext>
              </a:extLst>
            </p:cNvPr>
            <p:cNvSpPr/>
            <p:nvPr/>
          </p:nvSpPr>
          <p:spPr bwMode="auto">
            <a:xfrm>
              <a:off x="206265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Science and Research</a:t>
              </a:r>
            </a:p>
          </p:txBody>
        </p:sp>
        <p:sp>
          <p:nvSpPr>
            <p:cNvPr id="22" name="Oval 21">
              <a:extLst>
                <a:ext uri="{FF2B5EF4-FFF2-40B4-BE49-F238E27FC236}">
                  <a16:creationId xmlns:a16="http://schemas.microsoft.com/office/drawing/2014/main" xmlns="" id="{305E3133-03E0-C743-91FF-8FAEB39D490E}"/>
                </a:ext>
              </a:extLst>
            </p:cNvPr>
            <p:cNvSpPr/>
            <p:nvPr/>
          </p:nvSpPr>
          <p:spPr bwMode="auto">
            <a:xfrm>
              <a:off x="341922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Construction and </a:t>
              </a:r>
              <a:b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b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Trades</a:t>
              </a:r>
            </a:p>
          </p:txBody>
        </p:sp>
        <p:sp>
          <p:nvSpPr>
            <p:cNvPr id="18" name="Oval 17">
              <a:extLst>
                <a:ext uri="{FF2B5EF4-FFF2-40B4-BE49-F238E27FC236}">
                  <a16:creationId xmlns:a16="http://schemas.microsoft.com/office/drawing/2014/main" xmlns="" id="{C9569304-EE50-B74C-BEFC-98D01FAB0801}"/>
                </a:ext>
              </a:extLst>
            </p:cNvPr>
            <p:cNvSpPr/>
            <p:nvPr/>
          </p:nvSpPr>
          <p:spPr bwMode="auto">
            <a:xfrm>
              <a:off x="477578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Business, Finance and Administration</a:t>
              </a:r>
            </a:p>
          </p:txBody>
        </p:sp>
        <p:sp>
          <p:nvSpPr>
            <p:cNvPr id="14" name="Oval 13">
              <a:extLst>
                <a:ext uri="{FF2B5EF4-FFF2-40B4-BE49-F238E27FC236}">
                  <a16:creationId xmlns:a16="http://schemas.microsoft.com/office/drawing/2014/main" xmlns="" id="{BBF5669F-2FCB-7343-B321-967F00045321}"/>
                </a:ext>
              </a:extLst>
            </p:cNvPr>
            <p:cNvSpPr/>
            <p:nvPr/>
          </p:nvSpPr>
          <p:spPr bwMode="auto">
            <a:xfrm>
              <a:off x="613235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Sports and Leisure</a:t>
              </a:r>
            </a:p>
          </p:txBody>
        </p:sp>
        <p:sp>
          <p:nvSpPr>
            <p:cNvPr id="11" name="Oval 10">
              <a:extLst>
                <a:ext uri="{FF2B5EF4-FFF2-40B4-BE49-F238E27FC236}">
                  <a16:creationId xmlns:a16="http://schemas.microsoft.com/office/drawing/2014/main" xmlns="" id="{AF6E394A-63CE-DE44-A334-7EE5ADD64D7D}"/>
                </a:ext>
              </a:extLst>
            </p:cNvPr>
            <p:cNvSpPr/>
            <p:nvPr/>
          </p:nvSpPr>
          <p:spPr bwMode="auto">
            <a:xfrm>
              <a:off x="748891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Retail and Sales</a:t>
              </a:r>
            </a:p>
          </p:txBody>
        </p:sp>
        <p:sp>
          <p:nvSpPr>
            <p:cNvPr id="32" name="Oval 31">
              <a:extLst>
                <a:ext uri="{FF2B5EF4-FFF2-40B4-BE49-F238E27FC236}">
                  <a16:creationId xmlns:a16="http://schemas.microsoft.com/office/drawing/2014/main" xmlns="" id="{BDAA307B-F5DD-C644-A210-C4405970BB16}"/>
                </a:ext>
              </a:extLst>
            </p:cNvPr>
            <p:cNvSpPr/>
            <p:nvPr/>
          </p:nvSpPr>
          <p:spPr bwMode="auto">
            <a:xfrm>
              <a:off x="70609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Social Care</a:t>
              </a:r>
            </a:p>
          </p:txBody>
        </p:sp>
        <p:sp>
          <p:nvSpPr>
            <p:cNvPr id="33" name="Oval 32">
              <a:extLst>
                <a:ext uri="{FF2B5EF4-FFF2-40B4-BE49-F238E27FC236}">
                  <a16:creationId xmlns:a16="http://schemas.microsoft.com/office/drawing/2014/main" xmlns="" id="{D7AA040D-4C4E-CC40-9E4C-ACBDA8A29872}"/>
                </a:ext>
              </a:extLst>
            </p:cNvPr>
            <p:cNvSpPr/>
            <p:nvPr/>
          </p:nvSpPr>
          <p:spPr bwMode="auto">
            <a:xfrm>
              <a:off x="206265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Engineering and Maintenance</a:t>
              </a:r>
            </a:p>
          </p:txBody>
        </p:sp>
        <p:sp>
          <p:nvSpPr>
            <p:cNvPr id="34" name="Oval 33">
              <a:extLst>
                <a:ext uri="{FF2B5EF4-FFF2-40B4-BE49-F238E27FC236}">
                  <a16:creationId xmlns:a16="http://schemas.microsoft.com/office/drawing/2014/main" xmlns="" id="{6A127D3D-8BF2-7B47-AD44-2225D681528A}"/>
                </a:ext>
              </a:extLst>
            </p:cNvPr>
            <p:cNvSpPr/>
            <p:nvPr/>
          </p:nvSpPr>
          <p:spPr bwMode="auto">
            <a:xfrm>
              <a:off x="341922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Home Services</a:t>
              </a:r>
            </a:p>
          </p:txBody>
        </p:sp>
        <p:sp>
          <p:nvSpPr>
            <p:cNvPr id="36" name="Oval 35">
              <a:extLst>
                <a:ext uri="{FF2B5EF4-FFF2-40B4-BE49-F238E27FC236}">
                  <a16:creationId xmlns:a16="http://schemas.microsoft.com/office/drawing/2014/main" xmlns="" id="{5D543323-2081-194E-BAFE-A95E4EFE18FD}"/>
                </a:ext>
              </a:extLst>
            </p:cNvPr>
            <p:cNvSpPr/>
            <p:nvPr/>
          </p:nvSpPr>
          <p:spPr bwMode="auto">
            <a:xfrm>
              <a:off x="477578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Law and Legal</a:t>
              </a:r>
            </a:p>
          </p:txBody>
        </p:sp>
        <p:sp>
          <p:nvSpPr>
            <p:cNvPr id="37" name="Oval 36">
              <a:extLst>
                <a:ext uri="{FF2B5EF4-FFF2-40B4-BE49-F238E27FC236}">
                  <a16:creationId xmlns:a16="http://schemas.microsoft.com/office/drawing/2014/main" xmlns="" id="{A1B28171-8829-624A-8FE2-24EC8EB513BA}"/>
                </a:ext>
              </a:extLst>
            </p:cNvPr>
            <p:cNvSpPr/>
            <p:nvPr/>
          </p:nvSpPr>
          <p:spPr bwMode="auto">
            <a:xfrm>
              <a:off x="613235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Travel and Tourism</a:t>
              </a:r>
            </a:p>
          </p:txBody>
        </p:sp>
        <p:sp>
          <p:nvSpPr>
            <p:cNvPr id="38" name="Oval 37">
              <a:extLst>
                <a:ext uri="{FF2B5EF4-FFF2-40B4-BE49-F238E27FC236}">
                  <a16:creationId xmlns:a16="http://schemas.microsoft.com/office/drawing/2014/main" xmlns="" id="{4F4836AA-325E-3743-B26E-7381F683FF81}"/>
                </a:ext>
              </a:extLst>
            </p:cNvPr>
            <p:cNvSpPr/>
            <p:nvPr/>
          </p:nvSpPr>
          <p:spPr bwMode="auto">
            <a:xfrm>
              <a:off x="748891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Beauty and Wellbeing</a:t>
              </a:r>
            </a:p>
          </p:txBody>
        </p:sp>
        <p:sp>
          <p:nvSpPr>
            <p:cNvPr id="41" name="Oval 40">
              <a:extLst>
                <a:ext uri="{FF2B5EF4-FFF2-40B4-BE49-F238E27FC236}">
                  <a16:creationId xmlns:a16="http://schemas.microsoft.com/office/drawing/2014/main" xmlns="" id="{D6CB0881-1AA1-6340-A367-7C308F7C1ED9}"/>
                </a:ext>
              </a:extLst>
            </p:cNvPr>
            <p:cNvSpPr/>
            <p:nvPr/>
          </p:nvSpPr>
          <p:spPr bwMode="auto">
            <a:xfrm>
              <a:off x="70609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sp>
          <p:nvSpPr>
            <p:cNvPr id="42" name="Oval 41">
              <a:extLst>
                <a:ext uri="{FF2B5EF4-FFF2-40B4-BE49-F238E27FC236}">
                  <a16:creationId xmlns:a16="http://schemas.microsoft.com/office/drawing/2014/main" xmlns="" id="{A6529664-43FC-8B45-B0CE-0C60CA2DB8C2}"/>
                </a:ext>
              </a:extLst>
            </p:cNvPr>
            <p:cNvSpPr/>
            <p:nvPr/>
          </p:nvSpPr>
          <p:spPr bwMode="auto">
            <a:xfrm>
              <a:off x="206265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Computing, Technology and Digital</a:t>
              </a:r>
            </a:p>
          </p:txBody>
        </p:sp>
        <p:sp>
          <p:nvSpPr>
            <p:cNvPr id="43" name="Oval 42">
              <a:extLst>
                <a:ext uri="{FF2B5EF4-FFF2-40B4-BE49-F238E27FC236}">
                  <a16:creationId xmlns:a16="http://schemas.microsoft.com/office/drawing/2014/main" xmlns="" id="{1E381954-DD56-A541-919D-C4D018891101}"/>
                </a:ext>
              </a:extLst>
            </p:cNvPr>
            <p:cNvSpPr/>
            <p:nvPr/>
          </p:nvSpPr>
          <p:spPr bwMode="auto">
            <a:xfrm>
              <a:off x="341922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Delivery and Storage</a:t>
              </a:r>
            </a:p>
          </p:txBody>
        </p:sp>
        <p:sp>
          <p:nvSpPr>
            <p:cNvPr id="44" name="Oval 43">
              <a:extLst>
                <a:ext uri="{FF2B5EF4-FFF2-40B4-BE49-F238E27FC236}">
                  <a16:creationId xmlns:a16="http://schemas.microsoft.com/office/drawing/2014/main" xmlns="" id="{D17BF2A5-95C1-324D-97F8-57A600855171}"/>
                </a:ext>
              </a:extLst>
            </p:cNvPr>
            <p:cNvSpPr/>
            <p:nvPr/>
          </p:nvSpPr>
          <p:spPr bwMode="auto">
            <a:xfrm>
              <a:off x="477578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Managerial and People Services</a:t>
              </a:r>
            </a:p>
          </p:txBody>
        </p:sp>
        <p:sp>
          <p:nvSpPr>
            <p:cNvPr id="45" name="Oval 44">
              <a:extLst>
                <a:ext uri="{FF2B5EF4-FFF2-40B4-BE49-F238E27FC236}">
                  <a16:creationId xmlns:a16="http://schemas.microsoft.com/office/drawing/2014/main" xmlns="" id="{F0730D28-BC7C-A94B-A8DA-447CD010A77F}"/>
                </a:ext>
              </a:extLst>
            </p:cNvPr>
            <p:cNvSpPr/>
            <p:nvPr/>
          </p:nvSpPr>
          <p:spPr bwMode="auto">
            <a:xfrm>
              <a:off x="613235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Environment and Land</a:t>
              </a:r>
            </a:p>
          </p:txBody>
        </p:sp>
        <p:sp>
          <p:nvSpPr>
            <p:cNvPr id="46" name="Oval 45">
              <a:extLst>
                <a:ext uri="{FF2B5EF4-FFF2-40B4-BE49-F238E27FC236}">
                  <a16:creationId xmlns:a16="http://schemas.microsoft.com/office/drawing/2014/main" xmlns="" id="{12AB7290-D42A-344E-BA95-1806E56E1620}"/>
                </a:ext>
              </a:extLst>
            </p:cNvPr>
            <p:cNvSpPr/>
            <p:nvPr/>
          </p:nvSpPr>
          <p:spPr bwMode="auto">
            <a:xfrm>
              <a:off x="748891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Hospitality and Food</a:t>
              </a:r>
            </a:p>
          </p:txBody>
        </p:sp>
        <p:sp>
          <p:nvSpPr>
            <p:cNvPr id="23" name="Oval 22">
              <a:extLst>
                <a:ext uri="{FF2B5EF4-FFF2-40B4-BE49-F238E27FC236}">
                  <a16:creationId xmlns:a16="http://schemas.microsoft.com/office/drawing/2014/main" xmlns="" id="{2BB7DAEB-B9CB-1040-B338-85C82BC9A036}"/>
                </a:ext>
              </a:extLst>
            </p:cNvPr>
            <p:cNvSpPr/>
            <p:nvPr/>
          </p:nvSpPr>
          <p:spPr bwMode="auto">
            <a:xfrm>
              <a:off x="2062655"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Manufacturing</a:t>
              </a:r>
            </a:p>
          </p:txBody>
        </p:sp>
        <p:sp>
          <p:nvSpPr>
            <p:cNvPr id="39" name="Oval 38">
              <a:extLst>
                <a:ext uri="{FF2B5EF4-FFF2-40B4-BE49-F238E27FC236}">
                  <a16:creationId xmlns:a16="http://schemas.microsoft.com/office/drawing/2014/main" xmlns="" id="{0488567F-DB7C-C649-9A04-473EDD3C44BE}"/>
                </a:ext>
              </a:extLst>
            </p:cNvPr>
            <p:cNvSpPr/>
            <p:nvPr/>
          </p:nvSpPr>
          <p:spPr bwMode="auto">
            <a:xfrm>
              <a:off x="3477411"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Transport and Logistics</a:t>
              </a:r>
            </a:p>
          </p:txBody>
        </p:sp>
        <p:sp>
          <p:nvSpPr>
            <p:cNvPr id="40" name="Oval 39">
              <a:extLst>
                <a:ext uri="{FF2B5EF4-FFF2-40B4-BE49-F238E27FC236}">
                  <a16:creationId xmlns:a16="http://schemas.microsoft.com/office/drawing/2014/main" xmlns="" id="{5D63151B-008E-FA49-B8BF-468A018A837B}"/>
                </a:ext>
              </a:extLst>
            </p:cNvPr>
            <p:cNvSpPr/>
            <p:nvPr/>
          </p:nvSpPr>
          <p:spPr bwMode="auto">
            <a:xfrm>
              <a:off x="4879679"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Government Services</a:t>
              </a:r>
            </a:p>
          </p:txBody>
        </p:sp>
        <p:sp>
          <p:nvSpPr>
            <p:cNvPr id="47" name="Oval 46">
              <a:extLst>
                <a:ext uri="{FF2B5EF4-FFF2-40B4-BE49-F238E27FC236}">
                  <a16:creationId xmlns:a16="http://schemas.microsoft.com/office/drawing/2014/main" xmlns="" id="{3CE74F9D-58C3-D249-9F43-F95F51DC38CF}"/>
                </a:ext>
              </a:extLst>
            </p:cNvPr>
            <p:cNvSpPr/>
            <p:nvPr/>
          </p:nvSpPr>
          <p:spPr bwMode="auto">
            <a:xfrm>
              <a:off x="6197931"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Animal Care</a:t>
              </a:r>
            </a:p>
          </p:txBody>
        </p:sp>
        <p:sp>
          <p:nvSpPr>
            <p:cNvPr id="48" name="Oval 47">
              <a:extLst>
                <a:ext uri="{FF2B5EF4-FFF2-40B4-BE49-F238E27FC236}">
                  <a16:creationId xmlns:a16="http://schemas.microsoft.com/office/drawing/2014/main" xmlns="" id="{9356DA86-E9CD-3D42-92AC-99A024851CEF}"/>
                </a:ext>
              </a:extLst>
            </p:cNvPr>
            <p:cNvSpPr/>
            <p:nvPr/>
          </p:nvSpPr>
          <p:spPr bwMode="auto">
            <a:xfrm>
              <a:off x="7561686"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Freelancing and Self-Employed</a:t>
              </a:r>
            </a:p>
          </p:txBody>
        </p:sp>
        <p:sp>
          <p:nvSpPr>
            <p:cNvPr id="28" name="Oval 27">
              <a:extLst>
                <a:ext uri="{FF2B5EF4-FFF2-40B4-BE49-F238E27FC236}">
                  <a16:creationId xmlns:a16="http://schemas.microsoft.com/office/drawing/2014/main" xmlns="" id="{D6B01B84-FA4B-D142-A657-7DEE7CAC3A17}"/>
                </a:ext>
              </a:extLst>
            </p:cNvPr>
            <p:cNvSpPr/>
            <p:nvPr/>
          </p:nvSpPr>
          <p:spPr bwMode="auto">
            <a:xfrm>
              <a:off x="721252"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Teaching and Education</a:t>
              </a:r>
            </a:p>
          </p:txBody>
        </p:sp>
      </p:grpSp>
    </p:spTree>
    <p:extLst>
      <p:ext uri="{BB962C8B-B14F-4D97-AF65-F5344CB8AC3E}">
        <p14:creationId xmlns:p14="http://schemas.microsoft.com/office/powerpoint/2010/main" val="94370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B1B603E-9E52-9F4C-9DDA-C2BF9F20AD6E}"/>
              </a:ext>
            </a:extLst>
          </p:cNvPr>
          <p:cNvSpPr/>
          <p:nvPr/>
        </p:nvSpPr>
        <p:spPr bwMode="auto">
          <a:xfrm>
            <a:off x="10202043" y="5188597"/>
            <a:ext cx="1993132" cy="16709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8" name="Group 7">
            <a:extLst>
              <a:ext uri="{FF2B5EF4-FFF2-40B4-BE49-F238E27FC236}">
                <a16:creationId xmlns:a16="http://schemas.microsoft.com/office/drawing/2014/main" xmlns="" id="{ABD08FA8-FFB4-CF45-AA95-3B4F02C3587F}"/>
              </a:ext>
            </a:extLst>
          </p:cNvPr>
          <p:cNvGrpSpPr/>
          <p:nvPr/>
        </p:nvGrpSpPr>
        <p:grpSpPr>
          <a:xfrm>
            <a:off x="408955" y="1634821"/>
            <a:ext cx="11233248" cy="4248472"/>
            <a:chOff x="624979" y="1634821"/>
            <a:chExt cx="11233248" cy="4248472"/>
          </a:xfrm>
        </p:grpSpPr>
        <p:graphicFrame>
          <p:nvGraphicFramePr>
            <p:cNvPr id="5" name="Content Placeholder 4">
              <a:extLst>
                <a:ext uri="{FF2B5EF4-FFF2-40B4-BE49-F238E27FC236}">
                  <a16:creationId xmlns:a16="http://schemas.microsoft.com/office/drawing/2014/main" xmlns="" id="{061C9A08-C676-AA46-AAEC-4979A45770A8}"/>
                </a:ext>
              </a:extLst>
            </p:cNvPr>
            <p:cNvGraphicFramePr>
              <a:graphicFrameLocks/>
            </p:cNvGraphicFramePr>
            <p:nvPr>
              <p:extLst>
                <p:ext uri="{D42A27DB-BD31-4B8C-83A1-F6EECF244321}">
                  <p14:modId xmlns:p14="http://schemas.microsoft.com/office/powerpoint/2010/main" val="3703495127"/>
                </p:ext>
              </p:extLst>
            </p:nvPr>
          </p:nvGraphicFramePr>
          <p:xfrm>
            <a:off x="624979" y="1701602"/>
            <a:ext cx="11233248" cy="4139824"/>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1048904071"/>
                      </a:ext>
                    </a:extLst>
                  </a:gridCol>
                  <a:gridCol w="2808312">
                    <a:extLst>
                      <a:ext uri="{9D8B030D-6E8A-4147-A177-3AD203B41FA5}">
                        <a16:colId xmlns:a16="http://schemas.microsoft.com/office/drawing/2014/main" xmlns="" val="1839354536"/>
                      </a:ext>
                    </a:extLst>
                  </a:gridCol>
                  <a:gridCol w="2808312">
                    <a:extLst>
                      <a:ext uri="{9D8B030D-6E8A-4147-A177-3AD203B41FA5}">
                        <a16:colId xmlns:a16="http://schemas.microsoft.com/office/drawing/2014/main" xmlns="" val="249793797"/>
                      </a:ext>
                    </a:extLst>
                  </a:gridCol>
                </a:tblGrid>
                <a:tr h="267695">
                  <a:tc>
                    <a:txBody>
                      <a:bodyPr/>
                      <a:lstStyle/>
                      <a:p>
                        <a:pPr lvl="0"/>
                        <a:r>
                          <a:rPr lang="en-GB" sz="1200" b="1" i="0" dirty="0">
                            <a:solidFill>
                              <a:schemeClr val="bg1"/>
                            </a:solidFill>
                            <a:latin typeface="Calibri" panose="020F0502020204030204" pitchFamily="34" charset="0"/>
                          </a:rPr>
                          <a:t>Healthcare</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Social Care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Creative, Media and Communications</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Teaching and Education</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a16="http://schemas.microsoft.com/office/drawing/2014/main" xmlns="" val="10001"/>
                    </a:ext>
                  </a:extLst>
                </a:tr>
                <a:tr h="1872112">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Nurse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Midwife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GP / Doctor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Consultant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Speech and Language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Ambulance Crew</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Social Care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Youth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Therapist / Counsellor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Life Coach</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Nanny</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Journalist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Public Relations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Marketing</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Presenter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Graphic Designer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Photographer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Advertising</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Dressmaker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Teaching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Teacher of the Deaf</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University Lecturer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Librarian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Nursery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Training Officer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2"/>
                    </a:ext>
                  </a:extLst>
                </a:tr>
                <a:tr h="239091">
                  <a:tc>
                    <a:txBody>
                      <a:bodyPr/>
                      <a:lstStyle/>
                      <a:p>
                        <a:pPr lvl="0"/>
                        <a:r>
                          <a:rPr lang="en-GB" sz="1200" b="1" i="0" dirty="0">
                            <a:solidFill>
                              <a:schemeClr val="bg1"/>
                            </a:solidFill>
                            <a:latin typeface="Calibri" panose="020F0502020204030204" pitchFamily="34" charset="0"/>
                          </a:rPr>
                          <a:t>Science and Research</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Engineering and Maintenance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Computing, Technology and Digital</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Manufacturing</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a16="http://schemas.microsoft.com/office/drawing/2014/main" xmlns="" val="10003"/>
                    </a:ext>
                  </a:extLst>
                </a:tr>
                <a:tr h="132247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Researcher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Statistician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Astronomer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Biologist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Climate 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Fingerprint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Meteorologist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Pathologist</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Mechanical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Auto Electrician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Boat Builder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Building Site inspector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Civil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Electrician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Lift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Model Maker</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Website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App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Software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Computer Games Tester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IT Trainer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Systems Analyst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Vlogger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3D Printing technician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Bottler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 manufacturing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Packer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Food packaging operative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Sign maker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grpSp>
          <p:nvGrpSpPr>
            <p:cNvPr id="3" name="Group 2">
              <a:extLst>
                <a:ext uri="{FF2B5EF4-FFF2-40B4-BE49-F238E27FC236}">
                  <a16:creationId xmlns:a16="http://schemas.microsoft.com/office/drawing/2014/main" xmlns="" id="{0750FF1B-DB6A-0941-85DF-7B63909524F0}"/>
                </a:ext>
              </a:extLst>
            </p:cNvPr>
            <p:cNvGrpSpPr/>
            <p:nvPr/>
          </p:nvGrpSpPr>
          <p:grpSpPr>
            <a:xfrm>
              <a:off x="3019245" y="1634821"/>
              <a:ext cx="6156684" cy="4248472"/>
              <a:chOff x="2929235" y="1634821"/>
              <a:chExt cx="6156684" cy="4248472"/>
            </a:xfrm>
          </p:grpSpPr>
          <p:sp>
            <p:nvSpPr>
              <p:cNvPr id="2" name="Rectangle 1">
                <a:extLst>
                  <a:ext uri="{FF2B5EF4-FFF2-40B4-BE49-F238E27FC236}">
                    <a16:creationId xmlns:a16="http://schemas.microsoft.com/office/drawing/2014/main" xmlns="" id="{D416872A-FB29-A141-991A-00A79FC61AC4}"/>
                  </a:ext>
                </a:extLst>
              </p:cNvPr>
              <p:cNvSpPr/>
              <p:nvPr/>
            </p:nvSpPr>
            <p:spPr bwMode="auto">
              <a:xfrm>
                <a:off x="2929235"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6" name="Rectangle 5">
                <a:extLst>
                  <a:ext uri="{FF2B5EF4-FFF2-40B4-BE49-F238E27FC236}">
                    <a16:creationId xmlns:a16="http://schemas.microsoft.com/office/drawing/2014/main" xmlns="" id="{79E17A89-63FC-8B40-8F7C-558B5BF29A4F}"/>
                  </a:ext>
                </a:extLst>
              </p:cNvPr>
              <p:cNvSpPr/>
              <p:nvPr/>
            </p:nvSpPr>
            <p:spPr bwMode="auto">
              <a:xfrm>
                <a:off x="5737547"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7" name="Rectangle 6">
                <a:extLst>
                  <a:ext uri="{FF2B5EF4-FFF2-40B4-BE49-F238E27FC236}">
                    <a16:creationId xmlns:a16="http://schemas.microsoft.com/office/drawing/2014/main" xmlns="" id="{50B06716-CCDD-0443-B459-A340C5681060}"/>
                  </a:ext>
                </a:extLst>
              </p:cNvPr>
              <p:cNvSpPr/>
              <p:nvPr/>
            </p:nvSpPr>
            <p:spPr bwMode="auto">
              <a:xfrm>
                <a:off x="8725879"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113562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03FCE8E-1C93-3040-9595-496ED4B94A1A}"/>
              </a:ext>
            </a:extLst>
          </p:cNvPr>
          <p:cNvSpPr/>
          <p:nvPr/>
        </p:nvSpPr>
        <p:spPr bwMode="auto">
          <a:xfrm>
            <a:off x="10202043" y="5188597"/>
            <a:ext cx="1993132" cy="16709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3" name="Group 2">
            <a:extLst>
              <a:ext uri="{FF2B5EF4-FFF2-40B4-BE49-F238E27FC236}">
                <a16:creationId xmlns:a16="http://schemas.microsoft.com/office/drawing/2014/main" xmlns="" id="{94AB2D29-AB2D-DD4C-B5E0-66FD39FE1CC3}"/>
              </a:ext>
            </a:extLst>
          </p:cNvPr>
          <p:cNvGrpSpPr/>
          <p:nvPr/>
        </p:nvGrpSpPr>
        <p:grpSpPr>
          <a:xfrm>
            <a:off x="408955" y="1634821"/>
            <a:ext cx="11233248" cy="4248472"/>
            <a:chOff x="624979" y="1634821"/>
            <a:chExt cx="11233248" cy="4248472"/>
          </a:xfrm>
        </p:grpSpPr>
        <p:graphicFrame>
          <p:nvGraphicFramePr>
            <p:cNvPr id="5" name="Content Placeholder 4">
              <a:extLst>
                <a:ext uri="{FF2B5EF4-FFF2-40B4-BE49-F238E27FC236}">
                  <a16:creationId xmlns:a16="http://schemas.microsoft.com/office/drawing/2014/main" xmlns="" id="{061C9A08-C676-AA46-AAEC-4979A45770A8}"/>
                </a:ext>
              </a:extLst>
            </p:cNvPr>
            <p:cNvGraphicFramePr>
              <a:graphicFrameLocks/>
            </p:cNvGraphicFramePr>
            <p:nvPr>
              <p:extLst>
                <p:ext uri="{D42A27DB-BD31-4B8C-83A1-F6EECF244321}">
                  <p14:modId xmlns:p14="http://schemas.microsoft.com/office/powerpoint/2010/main" val="278043975"/>
                </p:ext>
              </p:extLst>
            </p:nvPr>
          </p:nvGraphicFramePr>
          <p:xfrm>
            <a:off x="624979" y="1701602"/>
            <a:ext cx="11233248" cy="4178296"/>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1048904071"/>
                      </a:ext>
                    </a:extLst>
                  </a:gridCol>
                  <a:gridCol w="2808312">
                    <a:extLst>
                      <a:ext uri="{9D8B030D-6E8A-4147-A177-3AD203B41FA5}">
                        <a16:colId xmlns:a16="http://schemas.microsoft.com/office/drawing/2014/main" xmlns="" val="1839354536"/>
                      </a:ext>
                    </a:extLst>
                  </a:gridCol>
                  <a:gridCol w="2808312">
                    <a:extLst>
                      <a:ext uri="{9D8B030D-6E8A-4147-A177-3AD203B41FA5}">
                        <a16:colId xmlns:a16="http://schemas.microsoft.com/office/drawing/2014/main" xmlns="" val="249793797"/>
                      </a:ext>
                    </a:extLst>
                  </a:gridCol>
                </a:tblGrid>
                <a:tr h="267695">
                  <a:tc>
                    <a:txBody>
                      <a:bodyPr/>
                      <a:lstStyle/>
                      <a:p>
                        <a:pPr lvl="0"/>
                        <a:r>
                          <a:rPr lang="en-GB" sz="1200" b="1" i="0" dirty="0">
                            <a:solidFill>
                              <a:schemeClr val="bg1"/>
                            </a:solidFill>
                            <a:latin typeface="Calibri" panose="020F0502020204030204" pitchFamily="34" charset="0"/>
                          </a:rPr>
                          <a:t>Construction and Trades</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Home Services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Delivery and Storage</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Transport and Logistics</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a16="http://schemas.microsoft.com/office/drawing/2014/main" xmlns="" val="10001"/>
                    </a:ext>
                  </a:extLst>
                </a:tr>
                <a:tr h="2093464">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Carpenter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Joiner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Plumber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Brick layer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Surveyor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Architect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Structural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Town planner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Painter and Decorator</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Handyperson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Bin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Janitor / Cleaner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Dry Cleaner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Pest Control</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Tailor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Wedding planner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Interior Designer</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Airport baggage handler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Courier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Delivery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Removals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Roadie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Warehouse Worker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Train / Bus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Pilot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Large Goods Vehicle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Shipping / Postal Service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Taxi Driver / Uber Driver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2"/>
                    </a:ext>
                  </a:extLst>
                </a:tr>
                <a:tr h="239091">
                  <a:tc>
                    <a:txBody>
                      <a:bodyPr/>
                      <a:lstStyle/>
                      <a:p>
                        <a:pPr lvl="0"/>
                        <a:r>
                          <a:rPr lang="en-GB" sz="1200" b="1" i="0" dirty="0">
                            <a:solidFill>
                              <a:schemeClr val="bg1"/>
                            </a:solidFill>
                            <a:latin typeface="Calibri" panose="020F0502020204030204" pitchFamily="34" charset="0"/>
                          </a:rPr>
                          <a:t>Business, Finance and Administration</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Law and Legal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Managerial and People Services</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Government Services</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a16="http://schemas.microsoft.com/office/drawing/2014/main" xmlns="" val="10003"/>
                    </a:ext>
                  </a:extLst>
                </a:tr>
                <a:tr h="132247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Accountant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Financial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Business owner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Mortgage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Bank Clerk</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Project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Administrator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Payroll officer </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Company / Legal Secretary</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Coroner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Equalities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Family mediator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Paralegal</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Solicitor</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Business Development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Contracts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Events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Franchise owner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HR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MP</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Office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Supervisor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Careers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Gravedigger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Environmental Health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Heritage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Immigration services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Museum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Registrar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grpSp>
          <p:nvGrpSpPr>
            <p:cNvPr id="2" name="Group 1">
              <a:extLst>
                <a:ext uri="{FF2B5EF4-FFF2-40B4-BE49-F238E27FC236}">
                  <a16:creationId xmlns:a16="http://schemas.microsoft.com/office/drawing/2014/main" xmlns="" id="{ACD7C96C-A10B-B044-8D09-7E3A5BC8B90B}"/>
                </a:ext>
              </a:extLst>
            </p:cNvPr>
            <p:cNvGrpSpPr/>
            <p:nvPr/>
          </p:nvGrpSpPr>
          <p:grpSpPr>
            <a:xfrm>
              <a:off x="3223927" y="1634821"/>
              <a:ext cx="5953411" cy="4248472"/>
              <a:chOff x="3223927" y="1634821"/>
              <a:chExt cx="5953411" cy="4248472"/>
            </a:xfrm>
          </p:grpSpPr>
          <p:sp>
            <p:nvSpPr>
              <p:cNvPr id="7" name="Rectangle 6">
                <a:extLst>
                  <a:ext uri="{FF2B5EF4-FFF2-40B4-BE49-F238E27FC236}">
                    <a16:creationId xmlns:a16="http://schemas.microsoft.com/office/drawing/2014/main" xmlns="" id="{58F78B97-A783-1E4A-A190-AECA44983480}"/>
                  </a:ext>
                </a:extLst>
              </p:cNvPr>
              <p:cNvSpPr/>
              <p:nvPr/>
            </p:nvSpPr>
            <p:spPr bwMode="auto">
              <a:xfrm>
                <a:off x="3223927"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Rectangle 7">
                <a:extLst>
                  <a:ext uri="{FF2B5EF4-FFF2-40B4-BE49-F238E27FC236}">
                    <a16:creationId xmlns:a16="http://schemas.microsoft.com/office/drawing/2014/main" xmlns="" id="{8166C497-BB57-E742-80BD-3A4274A94D11}"/>
                  </a:ext>
                </a:extLst>
              </p:cNvPr>
              <p:cNvSpPr/>
              <p:nvPr/>
            </p:nvSpPr>
            <p:spPr bwMode="auto">
              <a:xfrm>
                <a:off x="5852434" y="1634821"/>
                <a:ext cx="336357"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9" name="Rectangle 8">
                <a:extLst>
                  <a:ext uri="{FF2B5EF4-FFF2-40B4-BE49-F238E27FC236}">
                    <a16:creationId xmlns:a16="http://schemas.microsoft.com/office/drawing/2014/main" xmlns="" id="{8FE606DC-7B2F-1644-82BA-1A208AEE01C8}"/>
                  </a:ext>
                </a:extLst>
              </p:cNvPr>
              <p:cNvSpPr/>
              <p:nvPr/>
            </p:nvSpPr>
            <p:spPr bwMode="auto">
              <a:xfrm>
                <a:off x="8817298"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28404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4144AEB-9312-8649-8786-2B7E41570848}"/>
              </a:ext>
            </a:extLst>
          </p:cNvPr>
          <p:cNvGrpSpPr/>
          <p:nvPr/>
        </p:nvGrpSpPr>
        <p:grpSpPr>
          <a:xfrm>
            <a:off x="408955" y="1701602"/>
            <a:ext cx="11233248" cy="4248472"/>
            <a:chOff x="626295" y="1701602"/>
            <a:chExt cx="11233248" cy="4248472"/>
          </a:xfrm>
        </p:grpSpPr>
        <p:graphicFrame>
          <p:nvGraphicFramePr>
            <p:cNvPr id="5" name="Content Placeholder 4">
              <a:extLst>
                <a:ext uri="{FF2B5EF4-FFF2-40B4-BE49-F238E27FC236}">
                  <a16:creationId xmlns:a16="http://schemas.microsoft.com/office/drawing/2014/main" xmlns="" id="{061C9A08-C676-AA46-AAEC-4979A45770A8}"/>
                </a:ext>
              </a:extLst>
            </p:cNvPr>
            <p:cNvGraphicFramePr>
              <a:graphicFrameLocks/>
            </p:cNvGraphicFramePr>
            <p:nvPr>
              <p:extLst>
                <p:ext uri="{D42A27DB-BD31-4B8C-83A1-F6EECF244321}">
                  <p14:modId xmlns:p14="http://schemas.microsoft.com/office/powerpoint/2010/main" val="902844379"/>
                </p:ext>
              </p:extLst>
            </p:nvPr>
          </p:nvGraphicFramePr>
          <p:xfrm>
            <a:off x="626295" y="1701602"/>
            <a:ext cx="11233248" cy="4108296"/>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xmlns="" val="20001"/>
                      </a:ext>
                    </a:extLst>
                  </a:gridCol>
                  <a:gridCol w="2302940">
                    <a:extLst>
                      <a:ext uri="{9D8B030D-6E8A-4147-A177-3AD203B41FA5}">
                        <a16:colId xmlns:a16="http://schemas.microsoft.com/office/drawing/2014/main" xmlns="" val="1048904071"/>
                      </a:ext>
                    </a:extLst>
                  </a:gridCol>
                  <a:gridCol w="1368152">
                    <a:extLst>
                      <a:ext uri="{9D8B030D-6E8A-4147-A177-3AD203B41FA5}">
                        <a16:colId xmlns:a16="http://schemas.microsoft.com/office/drawing/2014/main" xmlns="" val="1839354536"/>
                      </a:ext>
                    </a:extLst>
                  </a:gridCol>
                  <a:gridCol w="1440160">
                    <a:extLst>
                      <a:ext uri="{9D8B030D-6E8A-4147-A177-3AD203B41FA5}">
                        <a16:colId xmlns:a16="http://schemas.microsoft.com/office/drawing/2014/main" xmlns="" val="1241671490"/>
                      </a:ext>
                    </a:extLst>
                  </a:gridCol>
                  <a:gridCol w="1548830">
                    <a:extLst>
                      <a:ext uri="{9D8B030D-6E8A-4147-A177-3AD203B41FA5}">
                        <a16:colId xmlns:a16="http://schemas.microsoft.com/office/drawing/2014/main" xmlns="" val="249793797"/>
                      </a:ext>
                    </a:extLst>
                  </a:gridCol>
                  <a:gridCol w="1548830">
                    <a:extLst>
                      <a:ext uri="{9D8B030D-6E8A-4147-A177-3AD203B41FA5}">
                        <a16:colId xmlns:a16="http://schemas.microsoft.com/office/drawing/2014/main" xmlns="" val="2975586995"/>
                      </a:ext>
                    </a:extLst>
                  </a:gridCol>
                </a:tblGrid>
                <a:tr h="267695">
                  <a:tc>
                    <a:txBody>
                      <a:bodyPr/>
                      <a:lstStyle/>
                      <a:p>
                        <a:pPr lvl="0"/>
                        <a:r>
                          <a:rPr lang="en-GB" sz="1200" b="1" i="0" dirty="0">
                            <a:solidFill>
                              <a:schemeClr val="bg1"/>
                            </a:solidFill>
                            <a:latin typeface="Calibri" panose="020F0502020204030204" pitchFamily="34" charset="0"/>
                          </a:rPr>
                          <a:t>Sports and Leisure</a:t>
                        </a:r>
                      </a:p>
                    </a:txBody>
                    <a:tcPr marL="45720" marR="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Travel and Tourism</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gridSpan="2">
                    <a:txBody>
                      <a:bodyPr/>
                      <a:lstStyle/>
                      <a:p>
                        <a:pPr lvl="0"/>
                        <a:r>
                          <a:rPr lang="en-GB" sz="1200" b="1" i="0" dirty="0">
                            <a:solidFill>
                              <a:schemeClr val="bg1"/>
                            </a:solidFill>
                            <a:latin typeface="Calibri" panose="020F0502020204030204" pitchFamily="34" charset="0"/>
                          </a:rPr>
                          <a:t>Environment and Land</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tc gridSpan="2">
                    <a:txBody>
                      <a:bodyPr/>
                      <a:lstStyle/>
                      <a:p>
                        <a:pPr lvl="0"/>
                        <a:r>
                          <a:rPr lang="en-GB" sz="1200" b="1" i="0" dirty="0">
                            <a:solidFill>
                              <a:schemeClr val="bg1"/>
                            </a:solidFill>
                            <a:latin typeface="Calibri" panose="020F0502020204030204" pitchFamily="34" charset="0"/>
                          </a:rPr>
                          <a:t>Animal Care</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extLst>
                    <a:ext uri="{0D108BD9-81ED-4DB2-BD59-A6C34878D82A}">
                      <a16:rowId xmlns:a16="http://schemas.microsoft.com/office/drawing/2014/main" xmlns="" val="10001"/>
                    </a:ext>
                  </a:extLst>
                </a:tr>
                <a:tr h="1657704">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Athlete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Sports Coach</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Cinema projectionist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Fairground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Leisure centre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Personal trainer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Resort representative</a:t>
                        </a:r>
                      </a:p>
                    </a:txBody>
                    <a:tcPr marL="45720" marR="0" marT="27432">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Hotel services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Housekeeper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Tour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Tour guide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Travel agent</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Archaeologist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Botanist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Cartographer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Ecologist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Farmer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Florist</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Forestry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Gardener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Landscaper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Palaeontologist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Animal care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Zoologist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Zookeeper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Beekeeper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Dog Groomer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Dog Walker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Horse groom</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RSPCA inspector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Vet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39091">
                  <a:tc>
                    <a:txBody>
                      <a:bodyPr/>
                      <a:lstStyle/>
                      <a:p>
                        <a:pPr lvl="0"/>
                        <a:r>
                          <a:rPr lang="en-GB" sz="1200" b="1" i="0" dirty="0">
                            <a:solidFill>
                              <a:schemeClr val="bg1"/>
                            </a:solidFill>
                            <a:latin typeface="Calibri" panose="020F0502020204030204" pitchFamily="34" charset="0"/>
                          </a:rPr>
                          <a:t>Retail and Sales</a:t>
                        </a:r>
                      </a:p>
                    </a:txBody>
                    <a:tcPr marL="45720" marR="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Beauty and Wellbeing</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gridSpan="2">
                    <a:txBody>
                      <a:bodyPr/>
                      <a:lstStyle/>
                      <a:p>
                        <a:pPr lvl="0"/>
                        <a:r>
                          <a:rPr lang="en-GB" sz="1200" b="1" i="0" dirty="0">
                            <a:solidFill>
                              <a:schemeClr val="bg1"/>
                            </a:solidFill>
                            <a:latin typeface="Calibri" panose="020F0502020204030204" pitchFamily="34" charset="0"/>
                          </a:rPr>
                          <a:t>Hospitality and Food</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tc gridSpan="2">
                    <a:txBody>
                      <a:bodyPr/>
                      <a:lstStyle/>
                      <a:p>
                        <a:pPr lvl="0"/>
                        <a:r>
                          <a:rPr lang="en-GB" sz="1200" b="1" i="0" dirty="0">
                            <a:solidFill>
                              <a:schemeClr val="bg1"/>
                            </a:solidFill>
                            <a:latin typeface="Calibri" panose="020F0502020204030204" pitchFamily="34" charset="0"/>
                          </a:rPr>
                          <a:t>Freelancing and Self-Employed</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extLst>
                    <a:ext uri="{0D108BD9-81ED-4DB2-BD59-A6C34878D82A}">
                      <a16:rowId xmlns:a16="http://schemas.microsoft.com/office/drawing/2014/main" xmlns="" val="10003"/>
                    </a:ext>
                  </a:extLst>
                </a:tr>
                <a:tr h="87511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Antique Dealer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 person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Shop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Barista</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Butcher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Customer services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Letting Agent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Personal shopper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Shelf stacker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Vending machine operator</a:t>
                        </a:r>
                      </a:p>
                    </a:txBody>
                    <a:tcPr marL="45720" marR="0" marT="27432">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Aromatherapist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Art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Barber / Hairdresser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Massage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Make-up artist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Reiki healer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Tattooist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Cake decorator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Catering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Chef</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Fishmonger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Food 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Kitchen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Waiter</a:t>
                        </a:r>
                      </a:p>
                      <a:p>
                        <a:pPr marL="171450" lvl="0" indent="-171450">
                          <a:buClr>
                            <a:schemeClr val="bg2"/>
                          </a:buClr>
                          <a:buFont typeface="Arial" panose="020B0604020202020204" pitchFamily="34" charset="0"/>
                          <a:buChar char="•"/>
                          <a:tabLst/>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285750" lvl="0" indent="-285750">
                          <a:buClr>
                            <a:schemeClr val="bg2"/>
                          </a:buClr>
                          <a:buFont typeface="Arial" panose="020B0604020202020204" pitchFamily="34" charset="0"/>
                          <a:buChar char="•"/>
                        </a:pPr>
                        <a:r>
                          <a:rPr lang="en-GB" sz="1200" b="0" i="0" dirty="0">
                            <a:latin typeface="Calibri" panose="020F0502020204030204" pitchFamily="34" charset="0"/>
                          </a:rPr>
                          <a:t>You can work freelance or be </a:t>
                        </a:r>
                        <a:br>
                          <a:rPr lang="en-GB" sz="1200" b="0" i="0" dirty="0">
                            <a:latin typeface="Calibri" panose="020F0502020204030204" pitchFamily="34" charset="0"/>
                          </a:rPr>
                        </a:br>
                        <a:r>
                          <a:rPr lang="en-GB" sz="1200" b="0" i="0" dirty="0">
                            <a:latin typeface="Calibri" panose="020F0502020204030204" pitchFamily="34" charset="0"/>
                          </a:rPr>
                          <a:t>self-employed in many of the areas we’ve shown you!</a:t>
                        </a:r>
                      </a:p>
                      <a:p>
                        <a:pPr marL="171450" lvl="0" indent="-171450">
                          <a:buClr>
                            <a:schemeClr val="bg2"/>
                          </a:buClr>
                          <a:buFont typeface="Arial" panose="020B0604020202020204" pitchFamily="34" charset="0"/>
                          <a:buChar char="•"/>
                          <a:tabLst/>
                        </a:pPr>
                        <a:endParaRPr lang="en-GB" sz="1200" b="0" i="0" dirty="0">
                          <a:latin typeface="Calibri" panose="020F0502020204030204" pitchFamily="34" charset="0"/>
                        </a:endParaRP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10004"/>
                    </a:ext>
                  </a:extLst>
                </a:tr>
              </a:tbl>
            </a:graphicData>
          </a:graphic>
        </p:graphicFrame>
        <p:grpSp>
          <p:nvGrpSpPr>
            <p:cNvPr id="2" name="Group 1">
              <a:extLst>
                <a:ext uri="{FF2B5EF4-FFF2-40B4-BE49-F238E27FC236}">
                  <a16:creationId xmlns:a16="http://schemas.microsoft.com/office/drawing/2014/main" xmlns="" id="{E8A54C4F-1B3F-C345-AD0C-E09C129612C2}"/>
                </a:ext>
              </a:extLst>
            </p:cNvPr>
            <p:cNvGrpSpPr/>
            <p:nvPr/>
          </p:nvGrpSpPr>
          <p:grpSpPr>
            <a:xfrm>
              <a:off x="3217267" y="1701602"/>
              <a:ext cx="5638778" cy="4248472"/>
              <a:chOff x="3289275" y="1761947"/>
              <a:chExt cx="5638778" cy="4248472"/>
            </a:xfrm>
          </p:grpSpPr>
          <p:sp>
            <p:nvSpPr>
              <p:cNvPr id="7" name="Rectangle 6">
                <a:extLst>
                  <a:ext uri="{FF2B5EF4-FFF2-40B4-BE49-F238E27FC236}">
                    <a16:creationId xmlns:a16="http://schemas.microsoft.com/office/drawing/2014/main" xmlns="" id="{450982CD-8E35-5640-A71D-DB3D3CE710F8}"/>
                  </a:ext>
                </a:extLst>
              </p:cNvPr>
              <p:cNvSpPr/>
              <p:nvPr/>
            </p:nvSpPr>
            <p:spPr bwMode="auto">
              <a:xfrm>
                <a:off x="3289275"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Rectangle 7">
                <a:extLst>
                  <a:ext uri="{FF2B5EF4-FFF2-40B4-BE49-F238E27FC236}">
                    <a16:creationId xmlns:a16="http://schemas.microsoft.com/office/drawing/2014/main" xmlns="" id="{B877F8DD-EEAE-0048-BF3F-C4EBBFB3071C}"/>
                  </a:ext>
                </a:extLst>
              </p:cNvPr>
              <p:cNvSpPr/>
              <p:nvPr/>
            </p:nvSpPr>
            <p:spPr bwMode="auto">
              <a:xfrm>
                <a:off x="5593531"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Rectangle 10">
                <a:extLst>
                  <a:ext uri="{FF2B5EF4-FFF2-40B4-BE49-F238E27FC236}">
                    <a16:creationId xmlns:a16="http://schemas.microsoft.com/office/drawing/2014/main" xmlns="" id="{2F70EB43-831D-AC41-B202-69CE11016293}"/>
                  </a:ext>
                </a:extLst>
              </p:cNvPr>
              <p:cNvSpPr/>
              <p:nvPr/>
            </p:nvSpPr>
            <p:spPr bwMode="auto">
              <a:xfrm>
                <a:off x="8568013"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1224094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177" y="320040"/>
            <a:ext cx="8256091" cy="720000"/>
          </a:xfrm>
        </p:spPr>
        <p:txBody>
          <a:bodyPr/>
          <a:lstStyle/>
          <a:p>
            <a:r>
              <a:rPr lang="en-GB" sz="4000" b="1" dirty="0"/>
              <a:t>Who is here today?</a:t>
            </a:r>
          </a:p>
        </p:txBody>
      </p:sp>
      <p:sp>
        <p:nvSpPr>
          <p:cNvPr id="7" name="Content Placeholder 2">
            <a:extLst>
              <a:ext uri="{FF2B5EF4-FFF2-40B4-BE49-F238E27FC236}">
                <a16:creationId xmlns:a16="http://schemas.microsoft.com/office/drawing/2014/main" xmlns="" id="{DAE1308C-826F-E14B-B791-0EDE50D05200}"/>
              </a:ext>
            </a:extLst>
          </p:cNvPr>
          <p:cNvSpPr txBox="1">
            <a:spLocks/>
          </p:cNvSpPr>
          <p:nvPr/>
        </p:nvSpPr>
        <p:spPr bwMode="auto">
          <a:xfrm>
            <a:off x="8537424" y="2205658"/>
            <a:ext cx="5714834" cy="295232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14287" indent="0">
              <a:lnSpc>
                <a:spcPts val="4020"/>
              </a:lnSpc>
              <a:buNone/>
            </a:pPr>
            <a:r>
              <a:rPr lang="en-GB" sz="2800" b="1" kern="0" dirty="0">
                <a:latin typeface="Calibri" panose="020F0502020204030204" pitchFamily="34" charset="0"/>
                <a:cs typeface="Calibri" panose="020F0502020204030204" pitchFamily="34" charset="0"/>
              </a:rPr>
              <a:t>Participants:</a:t>
            </a:r>
          </a:p>
          <a:p>
            <a:pPr marL="301625" indent="-301625">
              <a:spcBef>
                <a:spcPts val="264"/>
              </a:spcBef>
            </a:pPr>
            <a:r>
              <a:rPr lang="en-GB" sz="2400" dirty="0">
                <a:latin typeface="Calibri" panose="020F0502020204030204" pitchFamily="34" charset="0"/>
                <a:cs typeface="Calibri" panose="020F0502020204030204" pitchFamily="34" charset="0"/>
              </a:rPr>
              <a:t>Your name</a:t>
            </a:r>
          </a:p>
          <a:p>
            <a:pPr marL="301625" indent="-301625">
              <a:spcBef>
                <a:spcPts val="264"/>
              </a:spcBef>
            </a:pPr>
            <a:r>
              <a:rPr lang="en-GB" sz="2400" dirty="0">
                <a:latin typeface="Calibri" panose="020F0502020204030204" pitchFamily="34" charset="0"/>
                <a:cs typeface="Calibri" panose="020F0502020204030204" pitchFamily="34" charset="0"/>
              </a:rPr>
              <a:t>How old you are</a:t>
            </a:r>
          </a:p>
          <a:p>
            <a:pPr marL="301625" indent="-301625">
              <a:spcBef>
                <a:spcPts val="264"/>
              </a:spcBef>
            </a:pPr>
            <a:r>
              <a:rPr lang="en-GB" sz="2400" dirty="0">
                <a:latin typeface="Calibri" panose="020F0502020204030204" pitchFamily="34" charset="0"/>
                <a:cs typeface="Calibri" panose="020F0502020204030204" pitchFamily="34" charset="0"/>
              </a:rPr>
              <a:t>How do you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communicate</a:t>
            </a:r>
          </a:p>
          <a:p>
            <a:pPr>
              <a:lnSpc>
                <a:spcPts val="4020"/>
              </a:lnSpc>
            </a:pPr>
            <a:endParaRPr lang="en-GB" sz="3600" b="1" kern="0" dirty="0">
              <a:latin typeface="Calibri" panose="020F0502020204030204" pitchFamily="34" charset="0"/>
              <a:cs typeface="Calibri" panose="020F0502020204030204" pitchFamily="34" charset="0"/>
            </a:endParaRPr>
          </a:p>
          <a:p>
            <a:pPr>
              <a:lnSpc>
                <a:spcPts val="4020"/>
              </a:lnSpc>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p:txBody>
      </p:sp>
      <p:sp>
        <p:nvSpPr>
          <p:cNvPr id="13" name="Content Placeholder 2">
            <a:extLst>
              <a:ext uri="{FF2B5EF4-FFF2-40B4-BE49-F238E27FC236}">
                <a16:creationId xmlns:a16="http://schemas.microsoft.com/office/drawing/2014/main" xmlns="" id="{FA918270-8E62-2E45-9FED-4882C46DDC0F}"/>
              </a:ext>
            </a:extLst>
          </p:cNvPr>
          <p:cNvSpPr txBox="1">
            <a:spLocks/>
          </p:cNvSpPr>
          <p:nvPr/>
        </p:nvSpPr>
        <p:spPr bwMode="auto">
          <a:xfrm>
            <a:off x="796685" y="2205658"/>
            <a:ext cx="4606884" cy="67587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nSpc>
                <a:spcPts val="4020"/>
              </a:lnSpc>
              <a:buNone/>
            </a:pPr>
            <a:r>
              <a:rPr lang="en-GB" sz="2800" b="1" kern="0" dirty="0">
                <a:latin typeface="Calibri" panose="020F0502020204030204" pitchFamily="34" charset="0"/>
              </a:rPr>
              <a:t>Presenters</a:t>
            </a:r>
          </a:p>
          <a:p>
            <a:pPr marL="0" indent="0">
              <a:lnSpc>
                <a:spcPts val="4020"/>
              </a:lnSpc>
              <a:buNone/>
            </a:pPr>
            <a:endParaRPr lang="en-GB" sz="2800" b="1" kern="0" dirty="0">
              <a:latin typeface="Calibri" panose="020F0502020204030204" pitchFamily="34" charset="0"/>
            </a:endParaRPr>
          </a:p>
        </p:txBody>
      </p:sp>
      <p:sp>
        <p:nvSpPr>
          <p:cNvPr id="11" name="Oval 10">
            <a:extLst>
              <a:ext uri="{FF2B5EF4-FFF2-40B4-BE49-F238E27FC236}">
                <a16:creationId xmlns:a16="http://schemas.microsoft.com/office/drawing/2014/main" xmlns="" id="{60082861-5BA4-D143-9DD6-82E60AA1205B}"/>
              </a:ext>
            </a:extLst>
          </p:cNvPr>
          <p:cNvSpPr/>
          <p:nvPr/>
        </p:nvSpPr>
        <p:spPr bwMode="auto">
          <a:xfrm>
            <a:off x="4208242" y="2264920"/>
            <a:ext cx="3024336" cy="3024336"/>
          </a:xfrm>
          <a:prstGeom prst="ellipse">
            <a:avLst/>
          </a:prstGeom>
          <a:solidFill>
            <a:schemeClr val="accent4"/>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6" name="Graphic 5">
            <a:extLst>
              <a:ext uri="{FF2B5EF4-FFF2-40B4-BE49-F238E27FC236}">
                <a16:creationId xmlns:a16="http://schemas.microsoft.com/office/drawing/2014/main" xmlns="" id="{56EA7E66-3E97-3B4F-8937-F3660DC3AEE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90197" y="2796782"/>
            <a:ext cx="2060426" cy="2060426"/>
          </a:xfrm>
          <a:prstGeom prst="rect">
            <a:avLst/>
          </a:prstGeom>
        </p:spPr>
      </p:pic>
      <p:cxnSp>
        <p:nvCxnSpPr>
          <p:cNvPr id="15" name="Straight Connector 14">
            <a:extLst>
              <a:ext uri="{FF2B5EF4-FFF2-40B4-BE49-F238E27FC236}">
                <a16:creationId xmlns:a16="http://schemas.microsoft.com/office/drawing/2014/main" xmlns="" id="{A1CF62E1-2593-DB44-AF41-FAD82193E282}"/>
              </a:ext>
            </a:extLst>
          </p:cNvPr>
          <p:cNvCxnSpPr>
            <a:cxnSpLocks/>
          </p:cNvCxnSpPr>
          <p:nvPr/>
        </p:nvCxnSpPr>
        <p:spPr bwMode="auto">
          <a:xfrm flipH="1" flipV="1">
            <a:off x="2950457" y="2592687"/>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2" name="Content Placeholder 2">
            <a:extLst>
              <a:ext uri="{FF2B5EF4-FFF2-40B4-BE49-F238E27FC236}">
                <a16:creationId xmlns:a16="http://schemas.microsoft.com/office/drawing/2014/main" xmlns="" id="{F588CDBE-8D33-2846-B3C2-7DFA41DBA97D}"/>
              </a:ext>
            </a:extLst>
          </p:cNvPr>
          <p:cNvSpPr txBox="1">
            <a:spLocks/>
          </p:cNvSpPr>
          <p:nvPr/>
        </p:nvSpPr>
        <p:spPr bwMode="auto">
          <a:xfrm>
            <a:off x="1202671" y="4638043"/>
            <a:ext cx="4606884" cy="67587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nSpc>
                <a:spcPts val="4020"/>
              </a:lnSpc>
              <a:buNone/>
            </a:pPr>
            <a:r>
              <a:rPr lang="en-GB" sz="2800" b="1" kern="0" dirty="0">
                <a:latin typeface="Calibri" panose="020F0502020204030204" pitchFamily="34" charset="0"/>
              </a:rPr>
              <a:t>Support </a:t>
            </a:r>
            <a:br>
              <a:rPr lang="en-GB" sz="2800" b="1" kern="0" dirty="0">
                <a:latin typeface="Calibri" panose="020F0502020204030204" pitchFamily="34" charset="0"/>
              </a:rPr>
            </a:br>
            <a:r>
              <a:rPr lang="en-GB" sz="2800" b="1" kern="0" dirty="0">
                <a:latin typeface="Calibri" panose="020F0502020204030204" pitchFamily="34" charset="0"/>
              </a:rPr>
              <a:t>people</a:t>
            </a: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p:txBody>
      </p:sp>
      <p:cxnSp>
        <p:nvCxnSpPr>
          <p:cNvPr id="24" name="Straight Connector 23">
            <a:extLst>
              <a:ext uri="{FF2B5EF4-FFF2-40B4-BE49-F238E27FC236}">
                <a16:creationId xmlns:a16="http://schemas.microsoft.com/office/drawing/2014/main" xmlns="" id="{47C0CD8D-908F-C34C-AB84-8BE6C23E8D3B}"/>
              </a:ext>
            </a:extLst>
          </p:cNvPr>
          <p:cNvCxnSpPr>
            <a:cxnSpLocks/>
          </p:cNvCxnSpPr>
          <p:nvPr/>
        </p:nvCxnSpPr>
        <p:spPr bwMode="auto">
          <a:xfrm flipH="1">
            <a:off x="2950457" y="4573180"/>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xmlns="" id="{B72F1C2A-98E7-444B-820C-1FBBA96DB3AF}"/>
              </a:ext>
            </a:extLst>
          </p:cNvPr>
          <p:cNvCxnSpPr>
            <a:cxnSpLocks/>
          </p:cNvCxnSpPr>
          <p:nvPr/>
        </p:nvCxnSpPr>
        <p:spPr bwMode="auto">
          <a:xfrm flipV="1">
            <a:off x="7001905" y="2574557"/>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3469283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cs typeface="Calibri" panose="020F0502020204030204" pitchFamily="34" charset="0"/>
              </a:rPr>
              <a:t>Deaf or Hearing?</a:t>
            </a:r>
          </a:p>
        </p:txBody>
      </p:sp>
      <p:sp>
        <p:nvSpPr>
          <p:cNvPr id="13" name="Title 1"/>
          <p:cNvSpPr txBox="1">
            <a:spLocks/>
          </p:cNvSpPr>
          <p:nvPr/>
        </p:nvSpPr>
        <p:spPr bwMode="auto">
          <a:xfrm>
            <a:off x="4840137" y="5446018"/>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 </a:t>
            </a:r>
          </a:p>
          <a:p>
            <a:r>
              <a:rPr lang="en-US" sz="1600" b="0" kern="0" dirty="0">
                <a:latin typeface="Calibri" panose="020F0502020204030204" pitchFamily="34" charset="0"/>
                <a:cs typeface="Calibri" panose="020F0502020204030204" pitchFamily="34" charset="0"/>
              </a:rPr>
              <a:t>1 hearing aid</a:t>
            </a:r>
            <a:endParaRPr lang="en-GB" sz="1600" b="0" kern="0" dirty="0">
              <a:latin typeface="Calibri" panose="020F0502020204030204" pitchFamily="34" charset="0"/>
              <a:cs typeface="Calibri" panose="020F0502020204030204" pitchFamily="34" charset="0"/>
            </a:endParaRPr>
          </a:p>
        </p:txBody>
      </p:sp>
      <p:sp>
        <p:nvSpPr>
          <p:cNvPr id="16" name="TextBox 15"/>
          <p:cNvSpPr txBox="1"/>
          <p:nvPr/>
        </p:nvSpPr>
        <p:spPr>
          <a:xfrm>
            <a:off x="677671" y="5446018"/>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Severely deaf  </a:t>
            </a:r>
          </a:p>
          <a:p>
            <a:r>
              <a:rPr lang="en-US" sz="1600" kern="0" dirty="0">
                <a:solidFill>
                  <a:schemeClr val="bg2"/>
                </a:solidFill>
                <a:latin typeface="Calibri" panose="020F0502020204030204" pitchFamily="34" charset="0"/>
                <a:cs typeface="Calibri" panose="020F0502020204030204" pitchFamily="34" charset="0"/>
              </a:rPr>
              <a:t>2 hearing aids</a:t>
            </a:r>
            <a:endParaRPr lang="en-GB" sz="1600" kern="0" dirty="0">
              <a:solidFill>
                <a:schemeClr val="bg2"/>
              </a:solidFill>
              <a:latin typeface="Calibri" panose="020F0502020204030204" pitchFamily="34" charset="0"/>
              <a:cs typeface="Calibri" panose="020F0502020204030204" pitchFamily="34" charset="0"/>
            </a:endParaRPr>
          </a:p>
        </p:txBody>
      </p:sp>
      <p:sp>
        <p:nvSpPr>
          <p:cNvPr id="19" name="Title 1"/>
          <p:cNvSpPr txBox="1">
            <a:spLocks/>
          </p:cNvSpPr>
          <p:nvPr/>
        </p:nvSpPr>
        <p:spPr bwMode="auto">
          <a:xfrm>
            <a:off x="8698587" y="5446018"/>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Moderately deaf </a:t>
            </a:r>
          </a:p>
          <a:p>
            <a:r>
              <a:rPr lang="en-US" sz="1600" b="0" kern="0" dirty="0">
                <a:latin typeface="Calibri" panose="020F0502020204030204" pitchFamily="34" charset="0"/>
                <a:cs typeface="Calibri" panose="020F0502020204030204" pitchFamily="34" charset="0"/>
              </a:rPr>
              <a:t>Two hearing aids</a:t>
            </a:r>
            <a:endParaRPr lang="en-GB" sz="1600" b="0" kern="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CD0901B6-D1B2-964A-85A2-A476EACF47E4}"/>
              </a:ext>
            </a:extLst>
          </p:cNvPr>
          <p:cNvGrpSpPr/>
          <p:nvPr/>
        </p:nvGrpSpPr>
        <p:grpSpPr>
          <a:xfrm>
            <a:off x="443441" y="1725268"/>
            <a:ext cx="4104457" cy="2878439"/>
            <a:chOff x="624978" y="1701602"/>
            <a:chExt cx="4104457" cy="2878439"/>
          </a:xfrm>
        </p:grpSpPr>
        <p:sp>
          <p:nvSpPr>
            <p:cNvPr id="7" name="Rectangle 6"/>
            <p:cNvSpPr/>
            <p:nvPr/>
          </p:nvSpPr>
          <p:spPr>
            <a:xfrm>
              <a:off x="624978" y="1701602"/>
              <a:ext cx="4104457"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Teaching Assistant and Foster </a:t>
              </a:r>
              <a:r>
                <a:rPr lang="en-US" sz="1700" b="1" dirty="0" err="1">
                  <a:solidFill>
                    <a:schemeClr val="bg2"/>
                  </a:solidFill>
                  <a:latin typeface="Calibri" panose="020F0502020204030204" pitchFamily="34" charset="0"/>
                  <a:cs typeface="Calibri" panose="020F0502020204030204" pitchFamily="34" charset="0"/>
                </a:rPr>
                <a:t>Carer</a:t>
              </a:r>
              <a:endParaRPr lang="en-US" sz="1700" b="1" dirty="0">
                <a:solidFill>
                  <a:schemeClr val="bg2"/>
                </a:solidFill>
                <a:latin typeface="Calibri" panose="020F0502020204030204" pitchFamily="34" charset="0"/>
                <a:cs typeface="Calibri" panose="020F0502020204030204" pitchFamily="34" charset="0"/>
              </a:endParaRPr>
            </a:p>
            <a:p>
              <a:r>
                <a:rPr lang="en-GB" sz="1700" dirty="0" smtClean="0">
                  <a:latin typeface="Calibri" panose="020F0502020204030204" pitchFamily="34" charset="0"/>
                  <a:cs typeface="Calibri" panose="020F0502020204030204" pitchFamily="34" charset="0"/>
                </a:rPr>
                <a:t>E, </a:t>
              </a:r>
              <a:r>
                <a:rPr lang="en-GB" sz="1700" kern="0" dirty="0">
                  <a:latin typeface="Calibri" panose="020F0502020204030204" pitchFamily="34" charset="0"/>
                  <a:cs typeface="Calibri" panose="020F0502020204030204" pitchFamily="34" charset="0"/>
                </a:rPr>
                <a:t>Pontypool</a:t>
              </a:r>
            </a:p>
            <a:p>
              <a:endParaRPr lang="en-GB" sz="17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xmlns="" id="{D5943DA4-A25A-D146-8683-0C67C0B3C4A8}"/>
                </a:ext>
              </a:extLst>
            </p:cNvPr>
            <p:cNvSpPr/>
            <p:nvPr/>
          </p:nvSpPr>
          <p:spPr bwMode="auto">
            <a:xfrm>
              <a:off x="806516" y="313988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Teaching and Education</a:t>
              </a:r>
            </a:p>
          </p:txBody>
        </p:sp>
      </p:grpSp>
      <p:grpSp>
        <p:nvGrpSpPr>
          <p:cNvPr id="29" name="Group 28">
            <a:extLst>
              <a:ext uri="{FF2B5EF4-FFF2-40B4-BE49-F238E27FC236}">
                <a16:creationId xmlns:a16="http://schemas.microsoft.com/office/drawing/2014/main" xmlns="" id="{F4D4CC01-786B-9A4C-A385-D8BA4E091E8E}"/>
              </a:ext>
            </a:extLst>
          </p:cNvPr>
          <p:cNvGrpSpPr/>
          <p:nvPr/>
        </p:nvGrpSpPr>
        <p:grpSpPr>
          <a:xfrm>
            <a:off x="4840137" y="1701602"/>
            <a:ext cx="3612461" cy="2902105"/>
            <a:chOff x="4840137" y="1701602"/>
            <a:chExt cx="3612461" cy="2902105"/>
          </a:xfrm>
        </p:grpSpPr>
        <p:sp>
          <p:nvSpPr>
            <p:cNvPr id="12" name="Title 1"/>
            <p:cNvSpPr txBox="1">
              <a:spLocks/>
            </p:cNvSpPr>
            <p:nvPr/>
          </p:nvSpPr>
          <p:spPr bwMode="auto">
            <a:xfrm>
              <a:off x="4840137" y="1701602"/>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Agency Sales Executive for C4</a:t>
              </a:r>
            </a:p>
            <a:p>
              <a:r>
                <a:rPr lang="en-GB" sz="1700" b="0" dirty="0" smtClean="0">
                  <a:solidFill>
                    <a:schemeClr val="tx1"/>
                  </a:solidFill>
                  <a:latin typeface="Calibri" panose="020F0502020204030204" pitchFamily="34" charset="0"/>
                  <a:cs typeface="Calibri" panose="020F0502020204030204" pitchFamily="34" charset="0"/>
                </a:rPr>
                <a:t>C, </a:t>
              </a:r>
              <a:r>
                <a:rPr lang="en-GB" sz="1700" b="0" kern="0" dirty="0">
                  <a:solidFill>
                    <a:schemeClr val="tx1"/>
                  </a:solidFill>
                  <a:latin typeface="Calibri" panose="020F0502020204030204" pitchFamily="34" charset="0"/>
                  <a:cs typeface="Calibri" panose="020F0502020204030204" pitchFamily="34" charset="0"/>
                </a:rPr>
                <a:t>Manchester</a:t>
              </a:r>
              <a:endParaRPr lang="en-GB" sz="1700" b="0" dirty="0">
                <a:solidFill>
                  <a:schemeClr val="tx1"/>
                </a:solidFill>
                <a:latin typeface="Calibri" panose="020F0502020204030204" pitchFamily="34" charset="0"/>
                <a:cs typeface="Calibri" panose="020F0502020204030204" pitchFamily="34" charset="0"/>
              </a:endParaRP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xmlns="" id="{1F8169FF-3A65-0E47-9B63-C4E432B8132A}"/>
                </a:ext>
              </a:extLst>
            </p:cNvPr>
            <p:cNvSpPr/>
            <p:nvPr/>
          </p:nvSpPr>
          <p:spPr bwMode="auto">
            <a:xfrm>
              <a:off x="5089475" y="3163547"/>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grpSp>
      <p:grpSp>
        <p:nvGrpSpPr>
          <p:cNvPr id="30" name="Group 29">
            <a:extLst>
              <a:ext uri="{FF2B5EF4-FFF2-40B4-BE49-F238E27FC236}">
                <a16:creationId xmlns:a16="http://schemas.microsoft.com/office/drawing/2014/main" xmlns="" id="{6F981E6B-5822-6641-BBD7-BEDE1D73AF71}"/>
              </a:ext>
            </a:extLst>
          </p:cNvPr>
          <p:cNvGrpSpPr/>
          <p:nvPr/>
        </p:nvGrpSpPr>
        <p:grpSpPr>
          <a:xfrm>
            <a:off x="8670578" y="1701602"/>
            <a:ext cx="2497735" cy="2902105"/>
            <a:chOff x="8670578" y="1701602"/>
            <a:chExt cx="2497735" cy="2902105"/>
          </a:xfrm>
        </p:grpSpPr>
        <p:sp>
          <p:nvSpPr>
            <p:cNvPr id="15" name="Title 1"/>
            <p:cNvSpPr txBox="1">
              <a:spLocks/>
            </p:cNvSpPr>
            <p:nvPr/>
          </p:nvSpPr>
          <p:spPr bwMode="auto">
            <a:xfrm>
              <a:off x="8670578" y="1701602"/>
              <a:ext cx="249773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A&amp;E Doctor</a:t>
              </a:r>
            </a:p>
            <a:p>
              <a:r>
                <a:rPr lang="en-GB" sz="1700" b="0" dirty="0" smtClean="0">
                  <a:solidFill>
                    <a:schemeClr val="tx1"/>
                  </a:solidFill>
                  <a:latin typeface="Calibri" panose="020F0502020204030204" pitchFamily="34" charset="0"/>
                  <a:cs typeface="Calibri" panose="020F0502020204030204" pitchFamily="34" charset="0"/>
                </a:rPr>
                <a:t>B, </a:t>
              </a:r>
              <a:r>
                <a:rPr lang="en-GB" sz="1700" b="0" kern="0" dirty="0">
                  <a:solidFill>
                    <a:schemeClr val="tx1"/>
                  </a:solidFill>
                  <a:latin typeface="Calibri" panose="020F0502020204030204" pitchFamily="34" charset="0"/>
                  <a:cs typeface="Calibri" panose="020F0502020204030204" pitchFamily="34" charset="0"/>
                </a:rPr>
                <a:t>Midlands </a:t>
              </a:r>
              <a:endParaRPr lang="en-GB" sz="1700" b="0" dirty="0">
                <a:solidFill>
                  <a:schemeClr val="tx1"/>
                </a:solidFill>
                <a:latin typeface="Calibri" panose="020F0502020204030204" pitchFamily="34" charset="0"/>
                <a:cs typeface="Calibri" panose="020F0502020204030204" pitchFamily="34" charset="0"/>
              </a:endParaRP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xmlns="" id="{8CED331A-8CB8-F74C-82A2-6D5795B15018}"/>
                </a:ext>
              </a:extLst>
            </p:cNvPr>
            <p:cNvSpPr/>
            <p:nvPr/>
          </p:nvSpPr>
          <p:spPr bwMode="auto">
            <a:xfrm>
              <a:off x="8830923" y="3163547"/>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Healthcare</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424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15731"/>
            <a:ext cx="8256091" cy="720000"/>
          </a:xfrm>
        </p:spPr>
        <p:txBody>
          <a:bodyPr/>
          <a:lstStyle/>
          <a:p>
            <a:r>
              <a:rPr lang="en-GB" b="1" dirty="0"/>
              <a:t>Which person is Hearing?</a:t>
            </a:r>
            <a:endParaRPr lang="en-GB" b="1" dirty="0">
              <a:latin typeface="Calibri" panose="020F0502020204030204" pitchFamily="34" charset="0"/>
              <a:cs typeface="Calibri" panose="020F0502020204030204" pitchFamily="34" charset="0"/>
            </a:endParaRPr>
          </a:p>
        </p:txBody>
      </p:sp>
      <p:sp>
        <p:nvSpPr>
          <p:cNvPr id="77" name="Title 1">
            <a:extLst>
              <a:ext uri="{FF2B5EF4-FFF2-40B4-BE49-F238E27FC236}">
                <a16:creationId xmlns:a16="http://schemas.microsoft.com/office/drawing/2014/main" xmlns="" id="{05DE70F9-1C93-C74A-B9F7-0C351F569014}"/>
              </a:ext>
            </a:extLst>
          </p:cNvPr>
          <p:cNvSpPr txBox="1">
            <a:spLocks/>
          </p:cNvSpPr>
          <p:nvPr/>
        </p:nvSpPr>
        <p:spPr bwMode="auto">
          <a:xfrm>
            <a:off x="696986" y="333570"/>
            <a:ext cx="7848873" cy="720000"/>
          </a:xfrm>
          <a:prstGeom prst="rect">
            <a:avLst/>
          </a:prstGeom>
          <a:solidFill>
            <a:schemeClr val="bg2"/>
          </a:solid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kern="0" dirty="0">
                <a:solidFill>
                  <a:schemeClr val="accent4"/>
                </a:solidFill>
                <a:latin typeface="Calibri" panose="020F0502020204030204" pitchFamily="34" charset="0"/>
              </a:rPr>
              <a:t>Trick question! </a:t>
            </a:r>
            <a:br>
              <a:rPr lang="en-GB" sz="4000" kern="0" dirty="0">
                <a:solidFill>
                  <a:schemeClr val="accent4"/>
                </a:solidFill>
                <a:latin typeface="Calibri" panose="020F0502020204030204" pitchFamily="34" charset="0"/>
              </a:rPr>
            </a:br>
            <a:r>
              <a:rPr lang="en-GB" sz="4000" kern="0" dirty="0">
                <a:solidFill>
                  <a:schemeClr val="accent4"/>
                </a:solidFill>
                <a:latin typeface="Calibri" panose="020F0502020204030204" pitchFamily="34" charset="0"/>
              </a:rPr>
              <a:t>They are all deaf!</a:t>
            </a:r>
            <a:endParaRPr lang="en-GB" sz="4000" kern="0" dirty="0">
              <a:solidFill>
                <a:schemeClr val="accent4"/>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146FD9D4-67AA-304E-BD2B-77198B33DAEC}"/>
              </a:ext>
            </a:extLst>
          </p:cNvPr>
          <p:cNvSpPr/>
          <p:nvPr/>
        </p:nvSpPr>
        <p:spPr bwMode="auto">
          <a:xfrm>
            <a:off x="10058028" y="5352848"/>
            <a:ext cx="2137148" cy="15067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49" name="Title 1">
            <a:extLst>
              <a:ext uri="{FF2B5EF4-FFF2-40B4-BE49-F238E27FC236}">
                <a16:creationId xmlns:a16="http://schemas.microsoft.com/office/drawing/2014/main" xmlns="" id="{85F26345-F067-6D4D-8368-F64416D0A9CD}"/>
              </a:ext>
            </a:extLst>
          </p:cNvPr>
          <p:cNvSpPr txBox="1">
            <a:spLocks/>
          </p:cNvSpPr>
          <p:nvPr/>
        </p:nvSpPr>
        <p:spPr bwMode="auto">
          <a:xfrm>
            <a:off x="3526947" y="5446018"/>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2 Cochlear implants</a:t>
            </a:r>
            <a:endParaRPr lang="en-GB" sz="1600" b="0" kern="0"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xmlns="" id="{E8C87766-DD03-1D49-9825-5D9BF42B9B08}"/>
              </a:ext>
            </a:extLst>
          </p:cNvPr>
          <p:cNvSpPr txBox="1"/>
          <p:nvPr/>
        </p:nvSpPr>
        <p:spPr>
          <a:xfrm>
            <a:off x="677671" y="5446018"/>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Profoundly deaf </a:t>
            </a:r>
          </a:p>
          <a:p>
            <a:r>
              <a:rPr lang="en-US" sz="1600" kern="0" dirty="0">
                <a:solidFill>
                  <a:schemeClr val="bg2"/>
                </a:solidFill>
                <a:latin typeface="Calibri" panose="020F0502020204030204" pitchFamily="34" charset="0"/>
                <a:cs typeface="Calibri" panose="020F0502020204030204" pitchFamily="34" charset="0"/>
              </a:rPr>
              <a:t>1 Cochlear implant</a:t>
            </a:r>
            <a:endParaRPr lang="en-GB" sz="1600" kern="0" dirty="0">
              <a:solidFill>
                <a:schemeClr val="bg2"/>
              </a:solidFill>
              <a:latin typeface="Calibri" panose="020F0502020204030204" pitchFamily="34" charset="0"/>
              <a:cs typeface="Calibri" panose="020F0502020204030204" pitchFamily="34" charset="0"/>
            </a:endParaRPr>
          </a:p>
        </p:txBody>
      </p:sp>
      <p:sp>
        <p:nvSpPr>
          <p:cNvPr id="53" name="Title 1">
            <a:extLst>
              <a:ext uri="{FF2B5EF4-FFF2-40B4-BE49-F238E27FC236}">
                <a16:creationId xmlns:a16="http://schemas.microsoft.com/office/drawing/2014/main" xmlns="" id="{2D037658-AA2C-2146-B541-D4CAFD0E127A}"/>
              </a:ext>
            </a:extLst>
          </p:cNvPr>
          <p:cNvSpPr txBox="1">
            <a:spLocks/>
          </p:cNvSpPr>
          <p:nvPr/>
        </p:nvSpPr>
        <p:spPr bwMode="auto">
          <a:xfrm>
            <a:off x="6329862" y="5446018"/>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No hearing devices</a:t>
            </a:r>
            <a:endParaRPr lang="en-GB" sz="1600" b="0" kern="0" dirty="0">
              <a:latin typeface="Calibri" panose="020F0502020204030204" pitchFamily="34" charset="0"/>
              <a:cs typeface="Calibri" panose="020F0502020204030204" pitchFamily="34" charset="0"/>
            </a:endParaRPr>
          </a:p>
        </p:txBody>
      </p:sp>
      <p:sp>
        <p:nvSpPr>
          <p:cNvPr id="63" name="Title 1">
            <a:extLst>
              <a:ext uri="{FF2B5EF4-FFF2-40B4-BE49-F238E27FC236}">
                <a16:creationId xmlns:a16="http://schemas.microsoft.com/office/drawing/2014/main" xmlns="" id="{452FD362-5A39-3E43-8BD6-2140DB1BCC7C}"/>
              </a:ext>
            </a:extLst>
          </p:cNvPr>
          <p:cNvSpPr txBox="1">
            <a:spLocks/>
          </p:cNvSpPr>
          <p:nvPr/>
        </p:nvSpPr>
        <p:spPr bwMode="auto">
          <a:xfrm>
            <a:off x="9208732" y="5457115"/>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Two hearing aids</a:t>
            </a:r>
            <a:endParaRPr lang="en-GB" sz="1600" b="0" kern="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53F0ADC8-A97D-394C-BE93-A5B4F86C1BC8}"/>
              </a:ext>
            </a:extLst>
          </p:cNvPr>
          <p:cNvGrpSpPr/>
          <p:nvPr/>
        </p:nvGrpSpPr>
        <p:grpSpPr>
          <a:xfrm>
            <a:off x="624978" y="1697104"/>
            <a:ext cx="3868551" cy="2930458"/>
            <a:chOff x="624978" y="1697104"/>
            <a:chExt cx="3868551" cy="2930458"/>
          </a:xfrm>
        </p:grpSpPr>
        <p:sp>
          <p:nvSpPr>
            <p:cNvPr id="45" name="Rectangle 44">
              <a:extLst>
                <a:ext uri="{FF2B5EF4-FFF2-40B4-BE49-F238E27FC236}">
                  <a16:creationId xmlns:a16="http://schemas.microsoft.com/office/drawing/2014/main" xmlns="" id="{2BF4130B-A839-BA42-8A41-3DC68F166741}"/>
                </a:ext>
              </a:extLst>
            </p:cNvPr>
            <p:cNvSpPr/>
            <p:nvPr/>
          </p:nvSpPr>
          <p:spPr>
            <a:xfrm>
              <a:off x="624978" y="1697104"/>
              <a:ext cx="3868551"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Photographer</a:t>
              </a:r>
            </a:p>
            <a:p>
              <a:r>
                <a:rPr lang="en-GB" sz="1700" dirty="0" smtClean="0">
                  <a:latin typeface="Calibri" panose="020F0502020204030204" pitchFamily="34" charset="0"/>
                  <a:cs typeface="Calibri" panose="020F0502020204030204" pitchFamily="34" charset="0"/>
                </a:rPr>
                <a:t>L, </a:t>
              </a:r>
              <a:r>
                <a:rPr lang="en-GB" sz="1700" dirty="0">
                  <a:latin typeface="Calibri" panose="020F0502020204030204" pitchFamily="34" charset="0"/>
                  <a:cs typeface="Calibri" panose="020F0502020204030204" pitchFamily="34" charset="0"/>
                </a:rPr>
                <a:t>London</a:t>
              </a:r>
              <a:endParaRPr lang="en-GB" sz="1700" kern="0" dirty="0">
                <a:latin typeface="Calibri" panose="020F0502020204030204" pitchFamily="34" charset="0"/>
                <a:cs typeface="Calibri" panose="020F0502020204030204" pitchFamily="34" charset="0"/>
              </a:endParaRPr>
            </a:p>
            <a:p>
              <a:endParaRPr lang="en-GB" sz="1700"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xmlns="" id="{960224B0-03AD-9541-8764-0629DD209975}"/>
                </a:ext>
              </a:extLst>
            </p:cNvPr>
            <p:cNvSpPr/>
            <p:nvPr/>
          </p:nvSpPr>
          <p:spPr bwMode="auto">
            <a:xfrm>
              <a:off x="651009" y="31874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grpSp>
      <p:grpSp>
        <p:nvGrpSpPr>
          <p:cNvPr id="12" name="Group 11">
            <a:extLst>
              <a:ext uri="{FF2B5EF4-FFF2-40B4-BE49-F238E27FC236}">
                <a16:creationId xmlns:a16="http://schemas.microsoft.com/office/drawing/2014/main" xmlns="" id="{47969D39-5B23-3941-ABEC-AA22BA773CCE}"/>
              </a:ext>
            </a:extLst>
          </p:cNvPr>
          <p:cNvGrpSpPr/>
          <p:nvPr/>
        </p:nvGrpSpPr>
        <p:grpSpPr>
          <a:xfrm>
            <a:off x="3526947" y="1697104"/>
            <a:ext cx="3612461" cy="2998361"/>
            <a:chOff x="3526947" y="1697104"/>
            <a:chExt cx="3612461" cy="2998361"/>
          </a:xfrm>
        </p:grpSpPr>
        <p:sp>
          <p:nvSpPr>
            <p:cNvPr id="48" name="Title 1">
              <a:extLst>
                <a:ext uri="{FF2B5EF4-FFF2-40B4-BE49-F238E27FC236}">
                  <a16:creationId xmlns:a16="http://schemas.microsoft.com/office/drawing/2014/main" xmlns="" id="{A3CC6390-8C5C-7B45-890B-77C9E0941689}"/>
                </a:ext>
              </a:extLst>
            </p:cNvPr>
            <p:cNvSpPr txBox="1">
              <a:spLocks/>
            </p:cNvSpPr>
            <p:nvPr/>
          </p:nvSpPr>
          <p:spPr bwMode="auto">
            <a:xfrm>
              <a:off x="3526947" y="1697104"/>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Company Owner</a:t>
              </a:r>
            </a:p>
            <a:p>
              <a:r>
                <a:rPr lang="en-GB" sz="1700" b="0" dirty="0" smtClean="0">
                  <a:solidFill>
                    <a:schemeClr val="tx1"/>
                  </a:solidFill>
                  <a:latin typeface="Calibri" panose="020F0502020204030204" pitchFamily="34" charset="0"/>
                  <a:cs typeface="Calibri" panose="020F0502020204030204" pitchFamily="34" charset="0"/>
                </a:rPr>
                <a:t>T,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xmlns="" id="{D2276D9C-BB95-6C40-83B2-06493E141A95}"/>
                </a:ext>
              </a:extLst>
            </p:cNvPr>
            <p:cNvSpPr/>
            <p:nvPr/>
          </p:nvSpPr>
          <p:spPr bwMode="auto">
            <a:xfrm>
              <a:off x="3773449" y="3255305"/>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200" b="1" dirty="0">
                  <a:solidFill>
                    <a:schemeClr val="bg1"/>
                  </a:solidFill>
                  <a:latin typeface="Calibri" panose="020F0502020204030204" pitchFamily="34" charset="0"/>
                  <a:cs typeface="Calibri" panose="020F0502020204030204" pitchFamily="34" charset="0"/>
                </a:rPr>
                <a:t>Business, </a:t>
              </a:r>
              <a:br>
                <a:rPr lang="en-GB" sz="1200" b="1" dirty="0">
                  <a:solidFill>
                    <a:schemeClr val="bg1"/>
                  </a:solidFill>
                  <a:latin typeface="Calibri" panose="020F0502020204030204" pitchFamily="34" charset="0"/>
                  <a:cs typeface="Calibri" panose="020F0502020204030204" pitchFamily="34" charset="0"/>
                </a:rPr>
              </a:br>
              <a:r>
                <a:rPr lang="en-GB" sz="1200" b="1" dirty="0">
                  <a:solidFill>
                    <a:schemeClr val="bg1"/>
                  </a:solidFill>
                  <a:latin typeface="Calibri" panose="020F0502020204030204" pitchFamily="34" charset="0"/>
                  <a:cs typeface="Calibri" panose="020F0502020204030204" pitchFamily="34" charset="0"/>
                </a:rPr>
                <a:t>Finance and Administration</a:t>
              </a:r>
            </a:p>
          </p:txBody>
        </p:sp>
      </p:grpSp>
      <p:grpSp>
        <p:nvGrpSpPr>
          <p:cNvPr id="13" name="Group 12">
            <a:extLst>
              <a:ext uri="{FF2B5EF4-FFF2-40B4-BE49-F238E27FC236}">
                <a16:creationId xmlns:a16="http://schemas.microsoft.com/office/drawing/2014/main" xmlns="" id="{B3E56143-59AE-504F-971E-89277A76367A}"/>
              </a:ext>
            </a:extLst>
          </p:cNvPr>
          <p:cNvGrpSpPr/>
          <p:nvPr/>
        </p:nvGrpSpPr>
        <p:grpSpPr>
          <a:xfrm>
            <a:off x="6301853" y="1682044"/>
            <a:ext cx="3078081" cy="3013421"/>
            <a:chOff x="6301853" y="1682044"/>
            <a:chExt cx="3078081" cy="3013421"/>
          </a:xfrm>
        </p:grpSpPr>
        <p:sp>
          <p:nvSpPr>
            <p:cNvPr id="51" name="Title 1">
              <a:extLst>
                <a:ext uri="{FF2B5EF4-FFF2-40B4-BE49-F238E27FC236}">
                  <a16:creationId xmlns:a16="http://schemas.microsoft.com/office/drawing/2014/main" xmlns="" id="{7BFDF493-4C0F-DD46-AA74-68F909429C1D}"/>
                </a:ext>
              </a:extLst>
            </p:cNvPr>
            <p:cNvSpPr txBox="1">
              <a:spLocks/>
            </p:cNvSpPr>
            <p:nvPr/>
          </p:nvSpPr>
          <p:spPr bwMode="auto">
            <a:xfrm>
              <a:off x="6301853" y="1682044"/>
              <a:ext cx="307808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IT at Ministry of </a:t>
              </a:r>
              <a:r>
                <a:rPr lang="en-US" sz="1700" kern="0" dirty="0" err="1">
                  <a:latin typeface="Calibri" panose="020F0502020204030204" pitchFamily="34" charset="0"/>
                  <a:cs typeface="Calibri" panose="020F0502020204030204" pitchFamily="34" charset="0"/>
                </a:rPr>
                <a:t>Defence</a:t>
              </a:r>
              <a:endParaRPr lang="en-US" sz="1700" kern="0" dirty="0">
                <a:latin typeface="Calibri" panose="020F0502020204030204" pitchFamily="34" charset="0"/>
                <a:cs typeface="Calibri" panose="020F0502020204030204" pitchFamily="34" charset="0"/>
              </a:endParaRPr>
            </a:p>
            <a:p>
              <a:r>
                <a:rPr lang="en-GB" sz="1700" b="0" dirty="0" smtClean="0">
                  <a:solidFill>
                    <a:schemeClr val="tx1"/>
                  </a:solidFill>
                  <a:latin typeface="Calibri" panose="020F0502020204030204" pitchFamily="34" charset="0"/>
                  <a:cs typeface="Calibri" panose="020F0502020204030204" pitchFamily="34" charset="0"/>
                </a:rPr>
                <a:t>Y,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xmlns="" id="{8ABA8538-0252-8B48-A055-F7EDA200D787}"/>
                </a:ext>
              </a:extLst>
            </p:cNvPr>
            <p:cNvSpPr/>
            <p:nvPr/>
          </p:nvSpPr>
          <p:spPr bwMode="auto">
            <a:xfrm>
              <a:off x="6444037" y="3255305"/>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Computing, Technology and Digital</a:t>
              </a:r>
            </a:p>
          </p:txBody>
        </p:sp>
      </p:grpSp>
      <p:grpSp>
        <p:nvGrpSpPr>
          <p:cNvPr id="14" name="Group 13">
            <a:extLst>
              <a:ext uri="{FF2B5EF4-FFF2-40B4-BE49-F238E27FC236}">
                <a16:creationId xmlns:a16="http://schemas.microsoft.com/office/drawing/2014/main" xmlns="" id="{8352A821-2640-344E-903E-1BAF84D18893}"/>
              </a:ext>
            </a:extLst>
          </p:cNvPr>
          <p:cNvGrpSpPr/>
          <p:nvPr/>
        </p:nvGrpSpPr>
        <p:grpSpPr>
          <a:xfrm>
            <a:off x="9180723" y="1693141"/>
            <a:ext cx="3078081" cy="3081501"/>
            <a:chOff x="9180723" y="1693141"/>
            <a:chExt cx="3078081" cy="3081501"/>
          </a:xfrm>
        </p:grpSpPr>
        <p:sp>
          <p:nvSpPr>
            <p:cNvPr id="62" name="Title 1">
              <a:extLst>
                <a:ext uri="{FF2B5EF4-FFF2-40B4-BE49-F238E27FC236}">
                  <a16:creationId xmlns:a16="http://schemas.microsoft.com/office/drawing/2014/main" xmlns="" id="{70BF812D-B3D2-8A4C-A6D0-9FE9614D4A27}"/>
                </a:ext>
              </a:extLst>
            </p:cNvPr>
            <p:cNvSpPr txBox="1">
              <a:spLocks/>
            </p:cNvSpPr>
            <p:nvPr/>
          </p:nvSpPr>
          <p:spPr bwMode="auto">
            <a:xfrm>
              <a:off x="9180723" y="1693141"/>
              <a:ext cx="307808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Statistician</a:t>
              </a:r>
            </a:p>
            <a:p>
              <a:r>
                <a:rPr lang="en-GB" sz="1700" b="0" dirty="0" smtClean="0">
                  <a:solidFill>
                    <a:schemeClr val="tx1"/>
                  </a:solidFill>
                  <a:latin typeface="Calibri" panose="020F0502020204030204" pitchFamily="34" charset="0"/>
                  <a:cs typeface="Calibri" panose="020F0502020204030204" pitchFamily="34" charset="0"/>
                </a:rPr>
                <a:t>C, </a:t>
              </a:r>
              <a:r>
                <a:rPr lang="en-GB" sz="1700" b="0" dirty="0">
                  <a:solidFill>
                    <a:schemeClr val="tx1"/>
                  </a:solidFill>
                  <a:latin typeface="Calibri" panose="020F0502020204030204" pitchFamily="34" charset="0"/>
                  <a:cs typeface="Calibri" panose="020F0502020204030204" pitchFamily="34" charset="0"/>
                </a:rPr>
                <a:t>Edinburgh</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63118F6C-B4BA-164A-A5FE-5CCD3AE17C8A}"/>
                </a:ext>
              </a:extLst>
            </p:cNvPr>
            <p:cNvSpPr/>
            <p:nvPr/>
          </p:nvSpPr>
          <p:spPr bwMode="auto">
            <a:xfrm>
              <a:off x="9379934" y="333448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Science and Research</a:t>
              </a:r>
            </a:p>
          </p:txBody>
        </p:sp>
      </p:grpSp>
    </p:spTree>
    <p:extLst>
      <p:ext uri="{BB962C8B-B14F-4D97-AF65-F5344CB8AC3E}">
        <p14:creationId xmlns:p14="http://schemas.microsoft.com/office/powerpoint/2010/main" val="35453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49" grpId="0"/>
      <p:bldP spid="52" grpId="0"/>
      <p:bldP spid="53"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Final round…Hearing or Deaf?</a:t>
            </a:r>
            <a:endParaRPr lang="en-GB" sz="4000" b="1"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4284243F-10A0-384B-B9F4-40B5D5EB54E8}"/>
              </a:ext>
            </a:extLst>
          </p:cNvPr>
          <p:cNvGrpSpPr/>
          <p:nvPr/>
        </p:nvGrpSpPr>
        <p:grpSpPr>
          <a:xfrm>
            <a:off x="624978" y="1701602"/>
            <a:ext cx="3868551" cy="3136556"/>
            <a:chOff x="624978" y="1701602"/>
            <a:chExt cx="3868551" cy="3136556"/>
          </a:xfrm>
        </p:grpSpPr>
        <p:sp>
          <p:nvSpPr>
            <p:cNvPr id="7" name="Rectangle 6"/>
            <p:cNvSpPr/>
            <p:nvPr/>
          </p:nvSpPr>
          <p:spPr>
            <a:xfrm>
              <a:off x="624978" y="1701602"/>
              <a:ext cx="3868551"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Joiner and business owner</a:t>
              </a:r>
            </a:p>
            <a:p>
              <a:r>
                <a:rPr lang="en-GB" sz="1700" dirty="0" smtClean="0">
                  <a:latin typeface="Calibri" panose="020F0502020204030204" pitchFamily="34" charset="0"/>
                  <a:cs typeface="Calibri" panose="020F0502020204030204" pitchFamily="34" charset="0"/>
                </a:rPr>
                <a:t>F, </a:t>
              </a:r>
              <a:r>
                <a:rPr lang="en-GB" sz="1700" dirty="0">
                  <a:latin typeface="Calibri" panose="020F0502020204030204" pitchFamily="34" charset="0"/>
                  <a:cs typeface="Calibri" panose="020F0502020204030204" pitchFamily="34" charset="0"/>
                </a:rPr>
                <a:t>West Lothian</a:t>
              </a:r>
              <a:endParaRPr lang="en-GB" sz="1700" kern="0" dirty="0">
                <a:latin typeface="Calibri" panose="020F0502020204030204" pitchFamily="34" charset="0"/>
                <a:cs typeface="Calibri" panose="020F0502020204030204" pitchFamily="34" charset="0"/>
              </a:endParaRPr>
            </a:p>
            <a:p>
              <a:endParaRPr lang="en-GB" sz="17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xmlns="" id="{D5943DA4-A25A-D146-8683-0C67C0B3C4A8}"/>
                </a:ext>
              </a:extLst>
            </p:cNvPr>
            <p:cNvSpPr/>
            <p:nvPr/>
          </p:nvSpPr>
          <p:spPr bwMode="auto">
            <a:xfrm>
              <a:off x="682516" y="339799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200" b="1" dirty="0">
                  <a:solidFill>
                    <a:schemeClr val="bg1"/>
                  </a:solidFill>
                  <a:latin typeface="Calibri" panose="020F0502020204030204" pitchFamily="34" charset="0"/>
                  <a:cs typeface="Calibri" panose="020F0502020204030204" pitchFamily="34" charset="0"/>
                </a:rPr>
                <a:t>Construction and Trades</a:t>
              </a:r>
            </a:p>
          </p:txBody>
        </p:sp>
      </p:grpSp>
      <p:grpSp>
        <p:nvGrpSpPr>
          <p:cNvPr id="4" name="Group 3">
            <a:extLst>
              <a:ext uri="{FF2B5EF4-FFF2-40B4-BE49-F238E27FC236}">
                <a16:creationId xmlns:a16="http://schemas.microsoft.com/office/drawing/2014/main" xmlns="" id="{8DF441DB-87F2-F245-80F2-50C01473C6E1}"/>
              </a:ext>
            </a:extLst>
          </p:cNvPr>
          <p:cNvGrpSpPr/>
          <p:nvPr/>
        </p:nvGrpSpPr>
        <p:grpSpPr>
          <a:xfrm>
            <a:off x="4409037" y="1701602"/>
            <a:ext cx="3612461" cy="3136556"/>
            <a:chOff x="4409037" y="1701602"/>
            <a:chExt cx="3612461" cy="3136556"/>
          </a:xfrm>
        </p:grpSpPr>
        <p:sp>
          <p:nvSpPr>
            <p:cNvPr id="12" name="Title 1"/>
            <p:cNvSpPr txBox="1">
              <a:spLocks/>
            </p:cNvSpPr>
            <p:nvPr/>
          </p:nvSpPr>
          <p:spPr bwMode="auto">
            <a:xfrm>
              <a:off x="4409037" y="1701602"/>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Uber driver</a:t>
              </a:r>
            </a:p>
            <a:p>
              <a:r>
                <a:rPr lang="en-GB" sz="1700" b="0" dirty="0" smtClean="0">
                  <a:solidFill>
                    <a:schemeClr val="tx1"/>
                  </a:solidFill>
                  <a:latin typeface="Calibri" panose="020F0502020204030204" pitchFamily="34" charset="0"/>
                  <a:cs typeface="Calibri" panose="020F0502020204030204" pitchFamily="34" charset="0"/>
                </a:rPr>
                <a:t>O,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xmlns="" id="{1F8169FF-3A65-0E47-9B63-C4E432B8132A}"/>
                </a:ext>
              </a:extLst>
            </p:cNvPr>
            <p:cNvSpPr/>
            <p:nvPr/>
          </p:nvSpPr>
          <p:spPr bwMode="auto">
            <a:xfrm>
              <a:off x="4493529" y="339799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Transport and Logistics</a:t>
              </a:r>
            </a:p>
          </p:txBody>
        </p:sp>
      </p:grpSp>
      <p:sp>
        <p:nvSpPr>
          <p:cNvPr id="29" name="Rectangle 28">
            <a:extLst>
              <a:ext uri="{FF2B5EF4-FFF2-40B4-BE49-F238E27FC236}">
                <a16:creationId xmlns:a16="http://schemas.microsoft.com/office/drawing/2014/main" xmlns="" id="{84A20161-A7A6-D941-B4B4-DB7232A9B557}"/>
              </a:ext>
            </a:extLst>
          </p:cNvPr>
          <p:cNvSpPr/>
          <p:nvPr/>
        </p:nvSpPr>
        <p:spPr>
          <a:xfrm>
            <a:off x="7970335" y="2782480"/>
            <a:ext cx="3520058" cy="1708160"/>
          </a:xfrm>
          <a:prstGeom prst="rect">
            <a:avLst/>
          </a:prstGeom>
        </p:spPr>
        <p:txBody>
          <a:bodyPr wrap="square">
            <a:spAutoFit/>
          </a:bodyPr>
          <a:lstStyle/>
          <a:p>
            <a:r>
              <a:rPr lang="en-GB" sz="2100" dirty="0">
                <a:latin typeface="Calibri" panose="020F0502020204030204" pitchFamily="34" charset="0"/>
                <a:cs typeface="Calibri" panose="020F0502020204030204" pitchFamily="34" charset="0"/>
              </a:rPr>
              <a:t>Remember these </a:t>
            </a:r>
            <a:r>
              <a:rPr lang="en-GB" sz="2100">
                <a:latin typeface="Calibri" panose="020F0502020204030204" pitchFamily="34" charset="0"/>
                <a:cs typeface="Calibri" panose="020F0502020204030204" pitchFamily="34" charset="0"/>
              </a:rPr>
              <a:t>nine </a:t>
            </a:r>
            <a:r>
              <a:rPr lang="en-GB" sz="2100" smtClean="0">
                <a:latin typeface="Calibri" panose="020F0502020204030204" pitchFamily="34" charset="0"/>
                <a:cs typeface="Calibri" panose="020F0502020204030204" pitchFamily="34" charset="0"/>
              </a:rPr>
              <a:t>people… </a:t>
            </a:r>
            <a:r>
              <a:rPr lang="en-GB" sz="2100" dirty="0">
                <a:latin typeface="Calibri" panose="020F0502020204030204" pitchFamily="34" charset="0"/>
                <a:cs typeface="Calibri" panose="020F0502020204030204" pitchFamily="34" charset="0"/>
              </a:rPr>
              <a:t>We will look at their work journey and any support they use in the workplace later!</a:t>
            </a:r>
          </a:p>
        </p:txBody>
      </p:sp>
      <p:sp>
        <p:nvSpPr>
          <p:cNvPr id="37" name="Title 1">
            <a:extLst>
              <a:ext uri="{FF2B5EF4-FFF2-40B4-BE49-F238E27FC236}">
                <a16:creationId xmlns:a16="http://schemas.microsoft.com/office/drawing/2014/main" xmlns="" id="{273F88AA-40B5-C647-8E5F-064AAE01B3A7}"/>
              </a:ext>
            </a:extLst>
          </p:cNvPr>
          <p:cNvSpPr txBox="1">
            <a:spLocks/>
          </p:cNvSpPr>
          <p:nvPr/>
        </p:nvSpPr>
        <p:spPr bwMode="auto">
          <a:xfrm>
            <a:off x="4409037" y="5459046"/>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 </a:t>
            </a:r>
            <a:br>
              <a:rPr lang="en-US" sz="1600" b="0" kern="0" dirty="0">
                <a:latin typeface="Calibri" panose="020F0502020204030204" pitchFamily="34" charset="0"/>
                <a:cs typeface="Calibri" panose="020F0502020204030204" pitchFamily="34" charset="0"/>
              </a:rPr>
            </a:br>
            <a:r>
              <a:rPr lang="en-US" sz="1600" b="0" kern="0" dirty="0">
                <a:latin typeface="Calibri" panose="020F0502020204030204" pitchFamily="34" charset="0"/>
                <a:cs typeface="Calibri" panose="020F0502020204030204" pitchFamily="34" charset="0"/>
              </a:rPr>
              <a:t>No hearing devices</a:t>
            </a:r>
            <a:endParaRPr lang="en-GB" sz="1600" b="0" kern="0"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xmlns="" id="{37A032B7-4AE9-0E41-9ADB-4E5961E7395D}"/>
              </a:ext>
            </a:extLst>
          </p:cNvPr>
          <p:cNvSpPr txBox="1"/>
          <p:nvPr/>
        </p:nvSpPr>
        <p:spPr>
          <a:xfrm>
            <a:off x="677671" y="5459046"/>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Profoundly deaf</a:t>
            </a:r>
          </a:p>
          <a:p>
            <a:r>
              <a:rPr lang="en-US" sz="1600" kern="0" dirty="0">
                <a:solidFill>
                  <a:schemeClr val="bg2"/>
                </a:solidFill>
                <a:latin typeface="Calibri" panose="020F0502020204030204" pitchFamily="34" charset="0"/>
                <a:cs typeface="Calibri" panose="020F0502020204030204" pitchFamily="34" charset="0"/>
              </a:rPr>
              <a:t>1 cochlear implant</a:t>
            </a:r>
            <a:endParaRPr lang="en-GB" sz="1600" kern="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66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C81A6321-B24E-7744-870E-7E4857ACAF7C}"/>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5</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Building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My Brand</a:t>
            </a:r>
          </a:p>
        </p:txBody>
      </p:sp>
    </p:spTree>
    <p:extLst>
      <p:ext uri="{BB962C8B-B14F-4D97-AF65-F5344CB8AC3E}">
        <p14:creationId xmlns:p14="http://schemas.microsoft.com/office/powerpoint/2010/main" val="246186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Activity</a:t>
            </a:r>
          </a:p>
        </p:txBody>
      </p:sp>
      <p:sp>
        <p:nvSpPr>
          <p:cNvPr id="3" name="Content Placeholder 2"/>
          <p:cNvSpPr>
            <a:spLocks noGrp="1"/>
          </p:cNvSpPr>
          <p:nvPr>
            <p:ph idx="1"/>
          </p:nvPr>
        </p:nvSpPr>
        <p:spPr>
          <a:xfrm>
            <a:off x="624979" y="1701602"/>
            <a:ext cx="9361040" cy="3024336"/>
          </a:xfrm>
        </p:spPr>
        <p:txBody>
          <a:bodyPr/>
          <a:lstStyle/>
          <a:p>
            <a:pPr marL="0" indent="0">
              <a:buNone/>
            </a:pPr>
            <a:r>
              <a:rPr lang="en-GB" sz="3200" b="1" dirty="0"/>
              <a:t>Choose one:</a:t>
            </a:r>
          </a:p>
          <a:p>
            <a:r>
              <a:rPr lang="en-GB" sz="3200" dirty="0"/>
              <a:t>Build a giraffe (13-16 years) (Newspapers)</a:t>
            </a:r>
          </a:p>
          <a:p>
            <a:r>
              <a:rPr lang="en-GB" sz="3200" dirty="0"/>
              <a:t>Build a tower (16-25 years) (Skewers)</a:t>
            </a:r>
          </a:p>
          <a:p>
            <a:r>
              <a:rPr lang="en-GB" sz="3200" dirty="0"/>
              <a:t>Experience Counts (16-25 years) (R5.1)</a:t>
            </a:r>
          </a:p>
        </p:txBody>
      </p:sp>
    </p:spTree>
    <p:extLst>
      <p:ext uri="{BB962C8B-B14F-4D97-AF65-F5344CB8AC3E}">
        <p14:creationId xmlns:p14="http://schemas.microsoft.com/office/powerpoint/2010/main" val="36865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Skill-sets</a:t>
            </a:r>
          </a:p>
        </p:txBody>
      </p:sp>
      <p:graphicFrame>
        <p:nvGraphicFramePr>
          <p:cNvPr id="3" name="Table 2"/>
          <p:cNvGraphicFramePr>
            <a:graphicFrameLocks noGrp="1"/>
          </p:cNvGraphicFramePr>
          <p:nvPr>
            <p:extLst>
              <p:ext uri="{D42A27DB-BD31-4B8C-83A1-F6EECF244321}">
                <p14:modId xmlns:p14="http://schemas.microsoft.com/office/powerpoint/2010/main" val="1189083978"/>
              </p:ext>
            </p:extLst>
          </p:nvPr>
        </p:nvGraphicFramePr>
        <p:xfrm>
          <a:off x="768995" y="1701602"/>
          <a:ext cx="7704856" cy="3886200"/>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xmlns="" val="20000"/>
                    </a:ext>
                  </a:extLst>
                </a:gridCol>
                <a:gridCol w="3852428">
                  <a:extLst>
                    <a:ext uri="{9D8B030D-6E8A-4147-A177-3AD203B41FA5}">
                      <a16:colId xmlns:a16="http://schemas.microsoft.com/office/drawing/2014/main" xmlns="" val="20001"/>
                    </a:ext>
                  </a:extLst>
                </a:gridCol>
              </a:tblGrid>
              <a:tr h="370840">
                <a:tc>
                  <a:txBody>
                    <a:bodyPr/>
                    <a:lstStyle/>
                    <a:p>
                      <a:r>
                        <a:rPr lang="en-GB" sz="2300" b="1" i="0" dirty="0">
                          <a:solidFill>
                            <a:schemeClr val="bg2"/>
                          </a:solidFill>
                          <a:latin typeface="Calibri" panose="020F0502020204030204" pitchFamily="34" charset="0"/>
                        </a:rPr>
                        <a:t>Soft skills</a:t>
                      </a:r>
                    </a:p>
                  </a:txBody>
                  <a:tcPr marL="0">
                    <a:lnB w="12700" cap="flat" cmpd="sng" algn="ctr">
                      <a:solidFill>
                        <a:schemeClr val="bg2"/>
                      </a:solidFill>
                      <a:prstDash val="solid"/>
                      <a:round/>
                      <a:headEnd type="none" w="med" len="med"/>
                      <a:tailEnd type="none" w="med" len="med"/>
                    </a:lnB>
                    <a:noFill/>
                  </a:tcPr>
                </a:tc>
                <a:tc>
                  <a:txBody>
                    <a:bodyPr/>
                    <a:lstStyle/>
                    <a:p>
                      <a:r>
                        <a:rPr lang="en-GB" sz="2300" b="1" i="0" dirty="0">
                          <a:solidFill>
                            <a:schemeClr val="bg2"/>
                          </a:solidFill>
                          <a:latin typeface="Calibri" panose="020F0502020204030204" pitchFamily="34" charset="0"/>
                        </a:rPr>
                        <a:t>Hard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GB" sz="2300" b="0" i="0" dirty="0">
                          <a:latin typeface="Calibri" panose="020F0502020204030204" pitchFamily="34" charset="0"/>
                        </a:rPr>
                        <a:t>Are character</a:t>
                      </a:r>
                      <a:r>
                        <a:rPr lang="en-GB" sz="2300" b="0" i="0" baseline="0" dirty="0">
                          <a:latin typeface="Calibri" panose="020F0502020204030204" pitchFamily="34" charset="0"/>
                        </a:rPr>
                        <a:t> traits </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Can</a:t>
                      </a:r>
                      <a:r>
                        <a:rPr lang="en-GB" sz="2300" b="0" i="0" baseline="0" dirty="0">
                          <a:latin typeface="Calibri" panose="020F0502020204030204" pitchFamily="34" charset="0"/>
                        </a:rPr>
                        <a:t> be taught and measured</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GB" sz="2300" b="0" i="0" dirty="0">
                          <a:latin typeface="Calibri" panose="020F0502020204030204" pitchFamily="34" charset="0"/>
                        </a:rPr>
                        <a:t>Linked to your personality</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Linked to ability</a:t>
                      </a:r>
                      <a:r>
                        <a:rPr lang="en-GB" sz="2300" b="0" i="0" baseline="0" dirty="0">
                          <a:latin typeface="Calibri" panose="020F0502020204030204" pitchFamily="34" charset="0"/>
                        </a:rPr>
                        <a:t> or capability </a:t>
                      </a:r>
                    </a:p>
                    <a:p>
                      <a:r>
                        <a:rPr lang="en-GB" sz="2300" b="0" i="0" baseline="0" dirty="0">
                          <a:latin typeface="Calibri" panose="020F0502020204030204" pitchFamily="34" charset="0"/>
                        </a:rPr>
                        <a:t>to do something</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GB" sz="2300" b="0" i="0" dirty="0">
                          <a:latin typeface="Calibri" panose="020F0502020204030204" pitchFamily="34" charset="0"/>
                        </a:rPr>
                        <a:t>Self-developed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Self-learned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r>
                        <a:rPr lang="en-GB" sz="2300" b="0" i="0" dirty="0">
                          <a:latin typeface="Calibri" panose="020F0502020204030204" pitchFamily="34" charset="0"/>
                        </a:rPr>
                        <a:t>General</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Specific</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4"/>
                  </a:ext>
                </a:extLst>
              </a:tr>
              <a:tr h="370840">
                <a:tc gridSpan="2">
                  <a:txBody>
                    <a:bodyPr/>
                    <a:lstStyle/>
                    <a:p>
                      <a:pPr algn="ctr"/>
                      <a:r>
                        <a:rPr lang="en-GB" sz="2300" b="0" i="0" dirty="0">
                          <a:latin typeface="Calibri" panose="020F0502020204030204" pitchFamily="34" charset="0"/>
                        </a:rPr>
                        <a:t>Both</a:t>
                      </a:r>
                      <a:r>
                        <a:rPr lang="en-GB" sz="2300" b="0" i="0" baseline="0" dirty="0">
                          <a:latin typeface="Calibri" panose="020F0502020204030204" pitchFamily="34" charset="0"/>
                        </a:rPr>
                        <a:t> can come from your interests and strengths</a:t>
                      </a:r>
                      <a:endParaRPr lang="en-GB" sz="2300" b="0" i="0" dirty="0">
                        <a:latin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hMerge="1">
                  <a:txBody>
                    <a:bodyPr/>
                    <a:lstStyle/>
                    <a:p>
                      <a:endParaRPr lang="en-GB" dirty="0"/>
                    </a:p>
                  </a:txBody>
                  <a:tcPr/>
                </a:tc>
                <a:extLst>
                  <a:ext uri="{0D108BD9-81ED-4DB2-BD59-A6C34878D82A}">
                    <a16:rowId xmlns:a16="http://schemas.microsoft.com/office/drawing/2014/main" xmlns="" val="10005"/>
                  </a:ext>
                </a:extLst>
              </a:tr>
              <a:tr h="370840">
                <a:tc gridSpan="2">
                  <a:txBody>
                    <a:bodyPr/>
                    <a:lstStyle/>
                    <a:p>
                      <a:pPr algn="ctr"/>
                      <a:r>
                        <a:rPr lang="en-GB" sz="2300" b="0" i="0" dirty="0">
                          <a:latin typeface="Calibri" panose="020F0502020204030204" pitchFamily="34" charset="0"/>
                        </a:rPr>
                        <a:t>Both can be developed and improved</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40000"/>
                        <a:lumOff val="60000"/>
                      </a:schemeClr>
                    </a:solidFill>
                  </a:tcPr>
                </a:tc>
                <a:tc hMerge="1">
                  <a:txBody>
                    <a:bodyPr/>
                    <a:lstStyle/>
                    <a:p>
                      <a:endParaRPr lang="en-GB" dirty="0"/>
                    </a:p>
                  </a:txBody>
                  <a:tcPr/>
                </a:tc>
                <a:extLst>
                  <a:ext uri="{0D108BD9-81ED-4DB2-BD59-A6C34878D82A}">
                    <a16:rowId xmlns:a16="http://schemas.microsoft.com/office/drawing/2014/main" xmlns="" val="10006"/>
                  </a:ext>
                </a:extLst>
              </a:tr>
              <a:tr h="370840">
                <a:tc gridSpan="2">
                  <a:txBody>
                    <a:bodyPr/>
                    <a:lstStyle/>
                    <a:p>
                      <a:pPr algn="ctr"/>
                      <a:r>
                        <a:rPr lang="en-GB" sz="2300" b="0" i="0" dirty="0">
                          <a:solidFill>
                            <a:schemeClr val="tx1"/>
                          </a:solidFill>
                          <a:latin typeface="Calibri" panose="020F0502020204030204" pitchFamily="34" charset="0"/>
                        </a:rPr>
                        <a:t>Employers</a:t>
                      </a:r>
                      <a:r>
                        <a:rPr lang="en-GB" sz="2300" b="0" i="0" baseline="0" dirty="0">
                          <a:solidFill>
                            <a:schemeClr val="tx1"/>
                          </a:solidFill>
                          <a:latin typeface="Calibri" panose="020F0502020204030204" pitchFamily="34" charset="0"/>
                        </a:rPr>
                        <a:t> are looking for both!</a:t>
                      </a:r>
                      <a:endParaRPr lang="en-GB" sz="2300" b="0" i="0" dirty="0">
                        <a:solidFill>
                          <a:schemeClr val="tx1"/>
                        </a:solidFill>
                        <a:latin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900"/>
                    </a:solidFill>
                  </a:tcPr>
                </a:tc>
                <a:tc hMerge="1">
                  <a:txBody>
                    <a:bodyPr/>
                    <a:lstStyle/>
                    <a:p>
                      <a:endParaRPr lang="en-GB"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362664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04707"/>
          </a:xfrm>
        </p:spPr>
        <p:txBody>
          <a:bodyPr/>
          <a:lstStyle/>
          <a:p>
            <a:r>
              <a:rPr lang="en-GB" sz="4000" b="1" dirty="0"/>
              <a:t>What do employers want?</a:t>
            </a:r>
          </a:p>
        </p:txBody>
      </p:sp>
      <p:graphicFrame>
        <p:nvGraphicFramePr>
          <p:cNvPr id="6" name="Table 5">
            <a:extLst>
              <a:ext uri="{FF2B5EF4-FFF2-40B4-BE49-F238E27FC236}">
                <a16:creationId xmlns:a16="http://schemas.microsoft.com/office/drawing/2014/main" xmlns="" id="{D26A88E3-9D5D-FB49-AE33-C9ACD3213201}"/>
              </a:ext>
            </a:extLst>
          </p:cNvPr>
          <p:cNvGraphicFramePr>
            <a:graphicFrameLocks noGrp="1"/>
          </p:cNvGraphicFramePr>
          <p:nvPr>
            <p:extLst>
              <p:ext uri="{D42A27DB-BD31-4B8C-83A1-F6EECF244321}">
                <p14:modId xmlns:p14="http://schemas.microsoft.com/office/powerpoint/2010/main" val="496438723"/>
              </p:ext>
            </p:extLst>
          </p:nvPr>
        </p:nvGraphicFramePr>
        <p:xfrm>
          <a:off x="732987" y="1701602"/>
          <a:ext cx="3132352" cy="4191000"/>
        </p:xfrm>
        <a:graphic>
          <a:graphicData uri="http://schemas.openxmlformats.org/drawingml/2006/table">
            <a:tbl>
              <a:tblPr firstRow="1" bandRow="1">
                <a:tableStyleId>{5C22544A-7EE6-4342-B048-85BDC9FD1C3A}</a:tableStyleId>
              </a:tblPr>
              <a:tblGrid>
                <a:gridCol w="3132352">
                  <a:extLst>
                    <a:ext uri="{9D8B030D-6E8A-4147-A177-3AD203B41FA5}">
                      <a16:colId xmlns:a16="http://schemas.microsoft.com/office/drawing/2014/main" xmlns="" val="20000"/>
                    </a:ext>
                  </a:extLst>
                </a:gridCol>
              </a:tblGrid>
              <a:tr h="370840">
                <a:tc>
                  <a:txBody>
                    <a:bodyPr/>
                    <a:lstStyle/>
                    <a:p>
                      <a:r>
                        <a:rPr lang="en-GB" sz="1900" b="1" i="0" dirty="0">
                          <a:solidFill>
                            <a:schemeClr val="bg2"/>
                          </a:solidFill>
                          <a:latin typeface="Calibri" panose="020F0502020204030204" pitchFamily="34" charset="0"/>
                        </a:rPr>
                        <a:t>Soft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GB" sz="1900" b="0" i="0" dirty="0">
                          <a:latin typeface="Calibri" panose="020F0502020204030204" pitchFamily="34" charset="0"/>
                        </a:rPr>
                        <a:t>Problem solving</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GB" sz="1900" b="0" i="0" dirty="0">
                          <a:latin typeface="Calibri" panose="020F0502020204030204" pitchFamily="34" charset="0"/>
                        </a:rPr>
                        <a:t>Positive attitude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GB" sz="1900" b="0" i="0" dirty="0">
                          <a:latin typeface="Calibri" panose="020F0502020204030204" pitchFamily="34" charset="0"/>
                        </a:rPr>
                        <a:t>Teamwork</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r>
                        <a:rPr lang="en-GB" sz="1900" b="0" i="0" dirty="0">
                          <a:latin typeface="Calibri" panose="020F0502020204030204" pitchFamily="34" charset="0"/>
                        </a:rPr>
                        <a:t>Communication</a:t>
                      </a:r>
                      <a:r>
                        <a:rPr lang="en-GB" sz="1900" b="0" i="0" baseline="0" dirty="0">
                          <a:latin typeface="Calibri" panose="020F0502020204030204" pitchFamily="34" charset="0"/>
                        </a:rPr>
                        <a:t> skills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4"/>
                  </a:ext>
                </a:extLst>
              </a:tr>
              <a:tr h="370840">
                <a:tc>
                  <a:txBody>
                    <a:bodyPr/>
                    <a:lstStyle/>
                    <a:p>
                      <a:r>
                        <a:rPr lang="en-GB" sz="1900" b="0" i="0" dirty="0">
                          <a:latin typeface="Calibri" panose="020F0502020204030204" pitchFamily="34" charset="0"/>
                        </a:rPr>
                        <a:t>Time management</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8486092"/>
                  </a:ext>
                </a:extLst>
              </a:tr>
              <a:tr h="370840">
                <a:tc>
                  <a:txBody>
                    <a:bodyPr/>
                    <a:lstStyle/>
                    <a:p>
                      <a:r>
                        <a:rPr lang="en-GB" sz="1900" b="0" i="0" dirty="0">
                          <a:latin typeface="Calibri" panose="020F0502020204030204" pitchFamily="34" charset="0"/>
                        </a:rPr>
                        <a:t>Working under pressure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256863519"/>
                  </a:ext>
                </a:extLst>
              </a:tr>
              <a:tr h="370840">
                <a:tc>
                  <a:txBody>
                    <a:bodyPr/>
                    <a:lstStyle/>
                    <a:p>
                      <a:r>
                        <a:rPr lang="en-GB" sz="1900" b="0" i="0" dirty="0">
                          <a:latin typeface="Calibri" panose="020F0502020204030204" pitchFamily="34" charset="0"/>
                        </a:rPr>
                        <a:t>Leadership</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060545766"/>
                  </a:ext>
                </a:extLst>
              </a:tr>
              <a:tr h="370840">
                <a:tc>
                  <a:txBody>
                    <a:bodyPr/>
                    <a:lstStyle/>
                    <a:p>
                      <a:r>
                        <a:rPr lang="en-GB" sz="1900" b="0" i="0" dirty="0">
                          <a:latin typeface="Calibri" panose="020F0502020204030204" pitchFamily="34" charset="0"/>
                        </a:rPr>
                        <a:t>Perseverance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002211091"/>
                  </a:ext>
                </a:extLst>
              </a:tr>
              <a:tr h="370840">
                <a:tc>
                  <a:txBody>
                    <a:bodyPr/>
                    <a:lstStyle/>
                    <a:p>
                      <a:r>
                        <a:rPr lang="en-GB" sz="1900" b="0" i="0" dirty="0">
                          <a:latin typeface="Calibri" panose="020F0502020204030204" pitchFamily="34" charset="0"/>
                        </a:rPr>
                        <a:t>Adaptability</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305969838"/>
                  </a:ext>
                </a:extLst>
              </a:tr>
              <a:tr h="370840">
                <a:tc>
                  <a:txBody>
                    <a:bodyPr/>
                    <a:lstStyle/>
                    <a:p>
                      <a:r>
                        <a:rPr lang="en-GB" sz="1900" b="0" i="0" dirty="0">
                          <a:latin typeface="Calibri" panose="020F0502020204030204" pitchFamily="34" charset="0"/>
                        </a:rPr>
                        <a:t>AND</a:t>
                      </a:r>
                      <a:r>
                        <a:rPr lang="en-GB" sz="1900" b="0" i="0" baseline="0" dirty="0">
                          <a:latin typeface="Calibri" panose="020F0502020204030204" pitchFamily="34" charset="0"/>
                        </a:rPr>
                        <a:t> MORE!</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108730593"/>
                  </a:ext>
                </a:extLst>
              </a:tr>
            </a:tbl>
          </a:graphicData>
        </a:graphic>
      </p:graphicFrame>
      <p:graphicFrame>
        <p:nvGraphicFramePr>
          <p:cNvPr id="10" name="Table 9">
            <a:extLst>
              <a:ext uri="{FF2B5EF4-FFF2-40B4-BE49-F238E27FC236}">
                <a16:creationId xmlns:a16="http://schemas.microsoft.com/office/drawing/2014/main" xmlns="" id="{D3606856-BB1E-0D40-9236-B9EC59E60AD6}"/>
              </a:ext>
            </a:extLst>
          </p:cNvPr>
          <p:cNvGraphicFramePr>
            <a:graphicFrameLocks noGrp="1"/>
          </p:cNvGraphicFramePr>
          <p:nvPr>
            <p:extLst>
              <p:ext uri="{D42A27DB-BD31-4B8C-83A1-F6EECF244321}">
                <p14:modId xmlns:p14="http://schemas.microsoft.com/office/powerpoint/2010/main" val="2390622977"/>
              </p:ext>
            </p:extLst>
          </p:nvPr>
        </p:nvGraphicFramePr>
        <p:xfrm>
          <a:off x="4225381" y="1701795"/>
          <a:ext cx="3312366" cy="4191000"/>
        </p:xfrm>
        <a:graphic>
          <a:graphicData uri="http://schemas.openxmlformats.org/drawingml/2006/table">
            <a:tbl>
              <a:tblPr firstRow="1" bandRow="1">
                <a:tableStyleId>{5C22544A-7EE6-4342-B048-85BDC9FD1C3A}</a:tableStyleId>
              </a:tblPr>
              <a:tblGrid>
                <a:gridCol w="3312366">
                  <a:extLst>
                    <a:ext uri="{9D8B030D-6E8A-4147-A177-3AD203B41FA5}">
                      <a16:colId xmlns:a16="http://schemas.microsoft.com/office/drawing/2014/main" xmlns="" val="20000"/>
                    </a:ext>
                  </a:extLst>
                </a:gridCol>
              </a:tblGrid>
              <a:tr h="370840">
                <a:tc>
                  <a:txBody>
                    <a:bodyPr/>
                    <a:lstStyle/>
                    <a:p>
                      <a:r>
                        <a:rPr lang="en-GB" sz="1900" b="1" i="0" dirty="0">
                          <a:solidFill>
                            <a:schemeClr val="bg2"/>
                          </a:solidFill>
                          <a:latin typeface="Calibri" panose="020F0502020204030204" pitchFamily="34" charset="0"/>
                        </a:rPr>
                        <a:t>Hard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GB" sz="1900" b="0" i="0" dirty="0">
                          <a:latin typeface="Calibri" panose="020F0502020204030204" pitchFamily="34" charset="0"/>
                        </a:rPr>
                        <a:t>Your qualifications</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GB" sz="1900" b="0" i="0" dirty="0">
                          <a:latin typeface="Calibri" panose="020F0502020204030204" pitchFamily="34" charset="0"/>
                        </a:rPr>
                        <a:t>Language</a:t>
                      </a:r>
                      <a:r>
                        <a:rPr lang="en-GB" sz="1900" b="0" i="0" baseline="0" dirty="0">
                          <a:latin typeface="Calibri" panose="020F0502020204030204" pitchFamily="34" charset="0"/>
                        </a:rPr>
                        <a:t> skills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GB" sz="1900" b="0" i="0" dirty="0">
                          <a:latin typeface="Calibri" panose="020F0502020204030204" pitchFamily="34" charset="0"/>
                        </a:rPr>
                        <a:t>Typing speed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r>
                        <a:rPr lang="en-GB" sz="1900" b="0" i="0" dirty="0">
                          <a:latin typeface="Calibri" panose="020F0502020204030204" pitchFamily="34" charset="0"/>
                        </a:rPr>
                        <a:t>Using Excel, Word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4"/>
                  </a:ext>
                </a:extLst>
              </a:tr>
              <a:tr h="370840">
                <a:tc>
                  <a:txBody>
                    <a:bodyPr/>
                    <a:lstStyle/>
                    <a:p>
                      <a:r>
                        <a:rPr lang="en-GB" sz="1900" b="0" i="0" dirty="0">
                          <a:latin typeface="Calibri" panose="020F0502020204030204" pitchFamily="34" charset="0"/>
                        </a:rPr>
                        <a:t>Using a machine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8486092"/>
                  </a:ext>
                </a:extLst>
              </a:tr>
              <a:tr h="370840">
                <a:tc>
                  <a:txBody>
                    <a:bodyPr/>
                    <a:lstStyle/>
                    <a:p>
                      <a:r>
                        <a:rPr lang="en-GB" sz="1900" b="0" i="0" dirty="0">
                          <a:latin typeface="Calibri" panose="020F0502020204030204" pitchFamily="34" charset="0"/>
                        </a:rPr>
                        <a:t>Driving</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256863519"/>
                  </a:ext>
                </a:extLst>
              </a:tr>
              <a:tr h="370840">
                <a:tc>
                  <a:txBody>
                    <a:bodyPr/>
                    <a:lstStyle/>
                    <a:p>
                      <a:r>
                        <a:rPr lang="en-GB" sz="1900" b="0" i="0" dirty="0">
                          <a:latin typeface="Calibri" panose="020F0502020204030204" pitchFamily="34" charset="0"/>
                        </a:rPr>
                        <a:t>Using specific </a:t>
                      </a:r>
                      <a:r>
                        <a:rPr lang="en-GB" sz="1900" b="0" i="0" baseline="0" dirty="0">
                          <a:latin typeface="Calibri" panose="020F0502020204030204" pitchFamily="34" charset="0"/>
                        </a:rPr>
                        <a:t>systems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060545766"/>
                  </a:ext>
                </a:extLst>
              </a:tr>
              <a:tr h="370840">
                <a:tc>
                  <a:txBody>
                    <a:bodyPr/>
                    <a:lstStyle/>
                    <a:p>
                      <a:r>
                        <a:rPr lang="en-GB" sz="1900" b="0" i="0" dirty="0">
                          <a:latin typeface="Calibri" panose="020F0502020204030204" pitchFamily="34" charset="0"/>
                        </a:rPr>
                        <a:t>Operating</a:t>
                      </a:r>
                      <a:r>
                        <a:rPr lang="en-GB" sz="1900" b="0" i="0" baseline="0" dirty="0">
                          <a:latin typeface="Calibri" panose="020F0502020204030204" pitchFamily="34" charset="0"/>
                        </a:rPr>
                        <a:t> a computer</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002211091"/>
                  </a:ext>
                </a:extLst>
              </a:tr>
              <a:tr h="370840">
                <a:tc>
                  <a:txBody>
                    <a:bodyPr/>
                    <a:lstStyle/>
                    <a:p>
                      <a:r>
                        <a:rPr lang="en-GB" sz="1900" b="0" i="0" dirty="0">
                          <a:latin typeface="Calibri" panose="020F0502020204030204" pitchFamily="34" charset="0"/>
                        </a:rPr>
                        <a:t>Other technical</a:t>
                      </a:r>
                      <a:r>
                        <a:rPr lang="en-GB" sz="1900" b="0" i="0" baseline="0" dirty="0">
                          <a:latin typeface="Calibri" panose="020F0502020204030204" pitchFamily="34" charset="0"/>
                        </a:rPr>
                        <a:t> knowledge</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xmlns="" val="1305969838"/>
                  </a:ext>
                </a:extLst>
              </a:tr>
              <a:tr h="370840">
                <a:tc>
                  <a:txBody>
                    <a:bodyPr/>
                    <a:lstStyle/>
                    <a:p>
                      <a:r>
                        <a:rPr lang="en-GB" sz="1900" b="0" i="0" dirty="0">
                          <a:latin typeface="Calibri" panose="020F0502020204030204" pitchFamily="34" charset="0"/>
                        </a:rPr>
                        <a:t>AND MORE!</a:t>
                      </a:r>
                    </a:p>
                  </a:txBody>
                  <a:tcPr marL="0">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108730593"/>
                  </a:ext>
                </a:extLst>
              </a:tr>
            </a:tbl>
          </a:graphicData>
        </a:graphic>
      </p:graphicFrame>
      <p:sp>
        <p:nvSpPr>
          <p:cNvPr id="11" name="TextBox 10">
            <a:extLst>
              <a:ext uri="{FF2B5EF4-FFF2-40B4-BE49-F238E27FC236}">
                <a16:creationId xmlns:a16="http://schemas.microsoft.com/office/drawing/2014/main" xmlns="" id="{4C34EAFD-6563-9F4D-916D-43C5E0211B65}"/>
              </a:ext>
            </a:extLst>
          </p:cNvPr>
          <p:cNvSpPr txBox="1"/>
          <p:nvPr/>
        </p:nvSpPr>
        <p:spPr>
          <a:xfrm>
            <a:off x="8093417" y="1701602"/>
            <a:ext cx="3470036" cy="3539430"/>
          </a:xfrm>
          <a:prstGeom prst="rect">
            <a:avLst/>
          </a:prstGeom>
          <a:noFill/>
        </p:spPr>
        <p:txBody>
          <a:bodyPr wrap="square" rtlCol="0">
            <a:spAutoFit/>
          </a:bodyPr>
          <a:lstStyle/>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Employers look for both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types of skills</a:t>
            </a:r>
          </a:p>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Knowing what your skills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are can help you decide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your career</a:t>
            </a:r>
          </a:p>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You need to think of examples of your skills and how you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use them for your college, </a:t>
            </a:r>
            <a:br>
              <a:rPr lang="en-GB" sz="1900" dirty="0">
                <a:latin typeface="Calibri" panose="020F0502020204030204" pitchFamily="34" charset="0"/>
                <a:cs typeface="Calibri" panose="020F0502020204030204" pitchFamily="34" charset="0"/>
              </a:rPr>
            </a:b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and job applications and interviews – and practice them!</a:t>
            </a:r>
          </a:p>
        </p:txBody>
      </p:sp>
    </p:spTree>
    <p:extLst>
      <p:ext uri="{BB962C8B-B14F-4D97-AF65-F5344CB8AC3E}">
        <p14:creationId xmlns:p14="http://schemas.microsoft.com/office/powerpoint/2010/main" val="6004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920F1D-BE91-4041-BCC2-D8C15244C25C}"/>
              </a:ext>
            </a:extLst>
          </p:cNvPr>
          <p:cNvSpPr/>
          <p:nvPr/>
        </p:nvSpPr>
        <p:spPr bwMode="auto">
          <a:xfrm>
            <a:off x="0" y="1341562"/>
            <a:ext cx="12195175" cy="5522976"/>
          </a:xfrm>
          <a:prstGeom prst="rect">
            <a:avLst/>
          </a:prstGeom>
          <a:solidFill>
            <a:srgbClr val="FFE9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Oval 7">
            <a:extLst>
              <a:ext uri="{FF2B5EF4-FFF2-40B4-BE49-F238E27FC236}">
                <a16:creationId xmlns:a16="http://schemas.microsoft.com/office/drawing/2014/main" xmlns="" id="{4DEAB177-1EC7-8541-AF46-4197686DE1B8}"/>
              </a:ext>
            </a:extLst>
          </p:cNvPr>
          <p:cNvSpPr/>
          <p:nvPr/>
        </p:nvSpPr>
        <p:spPr bwMode="auto">
          <a:xfrm>
            <a:off x="4525416" y="2218610"/>
            <a:ext cx="3024336" cy="3024336"/>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 name="Content Placeholder 2">
            <a:extLst>
              <a:ext uri="{FF2B5EF4-FFF2-40B4-BE49-F238E27FC236}">
                <a16:creationId xmlns:a16="http://schemas.microsoft.com/office/drawing/2014/main" xmlns="" id="{D7BDAE0C-4984-E846-B426-A9BEB391F464}"/>
              </a:ext>
            </a:extLst>
          </p:cNvPr>
          <p:cNvSpPr txBox="1">
            <a:spLocks/>
          </p:cNvSpPr>
          <p:nvPr/>
        </p:nvSpPr>
        <p:spPr bwMode="auto">
          <a:xfrm>
            <a:off x="4525414" y="3285778"/>
            <a:ext cx="3024337" cy="54689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4800" b="1" kern="0" dirty="0">
                <a:solidFill>
                  <a:schemeClr val="bg2"/>
                </a:solidFill>
                <a:latin typeface="Calibri" panose="020F0502020204030204" pitchFamily="34" charset="0"/>
              </a:rPr>
              <a:t>Break</a:t>
            </a:r>
          </a:p>
        </p:txBody>
      </p:sp>
    </p:spTree>
    <p:extLst>
      <p:ext uri="{BB962C8B-B14F-4D97-AF65-F5344CB8AC3E}">
        <p14:creationId xmlns:p14="http://schemas.microsoft.com/office/powerpoint/2010/main" val="297244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739FC528-01F1-D24F-AFD1-E584E37D0880}"/>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6</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Post-16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options</a:t>
            </a:r>
          </a:p>
        </p:txBody>
      </p:sp>
    </p:spTree>
    <p:extLst>
      <p:ext uri="{BB962C8B-B14F-4D97-AF65-F5344CB8AC3E}">
        <p14:creationId xmlns:p14="http://schemas.microsoft.com/office/powerpoint/2010/main" val="2499312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6091" y="2925738"/>
            <a:ext cx="2706448" cy="3002326"/>
          </a:xfrm>
        </p:spPr>
        <p:txBody>
          <a:bodyPr/>
          <a:lstStyle/>
          <a:p>
            <a:pPr marL="0" indent="0">
              <a:buNone/>
            </a:pPr>
            <a:r>
              <a:rPr lang="en-GB" sz="2600" dirty="0"/>
              <a:t>Imagine that you were going on a school trip tomorrow?! </a:t>
            </a:r>
            <a:br>
              <a:rPr lang="en-GB" sz="2600" dirty="0"/>
            </a:br>
            <a:r>
              <a:rPr lang="en-GB" sz="2600" dirty="0"/>
              <a:t>Could you do it?</a:t>
            </a:r>
          </a:p>
        </p:txBody>
      </p:sp>
      <p:pic>
        <p:nvPicPr>
          <p:cNvPr id="8" name="Picture 7">
            <a:extLst>
              <a:ext uri="{FF2B5EF4-FFF2-40B4-BE49-F238E27FC236}">
                <a16:creationId xmlns:a16="http://schemas.microsoft.com/office/drawing/2014/main" xmlns="" id="{AB0ECA14-4260-5A4C-8598-6069EA38754B}"/>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60930" y="1755022"/>
            <a:ext cx="7770019" cy="7770019"/>
          </a:xfrm>
          <a:prstGeom prst="ellipse">
            <a:avLst/>
          </a:prstGeom>
          <a:ln w="76200">
            <a:solidFill>
              <a:schemeClr val="bg2">
                <a:lumMod val="20000"/>
                <a:lumOff val="80000"/>
              </a:schemeClr>
            </a:solidFill>
          </a:ln>
        </p:spPr>
      </p:pic>
      <p:sp>
        <p:nvSpPr>
          <p:cNvPr id="5" name="Title 1">
            <a:extLst>
              <a:ext uri="{FF2B5EF4-FFF2-40B4-BE49-F238E27FC236}">
                <a16:creationId xmlns:a16="http://schemas.microsoft.com/office/drawing/2014/main" xmlns="" id="{0747FBAD-5A23-024F-9E3D-61AB896F74B5}"/>
              </a:ext>
            </a:extLst>
          </p:cNvPr>
          <p:cNvSpPr txBox="1">
            <a:spLocks/>
          </p:cNvSpPr>
          <p:nvPr/>
        </p:nvSpPr>
        <p:spPr bwMode="auto">
          <a:xfrm>
            <a:off x="624979" y="320040"/>
            <a:ext cx="8258150" cy="704707"/>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b="1" dirty="0"/>
              <a:t>Going on a journey</a:t>
            </a:r>
            <a:endParaRPr lang="en-GB" sz="4000" b="1" kern="0" dirty="0"/>
          </a:p>
        </p:txBody>
      </p:sp>
    </p:spTree>
    <p:extLst>
      <p:ext uri="{BB962C8B-B14F-4D97-AF65-F5344CB8AC3E}">
        <p14:creationId xmlns:p14="http://schemas.microsoft.com/office/powerpoint/2010/main" val="271942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73706600-8DE8-EC4E-97E0-009C6933FFF4}"/>
              </a:ext>
            </a:extLst>
          </p:cNvPr>
          <p:cNvSpPr txBox="1">
            <a:spLocks/>
          </p:cNvSpPr>
          <p:nvPr/>
        </p:nvSpPr>
        <p:spPr bwMode="auto">
          <a:xfrm>
            <a:off x="631422" y="1701602"/>
            <a:ext cx="7122349" cy="439248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The options available to you </a:t>
            </a:r>
            <a:br>
              <a:rPr lang="en-GB" sz="2800" dirty="0">
                <a:latin typeface="Calibri" panose="020F0502020204030204" pitchFamily="34" charset="0"/>
              </a:rPr>
            </a:br>
            <a:r>
              <a:rPr lang="en-GB" sz="2800" dirty="0">
                <a:latin typeface="Calibri" panose="020F0502020204030204" pitchFamily="34" charset="0"/>
              </a:rPr>
              <a:t>when you leave school</a:t>
            </a:r>
          </a:p>
          <a:p>
            <a:r>
              <a:rPr lang="en-GB" sz="2800" dirty="0">
                <a:latin typeface="Calibri" panose="020F0502020204030204" pitchFamily="34" charset="0"/>
              </a:rPr>
              <a:t>The support available to you </a:t>
            </a:r>
            <a:br>
              <a:rPr lang="en-GB" sz="2800" dirty="0">
                <a:latin typeface="Calibri" panose="020F0502020204030204" pitchFamily="34" charset="0"/>
              </a:rPr>
            </a:br>
            <a:r>
              <a:rPr lang="en-GB" sz="2800" dirty="0">
                <a:latin typeface="Calibri" panose="020F0502020204030204" pitchFamily="34" charset="0"/>
              </a:rPr>
              <a:t>when you are studying or working </a:t>
            </a:r>
          </a:p>
          <a:p>
            <a:r>
              <a:rPr lang="en-GB" sz="2800" dirty="0">
                <a:latin typeface="Calibri" panose="020F0502020204030204" pitchFamily="34" charset="0"/>
              </a:rPr>
              <a:t>Recognising your own skills </a:t>
            </a:r>
            <a:br>
              <a:rPr lang="en-GB" sz="2800" dirty="0">
                <a:latin typeface="Calibri" panose="020F0502020204030204" pitchFamily="34" charset="0"/>
              </a:rPr>
            </a:br>
            <a:r>
              <a:rPr lang="en-GB" sz="2800" dirty="0">
                <a:latin typeface="Calibri" panose="020F0502020204030204" pitchFamily="34" charset="0"/>
              </a:rPr>
              <a:t>and interests	</a:t>
            </a:r>
          </a:p>
        </p:txBody>
      </p:sp>
      <p:sp>
        <p:nvSpPr>
          <p:cNvPr id="4" name="Title 1">
            <a:extLst>
              <a:ext uri="{FF2B5EF4-FFF2-40B4-BE49-F238E27FC236}">
                <a16:creationId xmlns:a16="http://schemas.microsoft.com/office/drawing/2014/main" xmlns="" id="{5378F1B6-E3A4-9B46-813F-9F5208B862CB}"/>
              </a:ext>
            </a:extLst>
          </p:cNvPr>
          <p:cNvSpPr txBox="1">
            <a:spLocks/>
          </p:cNvSpPr>
          <p:nvPr/>
        </p:nvSpPr>
        <p:spPr bwMode="auto">
          <a:xfrm>
            <a:off x="648428" y="361999"/>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320"/>
              </a:lnSpc>
            </a:pPr>
            <a:r>
              <a:rPr lang="en-GB" sz="4000" kern="0" dirty="0">
                <a:solidFill>
                  <a:srgbClr val="FFE900"/>
                </a:solidFill>
                <a:latin typeface="Calibri" panose="020F0502020204030204" pitchFamily="34" charset="0"/>
              </a:rPr>
              <a:t>What is the </a:t>
            </a:r>
            <a:br>
              <a:rPr lang="en-GB" sz="4000" kern="0" dirty="0">
                <a:solidFill>
                  <a:srgbClr val="FFE900"/>
                </a:solidFill>
                <a:latin typeface="Calibri" panose="020F0502020204030204" pitchFamily="34" charset="0"/>
              </a:rPr>
            </a:br>
            <a:r>
              <a:rPr lang="en-GB" sz="4000" kern="0" dirty="0">
                <a:solidFill>
                  <a:srgbClr val="FFE900"/>
                </a:solidFill>
                <a:latin typeface="Calibri" panose="020F0502020204030204" pitchFamily="34" charset="0"/>
              </a:rPr>
              <a:t>My Future workshop?</a:t>
            </a:r>
          </a:p>
        </p:txBody>
      </p:sp>
      <p:pic>
        <p:nvPicPr>
          <p:cNvPr id="8" name="Picture 7">
            <a:extLst>
              <a:ext uri="{FF2B5EF4-FFF2-40B4-BE49-F238E27FC236}">
                <a16:creationId xmlns:a16="http://schemas.microsoft.com/office/drawing/2014/main" xmlns="" id="{C235C62F-E6FE-D643-9EA1-1585400FD927}"/>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457627" y="2565698"/>
            <a:ext cx="6167529" cy="6167529"/>
          </a:xfrm>
          <a:prstGeom prst="ellipse">
            <a:avLst/>
          </a:prstGeom>
          <a:ln w="76200">
            <a:solidFill>
              <a:schemeClr val="bg2">
                <a:lumMod val="20000"/>
                <a:lumOff val="80000"/>
              </a:schemeClr>
            </a:solidFill>
          </a:ln>
        </p:spPr>
      </p:pic>
    </p:spTree>
    <p:extLst>
      <p:ext uri="{BB962C8B-B14F-4D97-AF65-F5344CB8AC3E}">
        <p14:creationId xmlns:p14="http://schemas.microsoft.com/office/powerpoint/2010/main" val="3215807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75E27297-1FB7-0A4F-AB79-F2D0542032F8}"/>
              </a:ext>
            </a:extLst>
          </p:cNvPr>
          <p:cNvSpPr/>
          <p:nvPr/>
        </p:nvSpPr>
        <p:spPr bwMode="auto">
          <a:xfrm>
            <a:off x="913594" y="2653390"/>
            <a:ext cx="1440160" cy="144016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Today</a:t>
            </a:r>
          </a:p>
        </p:txBody>
      </p:sp>
      <p:sp>
        <p:nvSpPr>
          <p:cNvPr id="18" name="Oval 17">
            <a:extLst>
              <a:ext uri="{FF2B5EF4-FFF2-40B4-BE49-F238E27FC236}">
                <a16:creationId xmlns:a16="http://schemas.microsoft.com/office/drawing/2014/main" xmlns="" id="{6F276BD0-3E58-F940-9E89-9FF3417E692D}"/>
              </a:ext>
            </a:extLst>
          </p:cNvPr>
          <p:cNvSpPr/>
          <p:nvPr/>
        </p:nvSpPr>
        <p:spPr bwMode="auto">
          <a:xfrm>
            <a:off x="9973856" y="2653390"/>
            <a:ext cx="1440160" cy="144016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Departure tomorrow</a:t>
            </a:r>
          </a:p>
        </p:txBody>
      </p:sp>
      <p:sp>
        <p:nvSpPr>
          <p:cNvPr id="23" name="Oval 22">
            <a:extLst>
              <a:ext uri="{FF2B5EF4-FFF2-40B4-BE49-F238E27FC236}">
                <a16:creationId xmlns:a16="http://schemas.microsoft.com/office/drawing/2014/main" xmlns="" id="{5FAB1FE6-EA59-EE46-8B32-5FC29D16595F}"/>
              </a:ext>
            </a:extLst>
          </p:cNvPr>
          <p:cNvSpPr/>
          <p:nvPr/>
        </p:nvSpPr>
        <p:spPr bwMode="auto">
          <a:xfrm>
            <a:off x="4939669" y="2211813"/>
            <a:ext cx="2448272" cy="2448272"/>
          </a:xfrm>
          <a:prstGeom prst="ellipse">
            <a:avLst/>
          </a:prstGeom>
          <a:solidFill>
            <a:schemeClr val="accent3"/>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9900" dirty="0">
                <a:solidFill>
                  <a:schemeClr val="bg1"/>
                </a:solidFill>
                <a:latin typeface="Calibri" panose="020F0502020204030204" pitchFamily="34" charset="0"/>
                <a:cs typeface="Calibri" panose="020F0502020204030204" pitchFamily="34" charset="0"/>
              </a:rPr>
              <a:t>?</a:t>
            </a:r>
          </a:p>
        </p:txBody>
      </p:sp>
      <p:grpSp>
        <p:nvGrpSpPr>
          <p:cNvPr id="3" name="Group 2">
            <a:extLst>
              <a:ext uri="{FF2B5EF4-FFF2-40B4-BE49-F238E27FC236}">
                <a16:creationId xmlns:a16="http://schemas.microsoft.com/office/drawing/2014/main" xmlns="" id="{4E3C069B-4E71-C04F-90B8-6424FE558245}"/>
              </a:ext>
            </a:extLst>
          </p:cNvPr>
          <p:cNvGrpSpPr/>
          <p:nvPr/>
        </p:nvGrpSpPr>
        <p:grpSpPr>
          <a:xfrm>
            <a:off x="2512946" y="333450"/>
            <a:ext cx="7329057" cy="5890178"/>
            <a:chOff x="2512946" y="333450"/>
            <a:chExt cx="7329057" cy="5890178"/>
          </a:xfrm>
        </p:grpSpPr>
        <p:grpSp>
          <p:nvGrpSpPr>
            <p:cNvPr id="48" name="Group 47">
              <a:extLst>
                <a:ext uri="{FF2B5EF4-FFF2-40B4-BE49-F238E27FC236}">
                  <a16:creationId xmlns:a16="http://schemas.microsoft.com/office/drawing/2014/main" xmlns="" id="{D7829574-032D-DA41-A044-40C51680EFA1}"/>
                </a:ext>
              </a:extLst>
            </p:cNvPr>
            <p:cNvGrpSpPr/>
            <p:nvPr/>
          </p:nvGrpSpPr>
          <p:grpSpPr>
            <a:xfrm>
              <a:off x="2512946" y="333450"/>
              <a:ext cx="7329057" cy="5890178"/>
              <a:chOff x="2512946" y="333450"/>
              <a:chExt cx="7329057" cy="5890178"/>
            </a:xfrm>
            <a:solidFill>
              <a:schemeClr val="bg1"/>
            </a:solidFill>
          </p:grpSpPr>
          <p:sp>
            <p:nvSpPr>
              <p:cNvPr id="49" name="Oval 48">
                <a:extLst>
                  <a:ext uri="{FF2B5EF4-FFF2-40B4-BE49-F238E27FC236}">
                    <a16:creationId xmlns:a16="http://schemas.microsoft.com/office/drawing/2014/main" xmlns="" id="{74D5E0B2-02ED-B844-A271-8B702FD8B9FA}"/>
                  </a:ext>
                </a:extLst>
              </p:cNvPr>
              <p:cNvSpPr/>
              <p:nvPr/>
            </p:nvSpPr>
            <p:spPr bwMode="auto">
              <a:xfrm>
                <a:off x="3532257" y="33345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66" name="Oval 65">
                <a:extLst>
                  <a:ext uri="{FF2B5EF4-FFF2-40B4-BE49-F238E27FC236}">
                    <a16:creationId xmlns:a16="http://schemas.microsoft.com/office/drawing/2014/main" xmlns="" id="{A3A3749C-D798-9B48-96BC-0BA9F1C19717}"/>
                  </a:ext>
                </a:extLst>
              </p:cNvPr>
              <p:cNvSpPr/>
              <p:nvPr/>
            </p:nvSpPr>
            <p:spPr bwMode="auto">
              <a:xfrm>
                <a:off x="2563405" y="1694354"/>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69" name="Oval 68">
                <a:extLst>
                  <a:ext uri="{FF2B5EF4-FFF2-40B4-BE49-F238E27FC236}">
                    <a16:creationId xmlns:a16="http://schemas.microsoft.com/office/drawing/2014/main" xmlns="" id="{6E764E2F-2821-D145-9998-4C280E694938}"/>
                  </a:ext>
                </a:extLst>
              </p:cNvPr>
              <p:cNvSpPr/>
              <p:nvPr/>
            </p:nvSpPr>
            <p:spPr bwMode="auto">
              <a:xfrm>
                <a:off x="2512946" y="337347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0" name="Oval 69">
                <a:extLst>
                  <a:ext uri="{FF2B5EF4-FFF2-40B4-BE49-F238E27FC236}">
                    <a16:creationId xmlns:a16="http://schemas.microsoft.com/office/drawing/2014/main" xmlns="" id="{0FA78845-BDC7-884D-A2B4-25F645970E0A}"/>
                  </a:ext>
                </a:extLst>
              </p:cNvPr>
              <p:cNvSpPr/>
              <p:nvPr/>
            </p:nvSpPr>
            <p:spPr bwMode="auto">
              <a:xfrm>
                <a:off x="3229479" y="4783468"/>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xmlns="" id="{FF72AEEF-046A-C348-9B6D-3FF5542DF982}"/>
                  </a:ext>
                </a:extLst>
              </p:cNvPr>
              <p:cNvGrpSpPr/>
              <p:nvPr/>
            </p:nvGrpSpPr>
            <p:grpSpPr>
              <a:xfrm>
                <a:off x="4704756" y="1791612"/>
                <a:ext cx="594953" cy="467968"/>
                <a:chOff x="4438147" y="1991952"/>
                <a:chExt cx="594953" cy="467968"/>
              </a:xfrm>
              <a:grpFill/>
            </p:grpSpPr>
            <p:sp>
              <p:nvSpPr>
                <p:cNvPr id="104" name="Oval 103">
                  <a:extLst>
                    <a:ext uri="{FF2B5EF4-FFF2-40B4-BE49-F238E27FC236}">
                      <a16:creationId xmlns:a16="http://schemas.microsoft.com/office/drawing/2014/main" xmlns="" id="{3D7FB7C0-F933-A94E-B9B7-FBE162D6319B}"/>
                    </a:ext>
                  </a:extLst>
                </p:cNvPr>
                <p:cNvSpPr/>
                <p:nvPr/>
              </p:nvSpPr>
              <p:spPr bwMode="auto">
                <a:xfrm>
                  <a:off x="4438147" y="1991952"/>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5" name="Oval 104">
                  <a:extLst>
                    <a:ext uri="{FF2B5EF4-FFF2-40B4-BE49-F238E27FC236}">
                      <a16:creationId xmlns:a16="http://schemas.microsoft.com/office/drawing/2014/main" xmlns="" id="{EAE7D334-A933-3E42-BC5E-63D8B03DD6DA}"/>
                    </a:ext>
                  </a:extLst>
                </p:cNvPr>
                <p:cNvSpPr/>
                <p:nvPr/>
              </p:nvSpPr>
              <p:spPr bwMode="auto">
                <a:xfrm>
                  <a:off x="4686339" y="2195022"/>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6" name="Oval 105">
                  <a:extLst>
                    <a:ext uri="{FF2B5EF4-FFF2-40B4-BE49-F238E27FC236}">
                      <a16:creationId xmlns:a16="http://schemas.microsoft.com/office/drawing/2014/main" xmlns="" id="{00310E31-9764-6644-8E37-3E6CFFB0FCDE}"/>
                    </a:ext>
                  </a:extLst>
                </p:cNvPr>
                <p:cNvSpPr/>
                <p:nvPr/>
              </p:nvSpPr>
              <p:spPr bwMode="auto">
                <a:xfrm>
                  <a:off x="4906199" y="2333019"/>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2" name="Group 71">
                <a:extLst>
                  <a:ext uri="{FF2B5EF4-FFF2-40B4-BE49-F238E27FC236}">
                    <a16:creationId xmlns:a16="http://schemas.microsoft.com/office/drawing/2014/main" xmlns="" id="{DABFB6DC-8B00-BD4C-986D-30BF8A5E7EAC}"/>
                  </a:ext>
                </a:extLst>
              </p:cNvPr>
              <p:cNvGrpSpPr/>
              <p:nvPr/>
            </p:nvGrpSpPr>
            <p:grpSpPr>
              <a:xfrm rot="20383633">
                <a:off x="4154151" y="2686526"/>
                <a:ext cx="594953" cy="467968"/>
                <a:chOff x="3251942" y="3661801"/>
                <a:chExt cx="594953" cy="467968"/>
              </a:xfrm>
              <a:grpFill/>
            </p:grpSpPr>
            <p:sp>
              <p:nvSpPr>
                <p:cNvPr id="101" name="Oval 100">
                  <a:extLst>
                    <a:ext uri="{FF2B5EF4-FFF2-40B4-BE49-F238E27FC236}">
                      <a16:creationId xmlns:a16="http://schemas.microsoft.com/office/drawing/2014/main" xmlns="" id="{DEDDA7D0-8D69-ED47-AEA9-A99AF8FD8150}"/>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2" name="Oval 101">
                  <a:extLst>
                    <a:ext uri="{FF2B5EF4-FFF2-40B4-BE49-F238E27FC236}">
                      <a16:creationId xmlns:a16="http://schemas.microsoft.com/office/drawing/2014/main" xmlns="" id="{8CE592DE-A5A2-A24E-A582-72AF71EB719B}"/>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3" name="Oval 102">
                  <a:extLst>
                    <a:ext uri="{FF2B5EF4-FFF2-40B4-BE49-F238E27FC236}">
                      <a16:creationId xmlns:a16="http://schemas.microsoft.com/office/drawing/2014/main" xmlns="" id="{34EAE3E3-AA2B-4D43-9AE1-A58A70E4A79A}"/>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3" name="Group 72">
                <a:extLst>
                  <a:ext uri="{FF2B5EF4-FFF2-40B4-BE49-F238E27FC236}">
                    <a16:creationId xmlns:a16="http://schemas.microsoft.com/office/drawing/2014/main" xmlns="" id="{C6FBC594-9C8E-F44B-9712-9A01EA1E299B}"/>
                  </a:ext>
                </a:extLst>
              </p:cNvPr>
              <p:cNvGrpSpPr/>
              <p:nvPr/>
            </p:nvGrpSpPr>
            <p:grpSpPr>
              <a:xfrm rot="18000000">
                <a:off x="4149171" y="3657789"/>
                <a:ext cx="594953" cy="467968"/>
                <a:chOff x="3251942" y="3661801"/>
                <a:chExt cx="594953" cy="467968"/>
              </a:xfrm>
              <a:grpFill/>
            </p:grpSpPr>
            <p:sp>
              <p:nvSpPr>
                <p:cNvPr id="98" name="Oval 97">
                  <a:extLst>
                    <a:ext uri="{FF2B5EF4-FFF2-40B4-BE49-F238E27FC236}">
                      <a16:creationId xmlns:a16="http://schemas.microsoft.com/office/drawing/2014/main" xmlns="" id="{0F9A6D26-64BC-4A46-84B4-D2873C543A3E}"/>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9" name="Oval 98">
                  <a:extLst>
                    <a:ext uri="{FF2B5EF4-FFF2-40B4-BE49-F238E27FC236}">
                      <a16:creationId xmlns:a16="http://schemas.microsoft.com/office/drawing/2014/main" xmlns="" id="{2B430E74-BA32-3C43-8998-F5FB0529FD71}"/>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0" name="Oval 99">
                  <a:extLst>
                    <a:ext uri="{FF2B5EF4-FFF2-40B4-BE49-F238E27FC236}">
                      <a16:creationId xmlns:a16="http://schemas.microsoft.com/office/drawing/2014/main" xmlns="" id="{5F9B5587-7867-8346-92C7-85572F5DDDD8}"/>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4" name="Group 73">
                <a:extLst>
                  <a:ext uri="{FF2B5EF4-FFF2-40B4-BE49-F238E27FC236}">
                    <a16:creationId xmlns:a16="http://schemas.microsoft.com/office/drawing/2014/main" xmlns="" id="{81C959EE-873E-F64D-A7F4-2D6CEC9DFAB2}"/>
                  </a:ext>
                </a:extLst>
              </p:cNvPr>
              <p:cNvGrpSpPr/>
              <p:nvPr/>
            </p:nvGrpSpPr>
            <p:grpSpPr>
              <a:xfrm rot="17273940">
                <a:off x="4740255" y="4574598"/>
                <a:ext cx="594953" cy="467968"/>
                <a:chOff x="3251942" y="3661801"/>
                <a:chExt cx="594953" cy="467968"/>
              </a:xfrm>
              <a:grpFill/>
            </p:grpSpPr>
            <p:sp>
              <p:nvSpPr>
                <p:cNvPr id="95" name="Oval 94">
                  <a:extLst>
                    <a:ext uri="{FF2B5EF4-FFF2-40B4-BE49-F238E27FC236}">
                      <a16:creationId xmlns:a16="http://schemas.microsoft.com/office/drawing/2014/main" xmlns="" id="{6E097559-0F0C-B043-BED5-12F7B3C97F23}"/>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6" name="Oval 95">
                  <a:extLst>
                    <a:ext uri="{FF2B5EF4-FFF2-40B4-BE49-F238E27FC236}">
                      <a16:creationId xmlns:a16="http://schemas.microsoft.com/office/drawing/2014/main" xmlns="" id="{60F67652-0C9E-0E43-A60A-9F4CC110D1BB}"/>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7" name="Oval 96">
                  <a:extLst>
                    <a:ext uri="{FF2B5EF4-FFF2-40B4-BE49-F238E27FC236}">
                      <a16:creationId xmlns:a16="http://schemas.microsoft.com/office/drawing/2014/main" xmlns="" id="{806754C9-B250-C042-8237-9C84A1FD5148}"/>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sp>
            <p:nvSpPr>
              <p:cNvPr id="75" name="Oval 74">
                <a:extLst>
                  <a:ext uri="{FF2B5EF4-FFF2-40B4-BE49-F238E27FC236}">
                    <a16:creationId xmlns:a16="http://schemas.microsoft.com/office/drawing/2014/main" xmlns="" id="{0B476E7A-E155-A349-B1FB-5301F5E89F1F}"/>
                  </a:ext>
                </a:extLst>
              </p:cNvPr>
              <p:cNvSpPr/>
              <p:nvPr/>
            </p:nvSpPr>
            <p:spPr bwMode="auto">
              <a:xfrm>
                <a:off x="7387941" y="33345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6" name="Oval 75">
                <a:extLst>
                  <a:ext uri="{FF2B5EF4-FFF2-40B4-BE49-F238E27FC236}">
                    <a16:creationId xmlns:a16="http://schemas.microsoft.com/office/drawing/2014/main" xmlns="" id="{F2FC0FC5-05AC-B24B-88C4-4074C78136C5}"/>
                  </a:ext>
                </a:extLst>
              </p:cNvPr>
              <p:cNvSpPr/>
              <p:nvPr/>
            </p:nvSpPr>
            <p:spPr bwMode="auto">
              <a:xfrm>
                <a:off x="8324045" y="1694354"/>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7" name="Oval 76">
                <a:extLst>
                  <a:ext uri="{FF2B5EF4-FFF2-40B4-BE49-F238E27FC236}">
                    <a16:creationId xmlns:a16="http://schemas.microsoft.com/office/drawing/2014/main" xmlns="" id="{F8D98AE2-9066-E046-95B3-5D92A0DEB0CD}"/>
                  </a:ext>
                </a:extLst>
              </p:cNvPr>
              <p:cNvSpPr/>
              <p:nvPr/>
            </p:nvSpPr>
            <p:spPr bwMode="auto">
              <a:xfrm>
                <a:off x="8401843" y="337347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xmlns="" id="{18118734-7A92-1746-B4D6-BDDE09D57C59}"/>
                  </a:ext>
                </a:extLst>
              </p:cNvPr>
              <p:cNvSpPr/>
              <p:nvPr/>
            </p:nvSpPr>
            <p:spPr bwMode="auto">
              <a:xfrm>
                <a:off x="7579377" y="4783468"/>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grpSp>
            <p:nvGrpSpPr>
              <p:cNvPr id="79" name="Group 78">
                <a:extLst>
                  <a:ext uri="{FF2B5EF4-FFF2-40B4-BE49-F238E27FC236}">
                    <a16:creationId xmlns:a16="http://schemas.microsoft.com/office/drawing/2014/main" xmlns="" id="{0D54C380-D153-AC40-85A5-B71040A344FB}"/>
                  </a:ext>
                </a:extLst>
              </p:cNvPr>
              <p:cNvGrpSpPr/>
              <p:nvPr/>
            </p:nvGrpSpPr>
            <p:grpSpPr>
              <a:xfrm flipH="1">
                <a:off x="7027901" y="1791612"/>
                <a:ext cx="594953" cy="467968"/>
                <a:chOff x="4438147" y="1991952"/>
                <a:chExt cx="594953" cy="467968"/>
              </a:xfrm>
              <a:grpFill/>
            </p:grpSpPr>
            <p:sp>
              <p:nvSpPr>
                <p:cNvPr id="92" name="Oval 91">
                  <a:extLst>
                    <a:ext uri="{FF2B5EF4-FFF2-40B4-BE49-F238E27FC236}">
                      <a16:creationId xmlns:a16="http://schemas.microsoft.com/office/drawing/2014/main" xmlns="" id="{5438AF0D-5470-3C45-A689-384F14E5834A}"/>
                    </a:ext>
                  </a:extLst>
                </p:cNvPr>
                <p:cNvSpPr/>
                <p:nvPr/>
              </p:nvSpPr>
              <p:spPr bwMode="auto">
                <a:xfrm>
                  <a:off x="4438147" y="1991952"/>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3" name="Oval 92">
                  <a:extLst>
                    <a:ext uri="{FF2B5EF4-FFF2-40B4-BE49-F238E27FC236}">
                      <a16:creationId xmlns:a16="http://schemas.microsoft.com/office/drawing/2014/main" xmlns="" id="{C208F766-4428-174A-BBD5-0B0D92C578BD}"/>
                    </a:ext>
                  </a:extLst>
                </p:cNvPr>
                <p:cNvSpPr/>
                <p:nvPr/>
              </p:nvSpPr>
              <p:spPr bwMode="auto">
                <a:xfrm>
                  <a:off x="4686339" y="2195022"/>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4" name="Oval 93">
                  <a:extLst>
                    <a:ext uri="{FF2B5EF4-FFF2-40B4-BE49-F238E27FC236}">
                      <a16:creationId xmlns:a16="http://schemas.microsoft.com/office/drawing/2014/main" xmlns="" id="{CD575D4B-402E-F743-841A-1ED409843B8E}"/>
                    </a:ext>
                  </a:extLst>
                </p:cNvPr>
                <p:cNvSpPr/>
                <p:nvPr/>
              </p:nvSpPr>
              <p:spPr bwMode="auto">
                <a:xfrm>
                  <a:off x="4906199" y="2333019"/>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0" name="Group 79">
                <a:extLst>
                  <a:ext uri="{FF2B5EF4-FFF2-40B4-BE49-F238E27FC236}">
                    <a16:creationId xmlns:a16="http://schemas.microsoft.com/office/drawing/2014/main" xmlns="" id="{F14AEF96-F167-E048-8D21-8700F13F2545}"/>
                  </a:ext>
                </a:extLst>
              </p:cNvPr>
              <p:cNvGrpSpPr/>
              <p:nvPr/>
            </p:nvGrpSpPr>
            <p:grpSpPr>
              <a:xfrm rot="1216367" flipH="1">
                <a:off x="7578506" y="2686526"/>
                <a:ext cx="594953" cy="467968"/>
                <a:chOff x="3251942" y="3661801"/>
                <a:chExt cx="594953" cy="467968"/>
              </a:xfrm>
              <a:grpFill/>
            </p:grpSpPr>
            <p:sp>
              <p:nvSpPr>
                <p:cNvPr id="89" name="Oval 88">
                  <a:extLst>
                    <a:ext uri="{FF2B5EF4-FFF2-40B4-BE49-F238E27FC236}">
                      <a16:creationId xmlns:a16="http://schemas.microsoft.com/office/drawing/2014/main" xmlns="" id="{3FAC48AC-CE12-5A46-BFE1-5432909B288B}"/>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0" name="Oval 89">
                  <a:extLst>
                    <a:ext uri="{FF2B5EF4-FFF2-40B4-BE49-F238E27FC236}">
                      <a16:creationId xmlns:a16="http://schemas.microsoft.com/office/drawing/2014/main" xmlns="" id="{0C7DABD8-020E-4342-9FEB-BFB546D04985}"/>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1" name="Oval 90">
                  <a:extLst>
                    <a:ext uri="{FF2B5EF4-FFF2-40B4-BE49-F238E27FC236}">
                      <a16:creationId xmlns:a16="http://schemas.microsoft.com/office/drawing/2014/main" xmlns="" id="{975CF479-E747-4144-9E04-C50FF3E4A020}"/>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1" name="Group 80">
                <a:extLst>
                  <a:ext uri="{FF2B5EF4-FFF2-40B4-BE49-F238E27FC236}">
                    <a16:creationId xmlns:a16="http://schemas.microsoft.com/office/drawing/2014/main" xmlns="" id="{8C7C68B4-8EDA-224A-B22F-A8B3106D74B4}"/>
                  </a:ext>
                </a:extLst>
              </p:cNvPr>
              <p:cNvGrpSpPr/>
              <p:nvPr/>
            </p:nvGrpSpPr>
            <p:grpSpPr>
              <a:xfrm rot="3600000" flipH="1">
                <a:off x="7583486" y="3657789"/>
                <a:ext cx="594953" cy="467968"/>
                <a:chOff x="3251942" y="3661801"/>
                <a:chExt cx="594953" cy="467968"/>
              </a:xfrm>
              <a:grpFill/>
            </p:grpSpPr>
            <p:sp>
              <p:nvSpPr>
                <p:cNvPr id="86" name="Oval 85">
                  <a:extLst>
                    <a:ext uri="{FF2B5EF4-FFF2-40B4-BE49-F238E27FC236}">
                      <a16:creationId xmlns:a16="http://schemas.microsoft.com/office/drawing/2014/main" xmlns="" id="{A35B46C5-955B-4D42-B0C1-FA53B0B8F59E}"/>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7" name="Oval 86">
                  <a:extLst>
                    <a:ext uri="{FF2B5EF4-FFF2-40B4-BE49-F238E27FC236}">
                      <a16:creationId xmlns:a16="http://schemas.microsoft.com/office/drawing/2014/main" xmlns="" id="{CD5C33A1-0B1C-E648-8F97-AFAD336EF43C}"/>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8" name="Oval 87">
                  <a:extLst>
                    <a:ext uri="{FF2B5EF4-FFF2-40B4-BE49-F238E27FC236}">
                      <a16:creationId xmlns:a16="http://schemas.microsoft.com/office/drawing/2014/main" xmlns="" id="{5D00313B-6792-7445-A92D-426AB1ACC1ED}"/>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2" name="Group 81">
                <a:extLst>
                  <a:ext uri="{FF2B5EF4-FFF2-40B4-BE49-F238E27FC236}">
                    <a16:creationId xmlns:a16="http://schemas.microsoft.com/office/drawing/2014/main" xmlns="" id="{7894ECE1-145E-5845-A5C9-4EEA61A8BA4D}"/>
                  </a:ext>
                </a:extLst>
              </p:cNvPr>
              <p:cNvGrpSpPr/>
              <p:nvPr/>
            </p:nvGrpSpPr>
            <p:grpSpPr>
              <a:xfrm rot="4326060" flipH="1">
                <a:off x="6949283" y="4574598"/>
                <a:ext cx="594953" cy="467968"/>
                <a:chOff x="3251942" y="3661801"/>
                <a:chExt cx="594953" cy="467968"/>
              </a:xfrm>
              <a:grpFill/>
            </p:grpSpPr>
            <p:sp>
              <p:nvSpPr>
                <p:cNvPr id="83" name="Oval 82">
                  <a:extLst>
                    <a:ext uri="{FF2B5EF4-FFF2-40B4-BE49-F238E27FC236}">
                      <a16:creationId xmlns:a16="http://schemas.microsoft.com/office/drawing/2014/main" xmlns="" id="{F7B5CCD7-0926-5A4C-9DB6-F52ADBE9AFA9}"/>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4" name="Oval 83">
                  <a:extLst>
                    <a:ext uri="{FF2B5EF4-FFF2-40B4-BE49-F238E27FC236}">
                      <a16:creationId xmlns:a16="http://schemas.microsoft.com/office/drawing/2014/main" xmlns="" id="{0A277660-BA26-A143-A3EE-12DDF30E04B6}"/>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5" name="Oval 84">
                  <a:extLst>
                    <a:ext uri="{FF2B5EF4-FFF2-40B4-BE49-F238E27FC236}">
                      <a16:creationId xmlns:a16="http://schemas.microsoft.com/office/drawing/2014/main" xmlns="" id="{0232E251-FD5B-E142-BBCD-23718C7136C4}"/>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grpSp>
          <p:nvGrpSpPr>
            <p:cNvPr id="67" name="Group 66">
              <a:extLst>
                <a:ext uri="{FF2B5EF4-FFF2-40B4-BE49-F238E27FC236}">
                  <a16:creationId xmlns:a16="http://schemas.microsoft.com/office/drawing/2014/main" xmlns="" id="{8A20FD6D-738B-1D4C-974A-CEEAD1950E48}"/>
                </a:ext>
              </a:extLst>
            </p:cNvPr>
            <p:cNvGrpSpPr/>
            <p:nvPr/>
          </p:nvGrpSpPr>
          <p:grpSpPr>
            <a:xfrm>
              <a:off x="2512946" y="333450"/>
              <a:ext cx="7329057" cy="5890178"/>
              <a:chOff x="2512946" y="333450"/>
              <a:chExt cx="7329057" cy="5890178"/>
            </a:xfrm>
            <a:solidFill>
              <a:schemeClr val="accent4">
                <a:alpha val="80000"/>
              </a:schemeClr>
            </a:solidFill>
          </p:grpSpPr>
          <p:sp>
            <p:nvSpPr>
              <p:cNvPr id="22" name="Oval 21">
                <a:extLst>
                  <a:ext uri="{FF2B5EF4-FFF2-40B4-BE49-F238E27FC236}">
                    <a16:creationId xmlns:a16="http://schemas.microsoft.com/office/drawing/2014/main" xmlns="" id="{3328328B-C25E-C247-8176-3A3D2C59D073}"/>
                  </a:ext>
                </a:extLst>
              </p:cNvPr>
              <p:cNvSpPr/>
              <p:nvPr/>
            </p:nvSpPr>
            <p:spPr bwMode="auto">
              <a:xfrm>
                <a:off x="3532257" y="33345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What should I pack?</a:t>
                </a:r>
              </a:p>
            </p:txBody>
          </p:sp>
          <p:sp>
            <p:nvSpPr>
              <p:cNvPr id="25" name="Oval 24">
                <a:extLst>
                  <a:ext uri="{FF2B5EF4-FFF2-40B4-BE49-F238E27FC236}">
                    <a16:creationId xmlns:a16="http://schemas.microsoft.com/office/drawing/2014/main" xmlns="" id="{F2C36FC0-FB35-DE47-A2E6-E81D59732AEF}"/>
                  </a:ext>
                </a:extLst>
              </p:cNvPr>
              <p:cNvSpPr/>
              <p:nvPr/>
            </p:nvSpPr>
            <p:spPr bwMode="auto">
              <a:xfrm>
                <a:off x="2563405" y="1694354"/>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Where do I want to go?</a:t>
                </a:r>
              </a:p>
            </p:txBody>
          </p:sp>
          <p:sp>
            <p:nvSpPr>
              <p:cNvPr id="29" name="Oval 28">
                <a:extLst>
                  <a:ext uri="{FF2B5EF4-FFF2-40B4-BE49-F238E27FC236}">
                    <a16:creationId xmlns:a16="http://schemas.microsoft.com/office/drawing/2014/main" xmlns="" id="{34B2CC56-4B05-2E42-9598-B149852FD7B4}"/>
                  </a:ext>
                </a:extLst>
              </p:cNvPr>
              <p:cNvSpPr/>
              <p:nvPr/>
            </p:nvSpPr>
            <p:spPr bwMode="auto">
              <a:xfrm>
                <a:off x="2512946" y="337347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How much can I spend?</a:t>
                </a:r>
              </a:p>
            </p:txBody>
          </p:sp>
          <p:sp>
            <p:nvSpPr>
              <p:cNvPr id="34" name="Oval 33">
                <a:extLst>
                  <a:ext uri="{FF2B5EF4-FFF2-40B4-BE49-F238E27FC236}">
                    <a16:creationId xmlns:a16="http://schemas.microsoft.com/office/drawing/2014/main" xmlns="" id="{428225BF-E5D4-C54B-AB24-4D1836856BF7}"/>
                  </a:ext>
                </a:extLst>
              </p:cNvPr>
              <p:cNvSpPr/>
              <p:nvPr/>
            </p:nvSpPr>
            <p:spPr bwMode="auto">
              <a:xfrm>
                <a:off x="3229479" y="4783468"/>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Do I need a visa?</a:t>
                </a:r>
              </a:p>
            </p:txBody>
          </p:sp>
          <p:grpSp>
            <p:nvGrpSpPr>
              <p:cNvPr id="47" name="Group 46">
                <a:extLst>
                  <a:ext uri="{FF2B5EF4-FFF2-40B4-BE49-F238E27FC236}">
                    <a16:creationId xmlns:a16="http://schemas.microsoft.com/office/drawing/2014/main" xmlns="" id="{07D14E18-DCDE-3F4A-A33D-3BC0E6C2EBCC}"/>
                  </a:ext>
                </a:extLst>
              </p:cNvPr>
              <p:cNvGrpSpPr/>
              <p:nvPr/>
            </p:nvGrpSpPr>
            <p:grpSpPr>
              <a:xfrm>
                <a:off x="4704756" y="1791612"/>
                <a:ext cx="594953" cy="467968"/>
                <a:chOff x="4438147" y="1991952"/>
                <a:chExt cx="594953" cy="467968"/>
              </a:xfrm>
              <a:grpFill/>
            </p:grpSpPr>
            <p:sp>
              <p:nvSpPr>
                <p:cNvPr id="2" name="Oval 1">
                  <a:extLst>
                    <a:ext uri="{FF2B5EF4-FFF2-40B4-BE49-F238E27FC236}">
                      <a16:creationId xmlns:a16="http://schemas.microsoft.com/office/drawing/2014/main" xmlns="" id="{5E85BA5F-E2CE-9247-94EF-C3C264E1981B}"/>
                    </a:ext>
                  </a:extLst>
                </p:cNvPr>
                <p:cNvSpPr/>
                <p:nvPr/>
              </p:nvSpPr>
              <p:spPr bwMode="auto">
                <a:xfrm>
                  <a:off x="4438147" y="1991952"/>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9" name="Oval 18">
                  <a:extLst>
                    <a:ext uri="{FF2B5EF4-FFF2-40B4-BE49-F238E27FC236}">
                      <a16:creationId xmlns:a16="http://schemas.microsoft.com/office/drawing/2014/main" xmlns="" id="{A83AD1FB-D731-BE48-9DD9-1B34CE16F09E}"/>
                    </a:ext>
                  </a:extLst>
                </p:cNvPr>
                <p:cNvSpPr/>
                <p:nvPr/>
              </p:nvSpPr>
              <p:spPr bwMode="auto">
                <a:xfrm>
                  <a:off x="4686339" y="2195022"/>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0" name="Oval 19">
                  <a:extLst>
                    <a:ext uri="{FF2B5EF4-FFF2-40B4-BE49-F238E27FC236}">
                      <a16:creationId xmlns:a16="http://schemas.microsoft.com/office/drawing/2014/main" xmlns="" id="{4EDB3F7B-4F26-F440-95B3-6C66021CF5F4}"/>
                    </a:ext>
                  </a:extLst>
                </p:cNvPr>
                <p:cNvSpPr/>
                <p:nvPr/>
              </p:nvSpPr>
              <p:spPr bwMode="auto">
                <a:xfrm>
                  <a:off x="4906199" y="2333019"/>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 name="Group 7">
                <a:extLst>
                  <a:ext uri="{FF2B5EF4-FFF2-40B4-BE49-F238E27FC236}">
                    <a16:creationId xmlns:a16="http://schemas.microsoft.com/office/drawing/2014/main" xmlns="" id="{54C85738-3C06-6843-8F10-45943A958790}"/>
                  </a:ext>
                </a:extLst>
              </p:cNvPr>
              <p:cNvGrpSpPr/>
              <p:nvPr/>
            </p:nvGrpSpPr>
            <p:grpSpPr>
              <a:xfrm rot="20383633">
                <a:off x="4154151" y="2686526"/>
                <a:ext cx="594953" cy="467968"/>
                <a:chOff x="3251942" y="3661801"/>
                <a:chExt cx="594953" cy="467968"/>
              </a:xfrm>
              <a:grpFill/>
            </p:grpSpPr>
            <p:sp>
              <p:nvSpPr>
                <p:cNvPr id="26" name="Oval 25">
                  <a:extLst>
                    <a:ext uri="{FF2B5EF4-FFF2-40B4-BE49-F238E27FC236}">
                      <a16:creationId xmlns:a16="http://schemas.microsoft.com/office/drawing/2014/main" xmlns="" id="{E283D351-E73D-A446-AA24-C7C24A05588D}"/>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7" name="Oval 26">
                  <a:extLst>
                    <a:ext uri="{FF2B5EF4-FFF2-40B4-BE49-F238E27FC236}">
                      <a16:creationId xmlns:a16="http://schemas.microsoft.com/office/drawing/2014/main" xmlns="" id="{83053640-AD39-C44D-B3B8-C43374A78C69}"/>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8" name="Oval 27">
                  <a:extLst>
                    <a:ext uri="{FF2B5EF4-FFF2-40B4-BE49-F238E27FC236}">
                      <a16:creationId xmlns:a16="http://schemas.microsoft.com/office/drawing/2014/main" xmlns="" id="{8E424506-95CF-9F48-972E-7A1D81F84674}"/>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30" name="Group 29">
                <a:extLst>
                  <a:ext uri="{FF2B5EF4-FFF2-40B4-BE49-F238E27FC236}">
                    <a16:creationId xmlns:a16="http://schemas.microsoft.com/office/drawing/2014/main" xmlns="" id="{E2CEA2A4-18DD-9648-98E1-F9352C5FF255}"/>
                  </a:ext>
                </a:extLst>
              </p:cNvPr>
              <p:cNvGrpSpPr/>
              <p:nvPr/>
            </p:nvGrpSpPr>
            <p:grpSpPr>
              <a:xfrm rot="18000000">
                <a:off x="4149171" y="3657789"/>
                <a:ext cx="594953" cy="467968"/>
                <a:chOff x="3251942" y="3661801"/>
                <a:chExt cx="594953" cy="467968"/>
              </a:xfrm>
              <a:grpFill/>
            </p:grpSpPr>
            <p:sp>
              <p:nvSpPr>
                <p:cNvPr id="31" name="Oval 30">
                  <a:extLst>
                    <a:ext uri="{FF2B5EF4-FFF2-40B4-BE49-F238E27FC236}">
                      <a16:creationId xmlns:a16="http://schemas.microsoft.com/office/drawing/2014/main" xmlns="" id="{A10024D1-B242-C94D-BB5E-F11765678927}"/>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2" name="Oval 31">
                  <a:extLst>
                    <a:ext uri="{FF2B5EF4-FFF2-40B4-BE49-F238E27FC236}">
                      <a16:creationId xmlns:a16="http://schemas.microsoft.com/office/drawing/2014/main" xmlns="" id="{C8C2723D-6970-3040-AF7F-7CA21AC67946}"/>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3" name="Oval 32">
                  <a:extLst>
                    <a:ext uri="{FF2B5EF4-FFF2-40B4-BE49-F238E27FC236}">
                      <a16:creationId xmlns:a16="http://schemas.microsoft.com/office/drawing/2014/main" xmlns="" id="{700C271F-1783-8849-9BB9-4D3A2B679FFB}"/>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35" name="Group 34">
                <a:extLst>
                  <a:ext uri="{FF2B5EF4-FFF2-40B4-BE49-F238E27FC236}">
                    <a16:creationId xmlns:a16="http://schemas.microsoft.com/office/drawing/2014/main" xmlns="" id="{CFE601A1-3043-E446-A1FF-29CCC29491A8}"/>
                  </a:ext>
                </a:extLst>
              </p:cNvPr>
              <p:cNvGrpSpPr/>
              <p:nvPr/>
            </p:nvGrpSpPr>
            <p:grpSpPr>
              <a:xfrm rot="17273940">
                <a:off x="4740255" y="4574598"/>
                <a:ext cx="594953" cy="467968"/>
                <a:chOff x="3251942" y="3661801"/>
                <a:chExt cx="594953" cy="467968"/>
              </a:xfrm>
              <a:grpFill/>
            </p:grpSpPr>
            <p:sp>
              <p:nvSpPr>
                <p:cNvPr id="36" name="Oval 35">
                  <a:extLst>
                    <a:ext uri="{FF2B5EF4-FFF2-40B4-BE49-F238E27FC236}">
                      <a16:creationId xmlns:a16="http://schemas.microsoft.com/office/drawing/2014/main" xmlns="" id="{FE1637B3-97AB-AA40-AD66-723F3DFBFB57}"/>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7" name="Oval 36">
                  <a:extLst>
                    <a:ext uri="{FF2B5EF4-FFF2-40B4-BE49-F238E27FC236}">
                      <a16:creationId xmlns:a16="http://schemas.microsoft.com/office/drawing/2014/main" xmlns="" id="{2B00EE6B-73B6-0342-B3B1-7CFF60FE15A9}"/>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8" name="Oval 37">
                  <a:extLst>
                    <a:ext uri="{FF2B5EF4-FFF2-40B4-BE49-F238E27FC236}">
                      <a16:creationId xmlns:a16="http://schemas.microsoft.com/office/drawing/2014/main" xmlns="" id="{E9B24C88-254F-D04C-8339-2D9F03FCBFD9}"/>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sp>
            <p:nvSpPr>
              <p:cNvPr id="40" name="Oval 39">
                <a:extLst>
                  <a:ext uri="{FF2B5EF4-FFF2-40B4-BE49-F238E27FC236}">
                    <a16:creationId xmlns:a16="http://schemas.microsoft.com/office/drawing/2014/main" xmlns="" id="{55EC5806-1FDB-DA47-8881-3178CBBECF16}"/>
                  </a:ext>
                </a:extLst>
              </p:cNvPr>
              <p:cNvSpPr/>
              <p:nvPr/>
            </p:nvSpPr>
            <p:spPr bwMode="auto">
              <a:xfrm>
                <a:off x="7387941" y="33345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Where will I stay?</a:t>
                </a:r>
              </a:p>
            </p:txBody>
          </p:sp>
          <p:sp>
            <p:nvSpPr>
              <p:cNvPr id="44" name="Oval 43">
                <a:extLst>
                  <a:ext uri="{FF2B5EF4-FFF2-40B4-BE49-F238E27FC236}">
                    <a16:creationId xmlns:a16="http://schemas.microsoft.com/office/drawing/2014/main" xmlns="" id="{94DC8805-88F1-6747-B456-FEC85E81A726}"/>
                  </a:ext>
                </a:extLst>
              </p:cNvPr>
              <p:cNvSpPr/>
              <p:nvPr/>
            </p:nvSpPr>
            <p:spPr bwMode="auto">
              <a:xfrm>
                <a:off x="8324045" y="1694354"/>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Is my passport in date?</a:t>
                </a:r>
              </a:p>
            </p:txBody>
          </p:sp>
          <p:sp>
            <p:nvSpPr>
              <p:cNvPr id="45" name="Oval 44">
                <a:extLst>
                  <a:ext uri="{FF2B5EF4-FFF2-40B4-BE49-F238E27FC236}">
                    <a16:creationId xmlns:a16="http://schemas.microsoft.com/office/drawing/2014/main" xmlns="" id="{EFF2F275-0CF5-CE45-A042-A8ACEBBFEAD9}"/>
                  </a:ext>
                </a:extLst>
              </p:cNvPr>
              <p:cNvSpPr/>
              <p:nvPr/>
            </p:nvSpPr>
            <p:spPr bwMode="auto">
              <a:xfrm>
                <a:off x="8401843" y="337347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How will I get to the airport?</a:t>
                </a:r>
              </a:p>
            </p:txBody>
          </p:sp>
          <p:sp>
            <p:nvSpPr>
              <p:cNvPr id="46" name="Oval 45">
                <a:extLst>
                  <a:ext uri="{FF2B5EF4-FFF2-40B4-BE49-F238E27FC236}">
                    <a16:creationId xmlns:a16="http://schemas.microsoft.com/office/drawing/2014/main" xmlns="" id="{6F66DBB6-3D75-614A-A991-9CB1B3C5CFD7}"/>
                  </a:ext>
                </a:extLst>
              </p:cNvPr>
              <p:cNvSpPr/>
              <p:nvPr/>
            </p:nvSpPr>
            <p:spPr bwMode="auto">
              <a:xfrm>
                <a:off x="7579377" y="4783468"/>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What do I want to do there?</a:t>
                </a:r>
              </a:p>
            </p:txBody>
          </p:sp>
          <p:grpSp>
            <p:nvGrpSpPr>
              <p:cNvPr id="50" name="Group 49">
                <a:extLst>
                  <a:ext uri="{FF2B5EF4-FFF2-40B4-BE49-F238E27FC236}">
                    <a16:creationId xmlns:a16="http://schemas.microsoft.com/office/drawing/2014/main" xmlns="" id="{A54F7ABE-1267-704F-AFB8-B29C1E851C78}"/>
                  </a:ext>
                </a:extLst>
              </p:cNvPr>
              <p:cNvGrpSpPr/>
              <p:nvPr/>
            </p:nvGrpSpPr>
            <p:grpSpPr>
              <a:xfrm flipH="1">
                <a:off x="7027901" y="1791612"/>
                <a:ext cx="594953" cy="467968"/>
                <a:chOff x="4438147" y="1991952"/>
                <a:chExt cx="594953" cy="467968"/>
              </a:xfrm>
              <a:grpFill/>
            </p:grpSpPr>
            <p:sp>
              <p:nvSpPr>
                <p:cNvPr id="63" name="Oval 62">
                  <a:extLst>
                    <a:ext uri="{FF2B5EF4-FFF2-40B4-BE49-F238E27FC236}">
                      <a16:creationId xmlns:a16="http://schemas.microsoft.com/office/drawing/2014/main" xmlns="" id="{C3D04081-D875-9047-B658-71F0D502F4CE}"/>
                    </a:ext>
                  </a:extLst>
                </p:cNvPr>
                <p:cNvSpPr/>
                <p:nvPr/>
              </p:nvSpPr>
              <p:spPr bwMode="auto">
                <a:xfrm>
                  <a:off x="4438147" y="1991952"/>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4" name="Oval 63">
                  <a:extLst>
                    <a:ext uri="{FF2B5EF4-FFF2-40B4-BE49-F238E27FC236}">
                      <a16:creationId xmlns:a16="http://schemas.microsoft.com/office/drawing/2014/main" xmlns="" id="{49278680-C334-5244-8EF2-4B5DF237E9C6}"/>
                    </a:ext>
                  </a:extLst>
                </p:cNvPr>
                <p:cNvSpPr/>
                <p:nvPr/>
              </p:nvSpPr>
              <p:spPr bwMode="auto">
                <a:xfrm>
                  <a:off x="4686339" y="2195022"/>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5" name="Oval 64">
                  <a:extLst>
                    <a:ext uri="{FF2B5EF4-FFF2-40B4-BE49-F238E27FC236}">
                      <a16:creationId xmlns:a16="http://schemas.microsoft.com/office/drawing/2014/main" xmlns="" id="{A6C18387-E7B7-5E47-A3DB-E0C74E0CCFCC}"/>
                    </a:ext>
                  </a:extLst>
                </p:cNvPr>
                <p:cNvSpPr/>
                <p:nvPr/>
              </p:nvSpPr>
              <p:spPr bwMode="auto">
                <a:xfrm>
                  <a:off x="4906199" y="2333019"/>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1" name="Group 50">
                <a:extLst>
                  <a:ext uri="{FF2B5EF4-FFF2-40B4-BE49-F238E27FC236}">
                    <a16:creationId xmlns:a16="http://schemas.microsoft.com/office/drawing/2014/main" xmlns="" id="{DFE3B0B0-5136-4E40-8DCB-344C6D3FB7A5}"/>
                  </a:ext>
                </a:extLst>
              </p:cNvPr>
              <p:cNvGrpSpPr/>
              <p:nvPr/>
            </p:nvGrpSpPr>
            <p:grpSpPr>
              <a:xfrm rot="1216367" flipH="1">
                <a:off x="7578506" y="2686526"/>
                <a:ext cx="594953" cy="467968"/>
                <a:chOff x="3251942" y="3661801"/>
                <a:chExt cx="594953" cy="467968"/>
              </a:xfrm>
              <a:grpFill/>
            </p:grpSpPr>
            <p:sp>
              <p:nvSpPr>
                <p:cNvPr id="60" name="Oval 59">
                  <a:extLst>
                    <a:ext uri="{FF2B5EF4-FFF2-40B4-BE49-F238E27FC236}">
                      <a16:creationId xmlns:a16="http://schemas.microsoft.com/office/drawing/2014/main" xmlns="" id="{E5515DA2-70EC-C34A-BF59-67BC0AA209FD}"/>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1" name="Oval 60">
                  <a:extLst>
                    <a:ext uri="{FF2B5EF4-FFF2-40B4-BE49-F238E27FC236}">
                      <a16:creationId xmlns:a16="http://schemas.microsoft.com/office/drawing/2014/main" xmlns="" id="{D6C6DA56-A115-3645-9D75-499E68CB5610}"/>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2" name="Oval 61">
                  <a:extLst>
                    <a:ext uri="{FF2B5EF4-FFF2-40B4-BE49-F238E27FC236}">
                      <a16:creationId xmlns:a16="http://schemas.microsoft.com/office/drawing/2014/main" xmlns="" id="{368F27F9-6BA9-4247-992B-42C70CFB1410}"/>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2" name="Group 51">
                <a:extLst>
                  <a:ext uri="{FF2B5EF4-FFF2-40B4-BE49-F238E27FC236}">
                    <a16:creationId xmlns:a16="http://schemas.microsoft.com/office/drawing/2014/main" xmlns="" id="{339E8F43-C610-9246-A06F-EE5044603426}"/>
                  </a:ext>
                </a:extLst>
              </p:cNvPr>
              <p:cNvGrpSpPr/>
              <p:nvPr/>
            </p:nvGrpSpPr>
            <p:grpSpPr>
              <a:xfrm rot="3600000" flipH="1">
                <a:off x="7583486" y="3657789"/>
                <a:ext cx="594953" cy="467968"/>
                <a:chOff x="3251942" y="3661801"/>
                <a:chExt cx="594953" cy="467968"/>
              </a:xfrm>
              <a:grpFill/>
            </p:grpSpPr>
            <p:sp>
              <p:nvSpPr>
                <p:cNvPr id="57" name="Oval 56">
                  <a:extLst>
                    <a:ext uri="{FF2B5EF4-FFF2-40B4-BE49-F238E27FC236}">
                      <a16:creationId xmlns:a16="http://schemas.microsoft.com/office/drawing/2014/main" xmlns="" id="{236320CD-4738-3942-A8E4-F0B53BAA7580}"/>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8" name="Oval 57">
                  <a:extLst>
                    <a:ext uri="{FF2B5EF4-FFF2-40B4-BE49-F238E27FC236}">
                      <a16:creationId xmlns:a16="http://schemas.microsoft.com/office/drawing/2014/main" xmlns="" id="{3C238C93-02E2-A945-AE67-25CD8811F78F}"/>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9" name="Oval 58">
                  <a:extLst>
                    <a:ext uri="{FF2B5EF4-FFF2-40B4-BE49-F238E27FC236}">
                      <a16:creationId xmlns:a16="http://schemas.microsoft.com/office/drawing/2014/main" xmlns="" id="{19EFDCB1-9479-5146-A936-73E3840B89CC}"/>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3" name="Group 52">
                <a:extLst>
                  <a:ext uri="{FF2B5EF4-FFF2-40B4-BE49-F238E27FC236}">
                    <a16:creationId xmlns:a16="http://schemas.microsoft.com/office/drawing/2014/main" xmlns="" id="{39A7B919-0EF3-044F-BA42-D2BB4FAA9F8A}"/>
                  </a:ext>
                </a:extLst>
              </p:cNvPr>
              <p:cNvGrpSpPr/>
              <p:nvPr/>
            </p:nvGrpSpPr>
            <p:grpSpPr>
              <a:xfrm rot="4326060" flipH="1">
                <a:off x="6949283" y="4574598"/>
                <a:ext cx="594953" cy="467968"/>
                <a:chOff x="3251942" y="3661801"/>
                <a:chExt cx="594953" cy="467968"/>
              </a:xfrm>
              <a:grpFill/>
            </p:grpSpPr>
            <p:sp>
              <p:nvSpPr>
                <p:cNvPr id="54" name="Oval 53">
                  <a:extLst>
                    <a:ext uri="{FF2B5EF4-FFF2-40B4-BE49-F238E27FC236}">
                      <a16:creationId xmlns:a16="http://schemas.microsoft.com/office/drawing/2014/main" xmlns="" id="{545BE64C-6125-3B47-8478-7D8FB4ABCC65}"/>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5" name="Oval 54">
                  <a:extLst>
                    <a:ext uri="{FF2B5EF4-FFF2-40B4-BE49-F238E27FC236}">
                      <a16:creationId xmlns:a16="http://schemas.microsoft.com/office/drawing/2014/main" xmlns="" id="{09E865DE-C7C3-C442-AF1A-8FCD5AC41028}"/>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6" name="Oval 55">
                  <a:extLst>
                    <a:ext uri="{FF2B5EF4-FFF2-40B4-BE49-F238E27FC236}">
                      <a16:creationId xmlns:a16="http://schemas.microsoft.com/office/drawing/2014/main" xmlns="" id="{42FBD30F-F9A6-2C4C-8AE2-B22D4E65EC48}"/>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grpSp>
      <p:sp>
        <p:nvSpPr>
          <p:cNvPr id="68" name="TextBox 67">
            <a:extLst>
              <a:ext uri="{FF2B5EF4-FFF2-40B4-BE49-F238E27FC236}">
                <a16:creationId xmlns:a16="http://schemas.microsoft.com/office/drawing/2014/main" xmlns="" id="{0277A2F0-ECDB-8644-843E-AD078FA0A7BC}"/>
              </a:ext>
            </a:extLst>
          </p:cNvPr>
          <p:cNvSpPr txBox="1"/>
          <p:nvPr/>
        </p:nvSpPr>
        <p:spPr>
          <a:xfrm>
            <a:off x="2203365" y="2432758"/>
            <a:ext cx="7920880" cy="2015936"/>
          </a:xfrm>
          <a:prstGeom prst="rect">
            <a:avLst/>
          </a:prstGeom>
          <a:solidFill>
            <a:srgbClr val="87027B"/>
          </a:solidFill>
        </p:spPr>
        <p:txBody>
          <a:bodyPr wrap="square" rtlCol="0" anchor="ctr">
            <a:spAutoFit/>
          </a:bodyPr>
          <a:lstStyle/>
          <a:p>
            <a:pPr algn="ctr"/>
            <a:r>
              <a:rPr lang="en-GB" sz="12500" b="1" dirty="0">
                <a:solidFill>
                  <a:schemeClr val="accent4"/>
                </a:solidFill>
                <a:latin typeface="Calibri" panose="020F0502020204030204" pitchFamily="34" charset="0"/>
                <a:cs typeface="Calibri" panose="020F0502020204030204" pitchFamily="34" charset="0"/>
              </a:rPr>
              <a:t>Stressful!</a:t>
            </a:r>
          </a:p>
        </p:txBody>
      </p:sp>
    </p:spTree>
    <p:extLst>
      <p:ext uri="{BB962C8B-B14F-4D97-AF65-F5344CB8AC3E}">
        <p14:creationId xmlns:p14="http://schemas.microsoft.com/office/powerpoint/2010/main" val="30510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3" grpId="1" animBg="1"/>
      <p:bldP spid="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xmlns="" id="{544F35EB-97D3-514F-8880-379B1592D869}"/>
              </a:ext>
            </a:extLst>
          </p:cNvPr>
          <p:cNvSpPr/>
          <p:nvPr/>
        </p:nvSpPr>
        <p:spPr bwMode="auto">
          <a:xfrm>
            <a:off x="9973856" y="2493690"/>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Your future</a:t>
            </a:r>
          </a:p>
        </p:txBody>
      </p:sp>
      <p:sp>
        <p:nvSpPr>
          <p:cNvPr id="16" name="Oval 15">
            <a:extLst>
              <a:ext uri="{FF2B5EF4-FFF2-40B4-BE49-F238E27FC236}">
                <a16:creationId xmlns:a16="http://schemas.microsoft.com/office/drawing/2014/main" xmlns="" id="{4E1D2C56-39C7-8C41-A3E7-8BA7ACB50377}"/>
              </a:ext>
            </a:extLst>
          </p:cNvPr>
          <p:cNvSpPr/>
          <p:nvPr/>
        </p:nvSpPr>
        <p:spPr bwMode="auto">
          <a:xfrm>
            <a:off x="898672" y="471025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Today</a:t>
            </a:r>
          </a:p>
        </p:txBody>
      </p:sp>
      <p:sp>
        <p:nvSpPr>
          <p:cNvPr id="2" name="Title 1"/>
          <p:cNvSpPr>
            <a:spLocks noGrp="1"/>
          </p:cNvSpPr>
          <p:nvPr>
            <p:ph type="title"/>
          </p:nvPr>
        </p:nvSpPr>
        <p:spPr>
          <a:xfrm>
            <a:off x="624980" y="320040"/>
            <a:ext cx="8310872" cy="720000"/>
          </a:xfrm>
        </p:spPr>
        <p:txBody>
          <a:bodyPr/>
          <a:lstStyle/>
          <a:p>
            <a:r>
              <a:rPr lang="en-GB" sz="4000" b="1" dirty="0"/>
              <a:t>Your Career Journey</a:t>
            </a:r>
          </a:p>
        </p:txBody>
      </p:sp>
      <p:sp>
        <p:nvSpPr>
          <p:cNvPr id="19" name="Content Placeholder 2"/>
          <p:cNvSpPr txBox="1">
            <a:spLocks/>
          </p:cNvSpPr>
          <p:nvPr/>
        </p:nvSpPr>
        <p:spPr bwMode="auto">
          <a:xfrm>
            <a:off x="624979" y="1720076"/>
            <a:ext cx="7776863" cy="318533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400" kern="0" dirty="0">
                <a:latin typeface="Calibri" panose="020F0502020204030204" pitchFamily="34" charset="0"/>
              </a:rPr>
              <a:t>You need time to plan and consider your options – don’t leave it until the last minute.</a:t>
            </a:r>
          </a:p>
          <a:p>
            <a:r>
              <a:rPr lang="en-GB" sz="2400" kern="0" dirty="0">
                <a:latin typeface="Calibri" panose="020F0502020204030204" pitchFamily="34" charset="0"/>
              </a:rPr>
              <a:t>The earlier you start planning for your career, </a:t>
            </a:r>
            <a:br>
              <a:rPr lang="en-GB" sz="2400" kern="0" dirty="0">
                <a:latin typeface="Calibri" panose="020F0502020204030204" pitchFamily="34" charset="0"/>
              </a:rPr>
            </a:br>
            <a:r>
              <a:rPr lang="en-GB" sz="2400" kern="0" dirty="0">
                <a:latin typeface="Calibri" panose="020F0502020204030204" pitchFamily="34" charset="0"/>
              </a:rPr>
              <a:t>the more options you’ll have.</a:t>
            </a:r>
          </a:p>
          <a:p>
            <a:endParaRPr lang="en-GB" sz="2400" kern="0" dirty="0">
              <a:latin typeface="Calibri" panose="020F0502020204030204" pitchFamily="34" charset="0"/>
            </a:endParaRPr>
          </a:p>
        </p:txBody>
      </p:sp>
      <p:grpSp>
        <p:nvGrpSpPr>
          <p:cNvPr id="3" name="Group 2">
            <a:extLst>
              <a:ext uri="{FF2B5EF4-FFF2-40B4-BE49-F238E27FC236}">
                <a16:creationId xmlns:a16="http://schemas.microsoft.com/office/drawing/2014/main" xmlns="" id="{7B2AB538-8DDB-F24D-A53A-4D7E6AF83AA9}"/>
              </a:ext>
            </a:extLst>
          </p:cNvPr>
          <p:cNvGrpSpPr/>
          <p:nvPr/>
        </p:nvGrpSpPr>
        <p:grpSpPr>
          <a:xfrm>
            <a:off x="2137147" y="2917316"/>
            <a:ext cx="8056220" cy="2945066"/>
            <a:chOff x="2137147" y="2917316"/>
            <a:chExt cx="8056220" cy="2945066"/>
          </a:xfrm>
        </p:grpSpPr>
        <p:sp>
          <p:nvSpPr>
            <p:cNvPr id="34" name="Oval 33">
              <a:extLst>
                <a:ext uri="{FF2B5EF4-FFF2-40B4-BE49-F238E27FC236}">
                  <a16:creationId xmlns:a16="http://schemas.microsoft.com/office/drawing/2014/main" xmlns="" id="{C17C170A-82EC-AC4D-9539-D8D55108DDD9}"/>
                </a:ext>
              </a:extLst>
            </p:cNvPr>
            <p:cNvSpPr/>
            <p:nvPr/>
          </p:nvSpPr>
          <p:spPr bwMode="auto">
            <a:xfrm>
              <a:off x="7407759" y="3267620"/>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endParaRPr lang="en-GB" sz="1000"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xmlns="" id="{0216EC77-1E55-2441-A2CB-F24223293DE6}"/>
                </a:ext>
              </a:extLst>
            </p:cNvPr>
            <p:cNvSpPr/>
            <p:nvPr/>
          </p:nvSpPr>
          <p:spPr bwMode="auto">
            <a:xfrm>
              <a:off x="2137147" y="442222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xmlns="" id="{425DC234-3DC9-5B46-AE1E-DFA6BBC575BA}"/>
                </a:ext>
              </a:extLst>
            </p:cNvPr>
            <p:cNvSpPr/>
            <p:nvPr/>
          </p:nvSpPr>
          <p:spPr bwMode="auto">
            <a:xfrm>
              <a:off x="3433602" y="412879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xmlns="" id="{7B03EF1A-0F49-8F4D-8326-0C5ABEE2B244}"/>
                </a:ext>
              </a:extLst>
            </p:cNvPr>
            <p:cNvSpPr/>
            <p:nvPr/>
          </p:nvSpPr>
          <p:spPr bwMode="auto">
            <a:xfrm>
              <a:off x="4730057" y="3819468"/>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xmlns="" id="{9C125B74-571B-9C46-8F2B-FC975E342BD8}"/>
                </a:ext>
              </a:extLst>
            </p:cNvPr>
            <p:cNvSpPr/>
            <p:nvPr/>
          </p:nvSpPr>
          <p:spPr bwMode="auto">
            <a:xfrm>
              <a:off x="6026512" y="355491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xmlns="" id="{B4CC0E09-4835-4B41-B9AB-4312B87F4892}"/>
                </a:ext>
              </a:extLst>
            </p:cNvPr>
            <p:cNvSpPr/>
            <p:nvPr/>
          </p:nvSpPr>
          <p:spPr bwMode="auto">
            <a:xfrm>
              <a:off x="8753207" y="2917316"/>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xmlns="" id="{5AEE43A6-D614-6746-A564-51B5CC846F88}"/>
              </a:ext>
            </a:extLst>
          </p:cNvPr>
          <p:cNvGrpSpPr/>
          <p:nvPr/>
        </p:nvGrpSpPr>
        <p:grpSpPr>
          <a:xfrm>
            <a:off x="2272487" y="6188340"/>
            <a:ext cx="7857548" cy="30097"/>
            <a:chOff x="2272487" y="6219918"/>
            <a:chExt cx="7857548" cy="30097"/>
          </a:xfrm>
          <a:solidFill>
            <a:schemeClr val="bg1"/>
          </a:solidFill>
        </p:grpSpPr>
        <p:cxnSp>
          <p:nvCxnSpPr>
            <p:cNvPr id="40" name="Straight Arrow Connector 39">
              <a:extLst>
                <a:ext uri="{FF2B5EF4-FFF2-40B4-BE49-F238E27FC236}">
                  <a16:creationId xmlns:a16="http://schemas.microsoft.com/office/drawing/2014/main" xmlns="" id="{CCA8EDA1-70E6-D744-A56F-97900E1ABB81}"/>
                </a:ext>
              </a:extLst>
            </p:cNvPr>
            <p:cNvCxnSpPr>
              <a:cxnSpLocks/>
            </p:cNvCxnSpPr>
            <p:nvPr/>
          </p:nvCxnSpPr>
          <p:spPr bwMode="auto">
            <a:xfrm>
              <a:off x="7045854" y="6250015"/>
              <a:ext cx="3084181" cy="0"/>
            </a:xfrm>
            <a:prstGeom prst="straightConnector1">
              <a:avLst/>
            </a:prstGeom>
            <a:grpFill/>
            <a:ln w="38100" cap="flat" cmpd="sng" algn="ctr">
              <a:solidFill>
                <a:schemeClr val="bg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xmlns="" id="{E21D0329-D3FC-D24D-92AC-1F8E029FF169}"/>
                </a:ext>
              </a:extLst>
            </p:cNvPr>
            <p:cNvCxnSpPr>
              <a:cxnSpLocks/>
            </p:cNvCxnSpPr>
            <p:nvPr/>
          </p:nvCxnSpPr>
          <p:spPr bwMode="auto">
            <a:xfrm flipH="1">
              <a:off x="2272487" y="6219918"/>
              <a:ext cx="3084180" cy="0"/>
            </a:xfrm>
            <a:prstGeom prst="straightConnector1">
              <a:avLst/>
            </a:prstGeom>
            <a:grpFill/>
            <a:ln w="38100" cap="flat" cmpd="sng" algn="ctr">
              <a:solidFill>
                <a:schemeClr val="bg1"/>
              </a:solidFill>
              <a:prstDash val="solid"/>
              <a:round/>
              <a:headEnd type="none" w="med" len="med"/>
              <a:tailEnd type="triangle"/>
            </a:ln>
            <a:effectLst/>
          </p:spPr>
        </p:cxnSp>
      </p:grpSp>
      <p:sp>
        <p:nvSpPr>
          <p:cNvPr id="22" name="Oval 21">
            <a:extLst>
              <a:ext uri="{FF2B5EF4-FFF2-40B4-BE49-F238E27FC236}">
                <a16:creationId xmlns:a16="http://schemas.microsoft.com/office/drawing/2014/main" xmlns="" id="{7E2F78CA-F2F7-CF47-B066-C678D3884B9D}"/>
              </a:ext>
            </a:extLst>
          </p:cNvPr>
          <p:cNvSpPr/>
          <p:nvPr/>
        </p:nvSpPr>
        <p:spPr bwMode="auto">
          <a:xfrm>
            <a:off x="2137147" y="442222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am I good at?</a:t>
            </a:r>
          </a:p>
        </p:txBody>
      </p:sp>
      <p:sp>
        <p:nvSpPr>
          <p:cNvPr id="23" name="Oval 22">
            <a:extLst>
              <a:ext uri="{FF2B5EF4-FFF2-40B4-BE49-F238E27FC236}">
                <a16:creationId xmlns:a16="http://schemas.microsoft.com/office/drawing/2014/main" xmlns="" id="{FA3EF4DC-9342-C24E-8AEC-BB8C143920EC}"/>
              </a:ext>
            </a:extLst>
          </p:cNvPr>
          <p:cNvSpPr/>
          <p:nvPr/>
        </p:nvSpPr>
        <p:spPr bwMode="auto">
          <a:xfrm>
            <a:off x="3433602" y="412879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do I enjoy doing?</a:t>
            </a:r>
          </a:p>
        </p:txBody>
      </p:sp>
      <p:sp>
        <p:nvSpPr>
          <p:cNvPr id="24" name="Oval 23">
            <a:extLst>
              <a:ext uri="{FF2B5EF4-FFF2-40B4-BE49-F238E27FC236}">
                <a16:creationId xmlns:a16="http://schemas.microsoft.com/office/drawing/2014/main" xmlns="" id="{E558CBAC-98EA-6446-9179-6FA1CB5865D3}"/>
              </a:ext>
            </a:extLst>
          </p:cNvPr>
          <p:cNvSpPr/>
          <p:nvPr/>
        </p:nvSpPr>
        <p:spPr bwMode="auto">
          <a:xfrm>
            <a:off x="4730057" y="3819468"/>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Choose your subjects</a:t>
            </a:r>
          </a:p>
        </p:txBody>
      </p:sp>
      <p:sp>
        <p:nvSpPr>
          <p:cNvPr id="25" name="Oval 24">
            <a:extLst>
              <a:ext uri="{FF2B5EF4-FFF2-40B4-BE49-F238E27FC236}">
                <a16:creationId xmlns:a16="http://schemas.microsoft.com/office/drawing/2014/main" xmlns="" id="{52F2EAA2-0E1A-1648-9345-9CC759A96DA6}"/>
              </a:ext>
            </a:extLst>
          </p:cNvPr>
          <p:cNvSpPr/>
          <p:nvPr/>
        </p:nvSpPr>
        <p:spPr bwMode="auto">
          <a:xfrm>
            <a:off x="6026512" y="355491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do I need help with?</a:t>
            </a:r>
          </a:p>
        </p:txBody>
      </p:sp>
      <p:sp>
        <p:nvSpPr>
          <p:cNvPr id="26" name="Oval 25">
            <a:extLst>
              <a:ext uri="{FF2B5EF4-FFF2-40B4-BE49-F238E27FC236}">
                <a16:creationId xmlns:a16="http://schemas.microsoft.com/office/drawing/2014/main" xmlns="" id="{EE7C0754-EF48-D34F-856F-11584004CBFA}"/>
              </a:ext>
            </a:extLst>
          </p:cNvPr>
          <p:cNvSpPr/>
          <p:nvPr/>
        </p:nvSpPr>
        <p:spPr bwMode="auto">
          <a:xfrm>
            <a:off x="7407759" y="3267620"/>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000" dirty="0">
                <a:latin typeface="Calibri" panose="020F0502020204030204" pitchFamily="34" charset="0"/>
                <a:cs typeface="Calibri" panose="020F0502020204030204" pitchFamily="34" charset="0"/>
              </a:rPr>
              <a:t>Communication support</a:t>
            </a:r>
          </a:p>
        </p:txBody>
      </p:sp>
      <p:sp>
        <p:nvSpPr>
          <p:cNvPr id="27" name="Oval 26">
            <a:extLst>
              <a:ext uri="{FF2B5EF4-FFF2-40B4-BE49-F238E27FC236}">
                <a16:creationId xmlns:a16="http://schemas.microsoft.com/office/drawing/2014/main" xmlns="" id="{CD015F84-5B38-4E4B-832D-16E6400087B4}"/>
              </a:ext>
            </a:extLst>
          </p:cNvPr>
          <p:cNvSpPr/>
          <p:nvPr/>
        </p:nvSpPr>
        <p:spPr bwMode="auto">
          <a:xfrm>
            <a:off x="8753207" y="2917316"/>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Consider your options</a:t>
            </a:r>
          </a:p>
        </p:txBody>
      </p:sp>
      <p:grpSp>
        <p:nvGrpSpPr>
          <p:cNvPr id="36" name="Group 35">
            <a:extLst>
              <a:ext uri="{FF2B5EF4-FFF2-40B4-BE49-F238E27FC236}">
                <a16:creationId xmlns:a16="http://schemas.microsoft.com/office/drawing/2014/main" xmlns="" id="{2C789EA6-7932-A143-962F-EC1458BEE14E}"/>
              </a:ext>
            </a:extLst>
          </p:cNvPr>
          <p:cNvGrpSpPr/>
          <p:nvPr/>
        </p:nvGrpSpPr>
        <p:grpSpPr>
          <a:xfrm>
            <a:off x="2272487" y="6188340"/>
            <a:ext cx="7857548" cy="30097"/>
            <a:chOff x="2272487" y="6219918"/>
            <a:chExt cx="7857548" cy="30097"/>
          </a:xfrm>
        </p:grpSpPr>
        <p:cxnSp>
          <p:nvCxnSpPr>
            <p:cNvPr id="11" name="Straight Arrow Connector 10">
              <a:extLst>
                <a:ext uri="{FF2B5EF4-FFF2-40B4-BE49-F238E27FC236}">
                  <a16:creationId xmlns:a16="http://schemas.microsoft.com/office/drawing/2014/main" xmlns="" id="{4FCE6E59-C0E4-A94C-B034-155A27A49D8C}"/>
                </a:ext>
              </a:extLst>
            </p:cNvPr>
            <p:cNvCxnSpPr>
              <a:cxnSpLocks/>
            </p:cNvCxnSpPr>
            <p:nvPr/>
          </p:nvCxnSpPr>
          <p:spPr bwMode="auto">
            <a:xfrm>
              <a:off x="7045854" y="6250015"/>
              <a:ext cx="3084181"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xmlns="" id="{EAF6E4CC-80DE-C641-9112-2931815E4536}"/>
                </a:ext>
              </a:extLst>
            </p:cNvPr>
            <p:cNvCxnSpPr>
              <a:cxnSpLocks/>
            </p:cNvCxnSpPr>
            <p:nvPr/>
          </p:nvCxnSpPr>
          <p:spPr bwMode="auto">
            <a:xfrm flipH="1">
              <a:off x="2272487" y="6219918"/>
              <a:ext cx="308418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32" name="TextBox 31">
            <a:extLst>
              <a:ext uri="{FF2B5EF4-FFF2-40B4-BE49-F238E27FC236}">
                <a16:creationId xmlns:a16="http://schemas.microsoft.com/office/drawing/2014/main" xmlns="" id="{DA509C3A-82CF-584F-BBCE-ED6B9AAF41EC}"/>
              </a:ext>
            </a:extLst>
          </p:cNvPr>
          <p:cNvSpPr txBox="1"/>
          <p:nvPr/>
        </p:nvSpPr>
        <p:spPr>
          <a:xfrm>
            <a:off x="5356667" y="6021787"/>
            <a:ext cx="1689187" cy="338554"/>
          </a:xfrm>
          <a:prstGeom prst="rect">
            <a:avLst/>
          </a:prstGeom>
          <a:noFill/>
        </p:spPr>
        <p:txBody>
          <a:bodyPr wrap="square" rtlCol="0" anchor="ctr">
            <a:spAutoFit/>
          </a:bodyPr>
          <a:lstStyle/>
          <a:p>
            <a:pPr algn="ctr"/>
            <a:r>
              <a:rPr lang="en-GB" sz="1600" dirty="0">
                <a:latin typeface="Calibri" panose="020F0502020204030204" pitchFamily="34" charset="0"/>
                <a:cs typeface="Calibri" panose="020F0502020204030204" pitchFamily="34" charset="0"/>
              </a:rPr>
              <a:t>Set goals</a:t>
            </a:r>
          </a:p>
        </p:txBody>
      </p:sp>
      <p:pic>
        <p:nvPicPr>
          <p:cNvPr id="39" name="Graphic 38">
            <a:extLst>
              <a:ext uri="{FF2B5EF4-FFF2-40B4-BE49-F238E27FC236}">
                <a16:creationId xmlns:a16="http://schemas.microsoft.com/office/drawing/2014/main" xmlns="" id="{492A773A-1BC6-5045-8AB0-668F2C278830}"/>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98409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6912768" cy="4032448"/>
          </a:xfrm>
        </p:spPr>
        <p:txBody>
          <a:bodyPr/>
          <a:lstStyle/>
          <a:p>
            <a:pPr marL="0" indent="0">
              <a:buNone/>
            </a:pPr>
            <a:r>
              <a:rPr lang="en-GB" sz="2800" b="1" dirty="0"/>
              <a:t>You need to know:</a:t>
            </a:r>
          </a:p>
          <a:p>
            <a:r>
              <a:rPr lang="en-GB" sz="2800" dirty="0"/>
              <a:t>Where you want to go</a:t>
            </a:r>
          </a:p>
          <a:p>
            <a:r>
              <a:rPr lang="en-GB" sz="2800" dirty="0"/>
              <a:t>Which steps you need to take to get there</a:t>
            </a:r>
          </a:p>
          <a:p>
            <a:r>
              <a:rPr lang="en-GB" sz="2800" dirty="0"/>
              <a:t>How much time you have</a:t>
            </a:r>
          </a:p>
          <a:p>
            <a:r>
              <a:rPr lang="en-GB" sz="2800" dirty="0"/>
              <a:t>What you might be interested in</a:t>
            </a:r>
          </a:p>
          <a:p>
            <a:r>
              <a:rPr lang="en-GB" sz="2800" dirty="0"/>
              <a:t>What skills you have</a:t>
            </a:r>
          </a:p>
          <a:p>
            <a:pPr marL="0"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661213912"/>
              </p:ext>
            </p:extLst>
          </p:nvPr>
        </p:nvGraphicFramePr>
        <p:xfrm>
          <a:off x="8223977" y="4071419"/>
          <a:ext cx="1458201" cy="2063115"/>
        </p:xfrm>
        <a:graphic>
          <a:graphicData uri="http://schemas.openxmlformats.org/presentationml/2006/ole">
            <mc:AlternateContent xmlns:mc="http://schemas.openxmlformats.org/markup-compatibility/2006">
              <mc:Choice xmlns:v="urn:schemas-microsoft-com:vml" Requires="v">
                <p:oleObj spid="_x0000_s34216" name="Acrobat Document" r:id="rId3" imgW="5667480" imgH="8020080" progId="AcroExch.Document.DC">
                  <p:embed/>
                </p:oleObj>
              </mc:Choice>
              <mc:Fallback>
                <p:oleObj name="Acrobat Document" r:id="rId3" imgW="5667480" imgH="8020080" progId="AcroExch.Document.DC">
                  <p:embed/>
                  <p:pic>
                    <p:nvPicPr>
                      <p:cNvPr id="0" name=""/>
                      <p:cNvPicPr/>
                      <p:nvPr/>
                    </p:nvPicPr>
                    <p:blipFill>
                      <a:blip r:embed="rId4"/>
                      <a:stretch>
                        <a:fillRect/>
                      </a:stretch>
                    </p:blipFill>
                    <p:spPr>
                      <a:xfrm>
                        <a:off x="8223977" y="4071419"/>
                        <a:ext cx="1458201" cy="206311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8174485"/>
              </p:ext>
            </p:extLst>
          </p:nvPr>
        </p:nvGraphicFramePr>
        <p:xfrm>
          <a:off x="8928901" y="4677374"/>
          <a:ext cx="1458201" cy="2063115"/>
        </p:xfrm>
        <a:graphic>
          <a:graphicData uri="http://schemas.openxmlformats.org/presentationml/2006/ole">
            <mc:AlternateContent xmlns:mc="http://schemas.openxmlformats.org/markup-compatibility/2006">
              <mc:Choice xmlns:v="urn:schemas-microsoft-com:vml" Requires="v">
                <p:oleObj spid="_x0000_s34217"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4"/>
                      <a:stretch>
                        <a:fillRect/>
                      </a:stretch>
                    </p:blipFill>
                    <p:spPr>
                      <a:xfrm>
                        <a:off x="8928901" y="4677374"/>
                        <a:ext cx="1458201" cy="2063115"/>
                      </a:xfrm>
                      <a:prstGeom prst="rect">
                        <a:avLst/>
                      </a:prstGeom>
                    </p:spPr>
                  </p:pic>
                </p:oleObj>
              </mc:Fallback>
            </mc:AlternateContent>
          </a:graphicData>
        </a:graphic>
      </p:graphicFrame>
      <p:sp>
        <p:nvSpPr>
          <p:cNvPr id="10" name="Oval 9">
            <a:extLst>
              <a:ext uri="{FF2B5EF4-FFF2-40B4-BE49-F238E27FC236}">
                <a16:creationId xmlns:a16="http://schemas.microsoft.com/office/drawing/2014/main" xmlns="" id="{73EC15CF-1C75-364C-94FA-F2F1DC16A686}"/>
              </a:ext>
            </a:extLst>
          </p:cNvPr>
          <p:cNvSpPr>
            <a:spLocks noChangeAspect="1"/>
          </p:cNvSpPr>
          <p:nvPr/>
        </p:nvSpPr>
        <p:spPr bwMode="auto">
          <a:xfrm>
            <a:off x="744727" y="1821350"/>
            <a:ext cx="2976596" cy="2976596"/>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GB" kern="0" dirty="0">
                <a:latin typeface="Calibri" panose="020F0502020204030204" pitchFamily="34" charset="0"/>
                <a:cs typeface="Calibri" panose="020F0502020204030204" pitchFamily="34" charset="0"/>
              </a:rPr>
              <a:t>What options </a:t>
            </a:r>
            <a:br>
              <a:rPr lang="en-GB" kern="0" dirty="0">
                <a:latin typeface="Calibri" panose="020F0502020204030204" pitchFamily="34" charset="0"/>
                <a:cs typeface="Calibri" panose="020F0502020204030204" pitchFamily="34" charset="0"/>
              </a:rPr>
            </a:br>
            <a:r>
              <a:rPr lang="en-GB" kern="0" dirty="0">
                <a:latin typeface="Calibri" panose="020F0502020204030204" pitchFamily="34" charset="0"/>
                <a:cs typeface="Calibri" panose="020F0502020204030204" pitchFamily="34" charset="0"/>
              </a:rPr>
              <a:t>do you have?</a:t>
            </a:r>
          </a:p>
        </p:txBody>
      </p:sp>
      <p:sp>
        <p:nvSpPr>
          <p:cNvPr id="7" name="Title 1">
            <a:extLst>
              <a:ext uri="{FF2B5EF4-FFF2-40B4-BE49-F238E27FC236}">
                <a16:creationId xmlns:a16="http://schemas.microsoft.com/office/drawing/2014/main" xmlns="" id="{88D8A4C9-2C25-2045-8A82-A02B6F458457}"/>
              </a:ext>
            </a:extLst>
          </p:cNvPr>
          <p:cNvSpPr txBox="1">
            <a:spLocks/>
          </p:cNvSpPr>
          <p:nvPr/>
        </p:nvSpPr>
        <p:spPr bwMode="auto">
          <a:xfrm>
            <a:off x="751519" y="333450"/>
            <a:ext cx="5058036"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Your Career Journey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is the same</a:t>
            </a:r>
            <a:endParaRPr lang="en-GB" sz="4000" kern="0" dirty="0">
              <a:solidFill>
                <a:schemeClr val="accent4"/>
              </a:solidFill>
              <a:latin typeface="Calibri" panose="020F0502020204030204" pitchFamily="34" charset="0"/>
            </a:endParaRPr>
          </a:p>
        </p:txBody>
      </p:sp>
      <p:pic>
        <p:nvPicPr>
          <p:cNvPr id="33" name="Graphic 32">
            <a:extLst>
              <a:ext uri="{FF2B5EF4-FFF2-40B4-BE49-F238E27FC236}">
                <a16:creationId xmlns:a16="http://schemas.microsoft.com/office/drawing/2014/main" xmlns="" id="{D976A5EA-8F2A-A740-990E-A1B07B5C8115}"/>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12797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3174" y="1763827"/>
            <a:ext cx="7632848" cy="3084928"/>
          </a:xfrm>
        </p:spPr>
        <p:txBody>
          <a:bodyPr/>
          <a:lstStyle/>
          <a:p>
            <a:r>
              <a:rPr lang="en-GB" sz="2800" dirty="0"/>
              <a:t>Can be part of the same school </a:t>
            </a:r>
          </a:p>
          <a:p>
            <a:r>
              <a:rPr lang="en-GB" sz="2800" dirty="0"/>
              <a:t>Usually leads to A-levels</a:t>
            </a:r>
          </a:p>
          <a:p>
            <a:r>
              <a:rPr lang="en-GB" sz="2800" dirty="0"/>
              <a:t>Fewer options than college </a:t>
            </a:r>
          </a:p>
          <a:p>
            <a:r>
              <a:rPr lang="en-GB" sz="2800" dirty="0"/>
              <a:t>Can be a starting point for university</a:t>
            </a:r>
          </a:p>
          <a:p>
            <a:pPr marL="0" indent="0">
              <a:buNone/>
            </a:pPr>
            <a:endParaRPr lang="en-GB" sz="2800"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Sixth form – stay on at school</a:t>
            </a:r>
          </a:p>
        </p:txBody>
      </p:sp>
      <p:grpSp>
        <p:nvGrpSpPr>
          <p:cNvPr id="6" name="Group 5">
            <a:extLst>
              <a:ext uri="{FF2B5EF4-FFF2-40B4-BE49-F238E27FC236}">
                <a16:creationId xmlns:a16="http://schemas.microsoft.com/office/drawing/2014/main" xmlns="" id="{0494EDEF-3ED8-0941-B8E8-8068070F2B9F}"/>
              </a:ext>
            </a:extLst>
          </p:cNvPr>
          <p:cNvGrpSpPr/>
          <p:nvPr/>
        </p:nvGrpSpPr>
        <p:grpSpPr>
          <a:xfrm>
            <a:off x="-240632" y="1503947"/>
            <a:ext cx="4012187" cy="3354547"/>
            <a:chOff x="-240632" y="1503947"/>
            <a:chExt cx="4012187" cy="3354547"/>
          </a:xfrm>
        </p:grpSpPr>
        <p:pic>
          <p:nvPicPr>
            <p:cNvPr id="26" name="Picture 25" descr="Icon&#10;&#10;Description automatically generated">
              <a:extLst>
                <a:ext uri="{FF2B5EF4-FFF2-40B4-BE49-F238E27FC236}">
                  <a16:creationId xmlns:a16="http://schemas.microsoft.com/office/drawing/2014/main" xmlns="" id="{FC89F782-BD38-6545-9383-DF0E5063D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153" y="1773610"/>
              <a:ext cx="3049661" cy="3075145"/>
            </a:xfrm>
            <a:prstGeom prst="rect">
              <a:avLst/>
            </a:prstGeom>
          </p:spPr>
        </p:pic>
        <p:sp>
          <p:nvSpPr>
            <p:cNvPr id="7" name="Oval 6">
              <a:extLst>
                <a:ext uri="{FF2B5EF4-FFF2-40B4-BE49-F238E27FC236}">
                  <a16:creationId xmlns:a16="http://schemas.microsoft.com/office/drawing/2014/main" xmlns="" id="{E2E77523-5E6F-F642-9F19-1FC21D1C3EB8}"/>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1D1DE077-9A36-6D41-BB0C-1B6A92C40902}"/>
                </a:ext>
              </a:extLst>
            </p:cNvPr>
            <p:cNvSpPr txBox="1"/>
            <p:nvPr/>
          </p:nvSpPr>
          <p:spPr>
            <a:xfrm>
              <a:off x="-240632" y="1503947"/>
              <a:ext cx="184731" cy="584775"/>
            </a:xfrm>
            <a:prstGeom prst="rect">
              <a:avLst/>
            </a:prstGeom>
            <a:noFill/>
          </p:spPr>
          <p:txBody>
            <a:bodyPr wrap="none" rtlCol="0">
              <a:spAutoFit/>
            </a:bodyPr>
            <a:lstStyle/>
            <a:p>
              <a:endParaRPr lang="en-US" dirty="0"/>
            </a:p>
          </p:txBody>
        </p:sp>
      </p:grpSp>
      <p:pic>
        <p:nvPicPr>
          <p:cNvPr id="36" name="Graphic 35">
            <a:extLst>
              <a:ext uri="{FF2B5EF4-FFF2-40B4-BE49-F238E27FC236}">
                <a16:creationId xmlns:a16="http://schemas.microsoft.com/office/drawing/2014/main" xmlns="" id="{2016E604-A354-4347-AC2D-2EC21F64E054}"/>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410558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632848" cy="3084928"/>
          </a:xfrm>
        </p:spPr>
        <p:txBody>
          <a:bodyPr/>
          <a:lstStyle/>
          <a:p>
            <a:r>
              <a:rPr lang="en-GB" sz="2800" dirty="0"/>
              <a:t>New place of learning / feels different </a:t>
            </a:r>
            <a:br>
              <a:rPr lang="en-GB" sz="2800" dirty="0"/>
            </a:br>
            <a:r>
              <a:rPr lang="en-GB" sz="2800" dirty="0"/>
              <a:t>from school</a:t>
            </a:r>
          </a:p>
          <a:p>
            <a:r>
              <a:rPr lang="en-GB" sz="2800" dirty="0"/>
              <a:t>Academic, vocational and technical courses</a:t>
            </a:r>
          </a:p>
          <a:p>
            <a:r>
              <a:rPr lang="en-GB" sz="2800" dirty="0"/>
              <a:t>Lots of options</a:t>
            </a:r>
          </a:p>
          <a:p>
            <a:pPr marL="0" indent="0">
              <a:buNone/>
            </a:pPr>
            <a:endParaRPr lang="en-GB" sz="2800" dirty="0"/>
          </a:p>
          <a:p>
            <a:endParaRPr lang="en-GB" sz="2800" dirty="0"/>
          </a:p>
        </p:txBody>
      </p:sp>
      <p:graphicFrame>
        <p:nvGraphicFramePr>
          <p:cNvPr id="4" name="Object 3"/>
          <p:cNvGraphicFramePr>
            <a:graphicFrameLocks noChangeAspect="1"/>
          </p:cNvGraphicFramePr>
          <p:nvPr/>
        </p:nvGraphicFramePr>
        <p:xfrm>
          <a:off x="8280465" y="4087743"/>
          <a:ext cx="1412922" cy="1999052"/>
        </p:xfrm>
        <a:graphic>
          <a:graphicData uri="http://schemas.openxmlformats.org/presentationml/2006/ole">
            <mc:AlternateContent xmlns:mc="http://schemas.openxmlformats.org/markup-compatibility/2006">
              <mc:Choice xmlns:v="urn:schemas-microsoft-com:vml" Requires="v">
                <p:oleObj spid="_x0000_s30283" name="Acrobat Document" r:id="rId3" imgW="5667480" imgH="8020080" progId="AcroExch.Document.DC">
                  <p:embed/>
                </p:oleObj>
              </mc:Choice>
              <mc:Fallback>
                <p:oleObj name="Acrobat Document" r:id="rId3" imgW="5667480" imgH="8020080" progId="AcroExch.Document.DC">
                  <p:embed/>
                  <p:pic>
                    <p:nvPicPr>
                      <p:cNvPr id="4" name="Object 3"/>
                      <p:cNvPicPr/>
                      <p:nvPr/>
                    </p:nvPicPr>
                    <p:blipFill>
                      <a:blip r:embed="rId4"/>
                      <a:stretch>
                        <a:fillRect/>
                      </a:stretch>
                    </p:blipFill>
                    <p:spPr>
                      <a:xfrm>
                        <a:off x="8280465" y="4087743"/>
                        <a:ext cx="1412922" cy="1999052"/>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8985389" y="4693698"/>
          <a:ext cx="1412922" cy="1999052"/>
        </p:xfrm>
        <a:graphic>
          <a:graphicData uri="http://schemas.openxmlformats.org/presentationml/2006/ole">
            <mc:AlternateContent xmlns:mc="http://schemas.openxmlformats.org/markup-compatibility/2006">
              <mc:Choice xmlns:v="urn:schemas-microsoft-com:vml" Requires="v">
                <p:oleObj spid="_x0000_s30284" name="Acrobat Document" r:id="rId5" imgW="5667480" imgH="8020080" progId="AcroExch.Document.DC">
                  <p:embed/>
                </p:oleObj>
              </mc:Choice>
              <mc:Fallback>
                <p:oleObj name="Acrobat Document" r:id="rId5" imgW="5667480" imgH="8020080" progId="AcroExch.Document.DC">
                  <p:embed/>
                  <p:pic>
                    <p:nvPicPr>
                      <p:cNvPr id="5" name="Object 4"/>
                      <p:cNvPicPr/>
                      <p:nvPr/>
                    </p:nvPicPr>
                    <p:blipFill>
                      <a:blip r:embed="rId4"/>
                      <a:stretch>
                        <a:fillRect/>
                      </a:stretch>
                    </p:blipFill>
                    <p:spPr>
                      <a:xfrm>
                        <a:off x="8985389" y="4693698"/>
                        <a:ext cx="1412922" cy="1999052"/>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College</a:t>
            </a:r>
          </a:p>
        </p:txBody>
      </p:sp>
      <p:grpSp>
        <p:nvGrpSpPr>
          <p:cNvPr id="2" name="Group 1">
            <a:extLst>
              <a:ext uri="{FF2B5EF4-FFF2-40B4-BE49-F238E27FC236}">
                <a16:creationId xmlns:a16="http://schemas.microsoft.com/office/drawing/2014/main" xmlns="" id="{113E7C77-AC89-924E-A0A8-273D90417488}"/>
              </a:ext>
            </a:extLst>
          </p:cNvPr>
          <p:cNvGrpSpPr/>
          <p:nvPr/>
        </p:nvGrpSpPr>
        <p:grpSpPr>
          <a:xfrm>
            <a:off x="696410" y="1777453"/>
            <a:ext cx="3075145" cy="3081041"/>
            <a:chOff x="696410" y="1777453"/>
            <a:chExt cx="3075145" cy="3081041"/>
          </a:xfrm>
        </p:grpSpPr>
        <p:pic>
          <p:nvPicPr>
            <p:cNvPr id="13" name="Picture 12" descr="Icon&#10;&#10;Description automatically generated">
              <a:extLst>
                <a:ext uri="{FF2B5EF4-FFF2-40B4-BE49-F238E27FC236}">
                  <a16:creationId xmlns:a16="http://schemas.microsoft.com/office/drawing/2014/main" xmlns="" id="{9D25C40D-F7B0-A045-A951-424D0452FD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152" y="1777453"/>
              <a:ext cx="3049661" cy="3075145"/>
            </a:xfrm>
            <a:prstGeom prst="rect">
              <a:avLst/>
            </a:prstGeom>
          </p:spPr>
        </p:pic>
        <p:sp>
          <p:nvSpPr>
            <p:cNvPr id="7" name="Oval 6">
              <a:extLst>
                <a:ext uri="{FF2B5EF4-FFF2-40B4-BE49-F238E27FC236}">
                  <a16:creationId xmlns:a16="http://schemas.microsoft.com/office/drawing/2014/main" xmlns="" id="{1FC92D26-B424-9A46-94F9-5816E4E8EF74}"/>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6" name="Graphic 35">
            <a:extLst>
              <a:ext uri="{FF2B5EF4-FFF2-40B4-BE49-F238E27FC236}">
                <a16:creationId xmlns:a16="http://schemas.microsoft.com/office/drawing/2014/main" xmlns="" id="{7FC1677C-D1DA-0F41-8384-99526EAA02CC}"/>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rot="17661905">
            <a:off x="9401461" y="4071491"/>
            <a:ext cx="2242202" cy="3008286"/>
          </a:xfrm>
          <a:prstGeom prst="rect">
            <a:avLst/>
          </a:prstGeom>
        </p:spPr>
      </p:pic>
    </p:spTree>
    <p:extLst>
      <p:ext uri="{BB962C8B-B14F-4D97-AF65-F5344CB8AC3E}">
        <p14:creationId xmlns:p14="http://schemas.microsoft.com/office/powerpoint/2010/main" val="3192876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632848" cy="3084928"/>
          </a:xfrm>
        </p:spPr>
        <p:txBody>
          <a:bodyPr/>
          <a:lstStyle/>
          <a:p>
            <a:r>
              <a:rPr lang="en-GB" sz="2800" dirty="0"/>
              <a:t>First step into workplace </a:t>
            </a:r>
          </a:p>
          <a:p>
            <a:r>
              <a:rPr lang="en-GB" sz="2800" dirty="0"/>
              <a:t>Helps you to understand the job</a:t>
            </a:r>
          </a:p>
          <a:p>
            <a:r>
              <a:rPr lang="en-GB" sz="2800" dirty="0"/>
              <a:t>Usually not paid (only expenses)</a:t>
            </a:r>
          </a:p>
          <a:p>
            <a:r>
              <a:rPr lang="en-GB" sz="2800" dirty="0"/>
              <a:t>Great way to develop your skills</a:t>
            </a:r>
          </a:p>
          <a:p>
            <a:r>
              <a:rPr lang="en-GB" sz="2800" dirty="0"/>
              <a:t>You get to meet lots of people</a:t>
            </a:r>
          </a:p>
          <a:p>
            <a:endParaRPr lang="en-GB" sz="2800" dirty="0"/>
          </a:p>
          <a:p>
            <a:pPr marL="0" indent="0">
              <a:buNone/>
            </a:pPr>
            <a:endParaRPr lang="en-GB" sz="2800" dirty="0"/>
          </a:p>
          <a:p>
            <a:endParaRPr lang="en-GB" sz="2800" dirty="0"/>
          </a:p>
        </p:txBody>
      </p:sp>
      <p:graphicFrame>
        <p:nvGraphicFramePr>
          <p:cNvPr id="4" name="Object 3"/>
          <p:cNvGraphicFramePr>
            <a:graphicFrameLocks noChangeAspect="1"/>
          </p:cNvGraphicFramePr>
          <p:nvPr/>
        </p:nvGraphicFramePr>
        <p:xfrm>
          <a:off x="8280465" y="4087743"/>
          <a:ext cx="1412922" cy="1999052"/>
        </p:xfrm>
        <a:graphic>
          <a:graphicData uri="http://schemas.openxmlformats.org/presentationml/2006/ole">
            <mc:AlternateContent xmlns:mc="http://schemas.openxmlformats.org/markup-compatibility/2006">
              <mc:Choice xmlns:v="urn:schemas-microsoft-com:vml" Requires="v">
                <p:oleObj spid="_x0000_s32331" name="Acrobat Document" r:id="rId3" imgW="5667480" imgH="8020080" progId="AcroExch.Document.DC">
                  <p:embed/>
                </p:oleObj>
              </mc:Choice>
              <mc:Fallback>
                <p:oleObj name="Acrobat Document" r:id="rId3" imgW="5667480" imgH="8020080" progId="AcroExch.Document.DC">
                  <p:embed/>
                  <p:pic>
                    <p:nvPicPr>
                      <p:cNvPr id="4" name="Object 3"/>
                      <p:cNvPicPr/>
                      <p:nvPr/>
                    </p:nvPicPr>
                    <p:blipFill>
                      <a:blip r:embed="rId4"/>
                      <a:stretch>
                        <a:fillRect/>
                      </a:stretch>
                    </p:blipFill>
                    <p:spPr>
                      <a:xfrm>
                        <a:off x="8280465" y="4087743"/>
                        <a:ext cx="1412922" cy="1999052"/>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8985389" y="4693698"/>
          <a:ext cx="1412922" cy="1999052"/>
        </p:xfrm>
        <a:graphic>
          <a:graphicData uri="http://schemas.openxmlformats.org/presentationml/2006/ole">
            <mc:AlternateContent xmlns:mc="http://schemas.openxmlformats.org/markup-compatibility/2006">
              <mc:Choice xmlns:v="urn:schemas-microsoft-com:vml" Requires="v">
                <p:oleObj spid="_x0000_s32332" name="Acrobat Document" r:id="rId5" imgW="5667480" imgH="8020080" progId="AcroExch.Document.DC">
                  <p:embed/>
                </p:oleObj>
              </mc:Choice>
              <mc:Fallback>
                <p:oleObj name="Acrobat Document" r:id="rId5" imgW="5667480" imgH="8020080" progId="AcroExch.Document.DC">
                  <p:embed/>
                  <p:pic>
                    <p:nvPicPr>
                      <p:cNvPr id="5" name="Object 4"/>
                      <p:cNvPicPr/>
                      <p:nvPr/>
                    </p:nvPicPr>
                    <p:blipFill>
                      <a:blip r:embed="rId4"/>
                      <a:stretch>
                        <a:fillRect/>
                      </a:stretch>
                    </p:blipFill>
                    <p:spPr>
                      <a:xfrm>
                        <a:off x="8985389" y="4693698"/>
                        <a:ext cx="1412922" cy="1999052"/>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Work experience</a:t>
            </a:r>
          </a:p>
        </p:txBody>
      </p:sp>
      <p:grpSp>
        <p:nvGrpSpPr>
          <p:cNvPr id="2" name="Group 1">
            <a:extLst>
              <a:ext uri="{FF2B5EF4-FFF2-40B4-BE49-F238E27FC236}">
                <a16:creationId xmlns:a16="http://schemas.microsoft.com/office/drawing/2014/main" xmlns="" id="{59555B8B-3D55-B742-9258-895C4C488D56}"/>
              </a:ext>
            </a:extLst>
          </p:cNvPr>
          <p:cNvGrpSpPr/>
          <p:nvPr/>
        </p:nvGrpSpPr>
        <p:grpSpPr>
          <a:xfrm>
            <a:off x="696410" y="1783349"/>
            <a:ext cx="3075145" cy="3083273"/>
            <a:chOff x="696410" y="1783349"/>
            <a:chExt cx="3075145" cy="3083273"/>
          </a:xfrm>
        </p:grpSpPr>
        <p:pic>
          <p:nvPicPr>
            <p:cNvPr id="16" name="Picture 15" descr="Icon&#10;&#10;Description automatically generated">
              <a:extLst>
                <a:ext uri="{FF2B5EF4-FFF2-40B4-BE49-F238E27FC236}">
                  <a16:creationId xmlns:a16="http://schemas.microsoft.com/office/drawing/2014/main" xmlns="" id="{036095AE-E035-154D-81C8-8D381AC11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043" y="1791477"/>
              <a:ext cx="3049661" cy="3075145"/>
            </a:xfrm>
            <a:prstGeom prst="rect">
              <a:avLst/>
            </a:prstGeom>
          </p:spPr>
        </p:pic>
        <p:sp>
          <p:nvSpPr>
            <p:cNvPr id="7" name="Oval 6">
              <a:extLst>
                <a:ext uri="{FF2B5EF4-FFF2-40B4-BE49-F238E27FC236}">
                  <a16:creationId xmlns:a16="http://schemas.microsoft.com/office/drawing/2014/main" xmlns="" id="{10AE176C-F1D7-8349-81B7-523A70D315E6}"/>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7" name="Graphic 36">
            <a:extLst>
              <a:ext uri="{FF2B5EF4-FFF2-40B4-BE49-F238E27FC236}">
                <a16:creationId xmlns:a16="http://schemas.microsoft.com/office/drawing/2014/main" xmlns="" id="{CC94A36B-7F2B-8249-8760-31FF6C00888E}"/>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225573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488832" cy="3084928"/>
          </a:xfrm>
        </p:spPr>
        <p:txBody>
          <a:bodyPr/>
          <a:lstStyle/>
          <a:p>
            <a:r>
              <a:rPr lang="en-GB" sz="2400" dirty="0"/>
              <a:t>On the job training – you get paid</a:t>
            </a:r>
          </a:p>
          <a:p>
            <a:r>
              <a:rPr lang="en-GB" sz="2400" dirty="0"/>
              <a:t>Usually minimum of 18 months up to 4 years</a:t>
            </a:r>
          </a:p>
          <a:p>
            <a:r>
              <a:rPr lang="en-GB" sz="2400" dirty="0"/>
              <a:t>You study 1 day a week (usually at college)</a:t>
            </a:r>
          </a:p>
          <a:p>
            <a:r>
              <a:rPr lang="en-GB" sz="2400" dirty="0"/>
              <a:t>Sometimes you’ll get a permanent job at </a:t>
            </a:r>
            <a:br>
              <a:rPr lang="en-GB" sz="2400" dirty="0"/>
            </a:br>
            <a:r>
              <a:rPr lang="en-GB" sz="2400" dirty="0"/>
              <a:t>the end</a:t>
            </a:r>
          </a:p>
          <a:p>
            <a:r>
              <a:rPr lang="en-GB" sz="2400" dirty="0"/>
              <a:t>Over 200 options</a:t>
            </a:r>
          </a:p>
          <a:p>
            <a:r>
              <a:rPr lang="en-GB" sz="2400" dirty="0"/>
              <a:t>Apply online (</a:t>
            </a:r>
            <a:r>
              <a:rPr lang="en-GB" sz="2400" dirty="0" err="1"/>
              <a:t>gov.uk</a:t>
            </a:r>
            <a:r>
              <a:rPr lang="en-GB" sz="2400" dirty="0"/>
              <a:t> website – </a:t>
            </a:r>
            <a:br>
              <a:rPr lang="en-GB" sz="2400" dirty="0"/>
            </a:br>
            <a:r>
              <a:rPr lang="en-GB" sz="2400" dirty="0"/>
              <a:t>Find an Apprenticeship)</a:t>
            </a:r>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Apprenticeships</a:t>
            </a:r>
          </a:p>
        </p:txBody>
      </p:sp>
      <p:grpSp>
        <p:nvGrpSpPr>
          <p:cNvPr id="2" name="Group 1">
            <a:extLst>
              <a:ext uri="{FF2B5EF4-FFF2-40B4-BE49-F238E27FC236}">
                <a16:creationId xmlns:a16="http://schemas.microsoft.com/office/drawing/2014/main" xmlns="" id="{0B866503-EE6E-3341-B9F5-CC1461750AC5}"/>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a16="http://schemas.microsoft.com/office/drawing/2014/main" xmlns="" id="{B1CDCE81-4F18-A440-8716-CF494CA07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a16="http://schemas.microsoft.com/office/drawing/2014/main" xmlns="" id="{EAFBC7AF-595B-9742-9E82-8D2E96125AA0}"/>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6" name="Graphic 35">
            <a:extLst>
              <a:ext uri="{FF2B5EF4-FFF2-40B4-BE49-F238E27FC236}">
                <a16:creationId xmlns:a16="http://schemas.microsoft.com/office/drawing/2014/main" xmlns="" id="{A926FF34-08C6-0E4D-9369-5C3A3DFD554E}"/>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2474115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2" y="1713018"/>
            <a:ext cx="7056784" cy="3084928"/>
          </a:xfrm>
        </p:spPr>
        <p:txBody>
          <a:bodyPr/>
          <a:lstStyle/>
          <a:p>
            <a:pPr marL="457200" indent="-457200"/>
            <a:r>
              <a:rPr lang="en-GB" sz="2400" dirty="0"/>
              <a:t>A shorter course with a work placement (6 weeks to 6 months)</a:t>
            </a:r>
          </a:p>
          <a:p>
            <a:pPr marL="457200" indent="-457200"/>
            <a:r>
              <a:rPr lang="en-GB" sz="2400" dirty="0"/>
              <a:t>Useful if you have very little work experience and are not sure what you want to do</a:t>
            </a:r>
          </a:p>
          <a:p>
            <a:pPr marL="457200" indent="-457200"/>
            <a:r>
              <a:rPr lang="en-GB" sz="2400" dirty="0"/>
              <a:t>Often unpaid but you may get </a:t>
            </a:r>
            <a:br>
              <a:rPr lang="en-GB" sz="2400" dirty="0"/>
            </a:br>
            <a:r>
              <a:rPr lang="en-GB" sz="2400" dirty="0"/>
              <a:t>expenses paid</a:t>
            </a:r>
          </a:p>
          <a:p>
            <a:pPr marL="457200" indent="-457200"/>
            <a:r>
              <a:rPr lang="en-GB" sz="2400" dirty="0"/>
              <a:t>Gets you ready for an apprenticeship</a:t>
            </a:r>
          </a:p>
          <a:p>
            <a:pPr marL="457200" indent="-457200"/>
            <a:r>
              <a:rPr lang="en-GB" sz="2400" dirty="0"/>
              <a:t>Apply online – (</a:t>
            </a:r>
            <a:r>
              <a:rPr lang="en-GB" sz="2400" dirty="0" err="1"/>
              <a:t>gov.uk</a:t>
            </a:r>
            <a:r>
              <a:rPr lang="en-GB" sz="2400" dirty="0"/>
              <a:t> website – </a:t>
            </a:r>
            <a:br>
              <a:rPr lang="en-GB" sz="2400" dirty="0"/>
            </a:br>
            <a:r>
              <a:rPr lang="en-GB" sz="2400" dirty="0"/>
              <a:t>Find a Traineeship)</a:t>
            </a:r>
          </a:p>
          <a:p>
            <a:pPr marL="457200" indent="-457200"/>
            <a:endParaRPr lang="en-GB" sz="2400" dirty="0"/>
          </a:p>
          <a:p>
            <a:endParaRPr lang="en-GB" sz="2400"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Traineeships</a:t>
            </a:r>
          </a:p>
        </p:txBody>
      </p:sp>
      <p:grpSp>
        <p:nvGrpSpPr>
          <p:cNvPr id="2" name="Group 1">
            <a:extLst>
              <a:ext uri="{FF2B5EF4-FFF2-40B4-BE49-F238E27FC236}">
                <a16:creationId xmlns:a16="http://schemas.microsoft.com/office/drawing/2014/main" xmlns="" id="{5F723A12-3C23-EC4B-80FB-929DE4A65303}"/>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a16="http://schemas.microsoft.com/office/drawing/2014/main" xmlns="" id="{B1CDCE81-4F18-A440-8716-CF494CA07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a16="http://schemas.microsoft.com/office/drawing/2014/main" xmlns="" id="{83056937-131D-8D4B-8E07-EA0D6B4C394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1" name="Graphic 30">
            <a:extLst>
              <a:ext uri="{FF2B5EF4-FFF2-40B4-BE49-F238E27FC236}">
                <a16:creationId xmlns:a16="http://schemas.microsoft.com/office/drawing/2014/main" xmlns="" id="{2C6EC011-45F1-2A4D-AC6C-5063D38100A5}"/>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8532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xmlns="" id="{3A9DFBB5-304F-D04D-8746-F532F416993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rot="17661905">
            <a:off x="1199584" y="4071491"/>
            <a:ext cx="2242202" cy="3008286"/>
          </a:xfrm>
          <a:prstGeom prst="rect">
            <a:avLst/>
          </a:prstGeom>
        </p:spPr>
      </p:pic>
      <p:sp>
        <p:nvSpPr>
          <p:cNvPr id="3" name="Content Placeholder 2"/>
          <p:cNvSpPr>
            <a:spLocks noGrp="1"/>
          </p:cNvSpPr>
          <p:nvPr>
            <p:ph idx="1"/>
          </p:nvPr>
        </p:nvSpPr>
        <p:spPr>
          <a:xfrm>
            <a:off x="4153371" y="1713018"/>
            <a:ext cx="7345393" cy="3084928"/>
          </a:xfrm>
        </p:spPr>
        <p:txBody>
          <a:bodyPr/>
          <a:lstStyle/>
          <a:p>
            <a:pPr marL="342900" indent="-342900"/>
            <a:r>
              <a:rPr lang="en-GB" sz="2400" dirty="0"/>
              <a:t>Two types – Graduate Talent programmes, usually undertaken by students as part of their course or by recent graduates; and Supported Internships, for young people with an EHCP.</a:t>
            </a:r>
          </a:p>
          <a:p>
            <a:pPr marL="342900" indent="-342900"/>
            <a:r>
              <a:rPr lang="en-GB" sz="2400" dirty="0"/>
              <a:t>Usually you know what work you want to do</a:t>
            </a:r>
          </a:p>
          <a:p>
            <a:pPr marL="342900" indent="-342900"/>
            <a:r>
              <a:rPr lang="en-GB" sz="2400" dirty="0"/>
              <a:t>Can be paid or unpaid</a:t>
            </a:r>
          </a:p>
          <a:p>
            <a:pPr marL="342900" indent="-342900"/>
            <a:r>
              <a:rPr lang="en-GB" sz="2400" dirty="0"/>
              <a:t>Apply online – (Graduate Talent programmes - </a:t>
            </a:r>
            <a:r>
              <a:rPr lang="en-GB" sz="2400" dirty="0" err="1"/>
              <a:t>gov.uk</a:t>
            </a:r>
            <a:r>
              <a:rPr lang="en-GB" sz="2400" dirty="0"/>
              <a:t> website – Find an Internship)</a:t>
            </a:r>
          </a:p>
          <a:p>
            <a:pPr marL="342900" indent="-342900"/>
            <a:r>
              <a:rPr lang="en-GB" sz="2400" dirty="0"/>
              <a:t>Further information (Supported internships - </a:t>
            </a:r>
            <a:r>
              <a:rPr lang="en-GB" sz="2400" dirty="0">
                <a:solidFill>
                  <a:schemeClr val="bg2"/>
                </a:solidFill>
                <a:hlinkClick r:id="rId4">
                  <a:extLst>
                    <a:ext uri="{A12FA001-AC4F-418D-AE19-62706E023703}">
                      <ahyp:hlinkClr xmlns:ahyp="http://schemas.microsoft.com/office/drawing/2018/hyperlinkcolor" xmlns="" val="tx"/>
                    </a:ext>
                  </a:extLst>
                </a:hlinkClick>
              </a:rPr>
              <a:t>https://www.gov.uk/government/publications/</a:t>
            </a:r>
            <a:r>
              <a:rPr lang="en-GB" sz="2400" dirty="0">
                <a:solidFill>
                  <a:schemeClr val="bg2"/>
                </a:solidFill>
                <a:hlinkClick r:id="rId4">
                  <a:extLst>
                    <a:ext uri="{A12FA001-AC4F-418D-AE19-62706E023703}">
                      <ahyp:hlinkClr xmlns:ahyp="http://schemas.microsoft.com/office/drawing/2018/hyperlinkcolor" xmlns="" val="tx"/>
                    </a:ext>
                  </a:extLst>
                </a:hlinkClick>
              </a:rPr>
              <a:t/>
            </a:r>
            <a:br>
              <a:rPr lang="en-GB" sz="2400" dirty="0">
                <a:solidFill>
                  <a:schemeClr val="bg2"/>
                </a:solidFill>
                <a:hlinkClick r:id="rId4">
                  <a:extLst>
                    <a:ext uri="{A12FA001-AC4F-418D-AE19-62706E023703}">
                      <ahyp:hlinkClr xmlns:ahyp="http://schemas.microsoft.com/office/drawing/2018/hyperlinkcolor" xmlns="" val="tx"/>
                    </a:ext>
                  </a:extLst>
                </a:hlinkClick>
              </a:rPr>
            </a:br>
            <a:r>
              <a:rPr lang="en-GB" sz="2400" dirty="0">
                <a:solidFill>
                  <a:schemeClr val="bg2"/>
                </a:solidFill>
                <a:hlinkClick r:id="rId4">
                  <a:extLst>
                    <a:ext uri="{A12FA001-AC4F-418D-AE19-62706E023703}">
                      <ahyp:hlinkClr xmlns:ahyp="http://schemas.microsoft.com/office/drawing/2018/hyperlinkcolor" xmlns="" val="tx"/>
                    </a:ext>
                  </a:extLst>
                </a:hlinkClick>
              </a:rPr>
              <a:t>supported-internships-for-young-people-with-learning-difficulties</a:t>
            </a:r>
            <a:r>
              <a:rPr lang="en-GB" sz="2400" dirty="0"/>
              <a:t>) </a:t>
            </a:r>
          </a:p>
          <a:p>
            <a:pPr marL="457200" indent="-457200"/>
            <a:endParaRPr lang="en-GB" sz="2400" dirty="0"/>
          </a:p>
          <a:p>
            <a:pPr marL="457200" indent="-457200"/>
            <a:endParaRPr lang="en-GB" sz="2400"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Internships</a:t>
            </a:r>
          </a:p>
        </p:txBody>
      </p:sp>
      <p:grpSp>
        <p:nvGrpSpPr>
          <p:cNvPr id="2" name="Group 1">
            <a:extLst>
              <a:ext uri="{FF2B5EF4-FFF2-40B4-BE49-F238E27FC236}">
                <a16:creationId xmlns:a16="http://schemas.microsoft.com/office/drawing/2014/main" xmlns="" id="{19E5A3BB-EABD-864E-9835-F86C6053055E}"/>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a16="http://schemas.microsoft.com/office/drawing/2014/main" xmlns="" id="{B1CDCE81-4F18-A440-8716-CF494CA07B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a16="http://schemas.microsoft.com/office/drawing/2014/main" xmlns="" id="{C7608295-42F5-5D47-A988-7D2FF26DC54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83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320888" cy="3084928"/>
          </a:xfrm>
        </p:spPr>
        <p:txBody>
          <a:bodyPr/>
          <a:lstStyle/>
          <a:p>
            <a:r>
              <a:rPr lang="en-GB" sz="2800" dirty="0"/>
              <a:t>Higher level education</a:t>
            </a:r>
          </a:p>
          <a:p>
            <a:r>
              <a:rPr lang="en-GB" sz="2800" dirty="0"/>
              <a:t>Get a degree by studying </a:t>
            </a:r>
            <a:br>
              <a:rPr lang="en-GB" sz="2800" dirty="0"/>
            </a:br>
            <a:r>
              <a:rPr lang="en-GB" sz="2800" dirty="0"/>
              <a:t>a specific subject</a:t>
            </a:r>
          </a:p>
          <a:p>
            <a:r>
              <a:rPr lang="en-GB" sz="2800" dirty="0"/>
              <a:t>For some careers you need a degree</a:t>
            </a:r>
          </a:p>
          <a:p>
            <a:r>
              <a:rPr lang="en-GB" sz="2800" dirty="0"/>
              <a:t>Have to apply through:</a:t>
            </a:r>
            <a:br>
              <a:rPr lang="en-GB" sz="2800" dirty="0"/>
            </a:br>
            <a:r>
              <a:rPr lang="en-GB" sz="2800" dirty="0"/>
              <a:t>Universities and College </a:t>
            </a:r>
            <a:br>
              <a:rPr lang="en-GB" sz="2800" dirty="0"/>
            </a:br>
            <a:r>
              <a:rPr lang="en-GB" sz="2800" dirty="0"/>
              <a:t>Admission Service</a:t>
            </a:r>
          </a:p>
          <a:p>
            <a:pPr marL="0" indent="0">
              <a:buNone/>
            </a:pPr>
            <a:endParaRPr lang="en-GB" sz="2800" dirty="0"/>
          </a:p>
          <a:p>
            <a:endParaRPr lang="en-GB" sz="2800" dirty="0"/>
          </a:p>
          <a:p>
            <a:pPr marL="0" indent="0">
              <a:buNone/>
            </a:pPr>
            <a:endParaRPr lang="en-GB" sz="2800" dirty="0"/>
          </a:p>
          <a:p>
            <a:endParaRPr lang="en-GB" sz="2800"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University</a:t>
            </a:r>
          </a:p>
        </p:txBody>
      </p:sp>
      <p:pic>
        <p:nvPicPr>
          <p:cNvPr id="14" name="Picture 13">
            <a:extLst>
              <a:ext uri="{FF2B5EF4-FFF2-40B4-BE49-F238E27FC236}">
                <a16:creationId xmlns:a16="http://schemas.microsoft.com/office/drawing/2014/main" xmlns="" id="{6C4217B3-739D-994B-8A4B-6096BAB4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744" y="4256727"/>
            <a:ext cx="1805299" cy="601767"/>
          </a:xfrm>
          <a:prstGeom prst="rect">
            <a:avLst/>
          </a:prstGeom>
        </p:spPr>
      </p:pic>
      <p:grpSp>
        <p:nvGrpSpPr>
          <p:cNvPr id="2" name="Group 1">
            <a:extLst>
              <a:ext uri="{FF2B5EF4-FFF2-40B4-BE49-F238E27FC236}">
                <a16:creationId xmlns:a16="http://schemas.microsoft.com/office/drawing/2014/main" xmlns="" id="{1C5D136B-D72C-4C4B-9B8F-61B83B8D1081}"/>
              </a:ext>
            </a:extLst>
          </p:cNvPr>
          <p:cNvGrpSpPr/>
          <p:nvPr/>
        </p:nvGrpSpPr>
        <p:grpSpPr>
          <a:xfrm>
            <a:off x="696410" y="1783349"/>
            <a:ext cx="3075145" cy="3078466"/>
            <a:chOff x="696410" y="1783349"/>
            <a:chExt cx="3075145" cy="3078466"/>
          </a:xfrm>
        </p:grpSpPr>
        <p:pic>
          <p:nvPicPr>
            <p:cNvPr id="8" name="Picture 7" descr="Icon&#10;&#10;Description automatically generated">
              <a:extLst>
                <a:ext uri="{FF2B5EF4-FFF2-40B4-BE49-F238E27FC236}">
                  <a16:creationId xmlns:a16="http://schemas.microsoft.com/office/drawing/2014/main" xmlns="" id="{1A139E1D-6FE1-5C4E-86E5-C108416FA2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916" y="1786670"/>
              <a:ext cx="3049661" cy="3075145"/>
            </a:xfrm>
            <a:prstGeom prst="rect">
              <a:avLst/>
            </a:prstGeom>
          </p:spPr>
        </p:pic>
        <p:sp>
          <p:nvSpPr>
            <p:cNvPr id="6" name="Oval 5">
              <a:extLst>
                <a:ext uri="{FF2B5EF4-FFF2-40B4-BE49-F238E27FC236}">
                  <a16:creationId xmlns:a16="http://schemas.microsoft.com/office/drawing/2014/main" xmlns="" id="{27DBEB34-400A-1B4F-A601-6FF642266AB5}"/>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3" name="Graphic 32">
            <a:extLst>
              <a:ext uri="{FF2B5EF4-FFF2-40B4-BE49-F238E27FC236}">
                <a16:creationId xmlns:a16="http://schemas.microsoft.com/office/drawing/2014/main" xmlns="" id="{97E8E183-89B7-2B4E-B737-7C7133154F28}"/>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301782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7D22B51-6883-F54B-B0CE-6DBD9891B828}"/>
              </a:ext>
            </a:extLst>
          </p:cNvPr>
          <p:cNvSpPr txBox="1">
            <a:spLocks/>
          </p:cNvSpPr>
          <p:nvPr/>
        </p:nvSpPr>
        <p:spPr bwMode="auto">
          <a:xfrm>
            <a:off x="631422" y="1701602"/>
            <a:ext cx="9714638" cy="6480720"/>
          </a:xfrm>
          <a:prstGeom prst="rect">
            <a:avLst/>
          </a:prstGeom>
          <a:noFill/>
          <a:ln w="9525">
            <a:noFill/>
            <a:miter lim="800000"/>
            <a:headEnd/>
            <a:tailEnd/>
          </a:ln>
        </p:spPr>
        <p:txBody>
          <a:bodyPr vert="horz" wrap="square" lIns="122008" tIns="61004" rIns="122008" bIns="61004" numCol="1"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349250" indent="-334963"/>
            <a:r>
              <a:rPr lang="en-GB" sz="2800" dirty="0">
                <a:latin typeface="Calibri" panose="020F0502020204030204" pitchFamily="34" charset="0"/>
                <a:cs typeface="Calibri" panose="020F0502020204030204" pitchFamily="34" charset="0"/>
              </a:rPr>
              <a:t>Introductions and Icebreakers (LP1)</a:t>
            </a:r>
          </a:p>
          <a:p>
            <a:pPr marL="349250" indent="-334963"/>
            <a:r>
              <a:rPr lang="en-GB" sz="2800" dirty="0">
                <a:latin typeface="Calibri" panose="020F0502020204030204" pitchFamily="34" charset="0"/>
                <a:cs typeface="Calibri" panose="020F0502020204030204" pitchFamily="34" charset="0"/>
              </a:rPr>
              <a:t>Own your deafness (LP2)</a:t>
            </a:r>
          </a:p>
          <a:p>
            <a:pPr marL="349250" indent="-334963"/>
            <a:r>
              <a:rPr lang="en-GB" sz="2800" dirty="0">
                <a:latin typeface="Calibri" panose="020F0502020204030204" pitchFamily="34" charset="0"/>
                <a:cs typeface="Calibri" panose="020F0502020204030204" pitchFamily="34" charset="0"/>
              </a:rPr>
              <a:t>Your rights (LP3)</a:t>
            </a:r>
          </a:p>
          <a:p>
            <a:pPr marL="349250" indent="-334963"/>
            <a:r>
              <a:rPr lang="en-GB" sz="2800" dirty="0">
                <a:latin typeface="Calibri" panose="020F0502020204030204" pitchFamily="34" charset="0"/>
                <a:cs typeface="Calibri" panose="020F0502020204030204" pitchFamily="34" charset="0"/>
              </a:rPr>
              <a:t>Career hopes and dreams (LP4)</a:t>
            </a:r>
          </a:p>
          <a:p>
            <a:pPr marL="349250" indent="-334963"/>
            <a:r>
              <a:rPr lang="en-GB" sz="2800" dirty="0">
                <a:latin typeface="Calibri" panose="020F0502020204030204" pitchFamily="34" charset="0"/>
                <a:cs typeface="Calibri" panose="020F0502020204030204" pitchFamily="34" charset="0"/>
              </a:rPr>
              <a:t>Build your brand (LP5)</a:t>
            </a:r>
          </a:p>
          <a:p>
            <a:pPr marL="349250" indent="-334963"/>
            <a:r>
              <a:rPr lang="en-GB" sz="2800" dirty="0">
                <a:latin typeface="Calibri" panose="020F0502020204030204" pitchFamily="34" charset="0"/>
                <a:cs typeface="Calibri" panose="020F0502020204030204" pitchFamily="34" charset="0"/>
              </a:rPr>
              <a:t>Post-16 options (LP6)</a:t>
            </a:r>
          </a:p>
          <a:p>
            <a:pPr marL="349250" indent="-334963"/>
            <a:r>
              <a:rPr lang="en-GB" sz="2800" dirty="0">
                <a:latin typeface="Calibri" panose="020F0502020204030204" pitchFamily="34" charset="0"/>
                <a:cs typeface="Calibri" panose="020F0502020204030204" pitchFamily="34" charset="0"/>
              </a:rPr>
              <a:t>Support and technology (LP7)</a:t>
            </a:r>
          </a:p>
          <a:p>
            <a:pPr marL="349250" indent="-334963"/>
            <a:r>
              <a:rPr lang="en-GB" sz="2800" dirty="0">
                <a:latin typeface="Calibri" panose="020F0502020204030204" pitchFamily="34" charset="0"/>
                <a:cs typeface="Calibri" panose="020F0502020204030204" pitchFamily="34" charset="0"/>
              </a:rPr>
              <a:t>Careers action planning (LP8)</a:t>
            </a:r>
          </a:p>
          <a:p>
            <a:pPr marL="457200" indent="-457200"/>
            <a:endParaRPr lang="en-GB" sz="2800" dirty="0">
              <a:latin typeface="Calibri" panose="020F0502020204030204" pitchFamily="34" charset="0"/>
              <a:cs typeface="Calibri" panose="020F0502020204030204" pitchFamily="34" charset="0"/>
            </a:endParaRPr>
          </a:p>
          <a:p>
            <a:pPr marL="457200" indent="-457200"/>
            <a:endParaRPr lang="en-GB" sz="2800" dirty="0">
              <a:latin typeface="Calibri" panose="020F0502020204030204" pitchFamily="34" charset="0"/>
              <a:cs typeface="Calibri" panose="020F0502020204030204" pitchFamily="34" charset="0"/>
            </a:endParaRPr>
          </a:p>
          <a:p>
            <a:pPr marL="457200" indent="-457200"/>
            <a:endParaRPr lang="en-GB" sz="2800"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xmlns="" id="{9E192E23-1416-7C48-BDD6-03DB274ECA9F}"/>
              </a:ext>
            </a:extLst>
          </p:cNvPr>
          <p:cNvSpPr txBox="1">
            <a:spLocks/>
          </p:cNvSpPr>
          <p:nvPr/>
        </p:nvSpPr>
        <p:spPr bwMode="auto">
          <a:xfrm>
            <a:off x="648428" y="361999"/>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320"/>
              </a:lnSpc>
            </a:pPr>
            <a:r>
              <a:rPr lang="en-GB" sz="4000" dirty="0">
                <a:solidFill>
                  <a:srgbClr val="FFE900"/>
                </a:solidFill>
                <a:latin typeface="Calibri" panose="020F0502020204030204" pitchFamily="34" charset="0"/>
              </a:rPr>
              <a:t>My Future session –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8 parts</a:t>
            </a:r>
            <a:endParaRPr lang="en-GB" sz="4000" kern="0" dirty="0">
              <a:solidFill>
                <a:srgbClr val="FFE900"/>
              </a:solidFill>
              <a:latin typeface="Calibri" panose="020F0502020204030204" pitchFamily="34" charset="0"/>
            </a:endParaRPr>
          </a:p>
        </p:txBody>
      </p:sp>
    </p:spTree>
    <p:extLst>
      <p:ext uri="{BB962C8B-B14F-4D97-AF65-F5344CB8AC3E}">
        <p14:creationId xmlns:p14="http://schemas.microsoft.com/office/powerpoint/2010/main" val="356505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6984775" cy="3084928"/>
          </a:xfrm>
        </p:spPr>
        <p:txBody>
          <a:bodyPr/>
          <a:lstStyle/>
          <a:p>
            <a:r>
              <a:rPr lang="en-GB" sz="2800" dirty="0"/>
              <a:t>Paid job </a:t>
            </a:r>
          </a:p>
          <a:p>
            <a:r>
              <a:rPr lang="en-GB" sz="2800" dirty="0"/>
              <a:t>Full-time or part-time</a:t>
            </a:r>
          </a:p>
          <a:p>
            <a:r>
              <a:rPr lang="en-GB" sz="2800" dirty="0"/>
              <a:t>It doesn’t have to be a ‘job for life’</a:t>
            </a:r>
          </a:p>
          <a:p>
            <a:r>
              <a:rPr lang="en-GB" sz="2800" dirty="0"/>
              <a:t>You can still study whilst working</a:t>
            </a:r>
          </a:p>
          <a:p>
            <a:r>
              <a:rPr lang="en-GB" sz="2800" dirty="0"/>
              <a:t>Public, private or charity sectors</a:t>
            </a:r>
          </a:p>
          <a:p>
            <a:pPr marL="0" indent="0">
              <a:buNone/>
            </a:pPr>
            <a:endParaRPr lang="en-GB" dirty="0"/>
          </a:p>
          <a:p>
            <a:endParaRPr lang="en-GB" dirty="0"/>
          </a:p>
          <a:p>
            <a:pPr marL="0" indent="0">
              <a:buNone/>
            </a:pPr>
            <a:endParaRPr lang="en-GB" sz="1800" dirty="0"/>
          </a:p>
          <a:p>
            <a:endParaRPr lang="en-GB"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261442"/>
            <a:ext cx="8256091" cy="720000"/>
          </a:xfrm>
        </p:spPr>
        <p:txBody>
          <a:bodyPr/>
          <a:lstStyle/>
          <a:p>
            <a:r>
              <a:rPr lang="en-GB" sz="4000" b="1" dirty="0"/>
              <a:t>Employment</a:t>
            </a:r>
          </a:p>
        </p:txBody>
      </p:sp>
      <p:grpSp>
        <p:nvGrpSpPr>
          <p:cNvPr id="2" name="Group 1">
            <a:extLst>
              <a:ext uri="{FF2B5EF4-FFF2-40B4-BE49-F238E27FC236}">
                <a16:creationId xmlns:a16="http://schemas.microsoft.com/office/drawing/2014/main" xmlns="" id="{C3B1BF98-459F-5747-ADA3-D59A5B3F2E3E}"/>
              </a:ext>
            </a:extLst>
          </p:cNvPr>
          <p:cNvGrpSpPr/>
          <p:nvPr/>
        </p:nvGrpSpPr>
        <p:grpSpPr>
          <a:xfrm>
            <a:off x="696410" y="1783349"/>
            <a:ext cx="3083567" cy="3078466"/>
            <a:chOff x="696410" y="1783349"/>
            <a:chExt cx="3083567" cy="3078466"/>
          </a:xfrm>
        </p:grpSpPr>
        <p:pic>
          <p:nvPicPr>
            <p:cNvPr id="9" name="Picture 8" descr="Icon&#10;&#10;Description automatically generated">
              <a:extLst>
                <a:ext uri="{FF2B5EF4-FFF2-40B4-BE49-F238E27FC236}">
                  <a16:creationId xmlns:a16="http://schemas.microsoft.com/office/drawing/2014/main" xmlns="" id="{F71B8DDC-758C-2A4B-80C7-DEF8F8C467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16" y="1786670"/>
              <a:ext cx="3049661" cy="3075145"/>
            </a:xfrm>
            <a:prstGeom prst="rect">
              <a:avLst/>
            </a:prstGeom>
          </p:spPr>
        </p:pic>
        <p:sp>
          <p:nvSpPr>
            <p:cNvPr id="5" name="Oval 4">
              <a:extLst>
                <a:ext uri="{FF2B5EF4-FFF2-40B4-BE49-F238E27FC236}">
                  <a16:creationId xmlns:a16="http://schemas.microsoft.com/office/drawing/2014/main" xmlns="" id="{C443B0E1-8E4E-7741-AB51-19B071666BC6}"/>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41" name="Graphic 40">
            <a:extLst>
              <a:ext uri="{FF2B5EF4-FFF2-40B4-BE49-F238E27FC236}">
                <a16:creationId xmlns:a16="http://schemas.microsoft.com/office/drawing/2014/main" xmlns="" id="{52130850-8D65-8843-A7A3-25F7C9ABDA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5524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311488" cy="3084928"/>
          </a:xfrm>
        </p:spPr>
        <p:txBody>
          <a:bodyPr/>
          <a:lstStyle/>
          <a:p>
            <a:r>
              <a:rPr lang="en-GB" sz="2800" dirty="0"/>
              <a:t>Great to show on your CV</a:t>
            </a:r>
          </a:p>
          <a:p>
            <a:r>
              <a:rPr lang="en-GB" sz="2800" dirty="0"/>
              <a:t>Gain valuable experience </a:t>
            </a:r>
            <a:br>
              <a:rPr lang="en-GB" sz="2800" dirty="0"/>
            </a:br>
            <a:r>
              <a:rPr lang="en-GB" sz="2800" dirty="0"/>
              <a:t>and learn new skills</a:t>
            </a:r>
          </a:p>
          <a:p>
            <a:r>
              <a:rPr lang="en-GB" sz="2800" dirty="0"/>
              <a:t>Can be really rewarding and fun </a:t>
            </a:r>
          </a:p>
          <a:p>
            <a:r>
              <a:rPr lang="en-GB" sz="2800" dirty="0"/>
              <a:t>You can volunteer abroad too!</a:t>
            </a:r>
          </a:p>
          <a:p>
            <a:pPr marL="0" indent="0">
              <a:buNone/>
            </a:pPr>
            <a:endParaRPr lang="en-GB" dirty="0"/>
          </a:p>
          <a:p>
            <a:endParaRPr lang="en-GB" dirty="0"/>
          </a:p>
          <a:p>
            <a:pPr marL="0" indent="0">
              <a:buNone/>
            </a:pPr>
            <a:endParaRPr lang="en-GB" sz="1800" dirty="0"/>
          </a:p>
          <a:p>
            <a:endParaRPr lang="en-GB" dirty="0"/>
          </a:p>
        </p:txBody>
      </p:sp>
      <p:sp>
        <p:nvSpPr>
          <p:cNvPr id="25" name="Title 1">
            <a:extLst>
              <a:ext uri="{FF2B5EF4-FFF2-40B4-BE49-F238E27FC236}">
                <a16:creationId xmlns:a16="http://schemas.microsoft.com/office/drawing/2014/main" xmlns="" id="{B07C76C1-0CCB-2B41-8EFB-C42CFA036E3F}"/>
              </a:ext>
            </a:extLst>
          </p:cNvPr>
          <p:cNvSpPr>
            <a:spLocks noGrp="1"/>
          </p:cNvSpPr>
          <p:nvPr>
            <p:ph type="title"/>
          </p:nvPr>
        </p:nvSpPr>
        <p:spPr>
          <a:xfrm>
            <a:off x="624979" y="320040"/>
            <a:ext cx="8256091" cy="720000"/>
          </a:xfrm>
        </p:spPr>
        <p:txBody>
          <a:bodyPr/>
          <a:lstStyle/>
          <a:p>
            <a:r>
              <a:rPr lang="en-GB" sz="4000" b="1" dirty="0"/>
              <a:t>Volunteering</a:t>
            </a:r>
          </a:p>
        </p:txBody>
      </p:sp>
      <p:grpSp>
        <p:nvGrpSpPr>
          <p:cNvPr id="2" name="Group 1">
            <a:extLst>
              <a:ext uri="{FF2B5EF4-FFF2-40B4-BE49-F238E27FC236}">
                <a16:creationId xmlns:a16="http://schemas.microsoft.com/office/drawing/2014/main" xmlns="" id="{1D362587-2F8C-2443-9484-B3732CD9AC69}"/>
              </a:ext>
            </a:extLst>
          </p:cNvPr>
          <p:cNvGrpSpPr/>
          <p:nvPr/>
        </p:nvGrpSpPr>
        <p:grpSpPr>
          <a:xfrm>
            <a:off x="696410" y="1783349"/>
            <a:ext cx="3083567" cy="3078466"/>
            <a:chOff x="696410" y="1783349"/>
            <a:chExt cx="3083567" cy="3078466"/>
          </a:xfrm>
        </p:grpSpPr>
        <p:pic>
          <p:nvPicPr>
            <p:cNvPr id="15" name="Picture 14" descr="Icon&#10;&#10;Description automatically generated">
              <a:extLst>
                <a:ext uri="{FF2B5EF4-FFF2-40B4-BE49-F238E27FC236}">
                  <a16:creationId xmlns:a16="http://schemas.microsoft.com/office/drawing/2014/main" xmlns="" id="{6FFF8271-CA3B-BA4C-AC23-A1E5EB0BFB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16" y="1786670"/>
              <a:ext cx="3049661" cy="3075145"/>
            </a:xfrm>
            <a:prstGeom prst="rect">
              <a:avLst/>
            </a:prstGeom>
          </p:spPr>
        </p:pic>
        <p:sp>
          <p:nvSpPr>
            <p:cNvPr id="5" name="Oval 4">
              <a:extLst>
                <a:ext uri="{FF2B5EF4-FFF2-40B4-BE49-F238E27FC236}">
                  <a16:creationId xmlns:a16="http://schemas.microsoft.com/office/drawing/2014/main" xmlns="" id="{A2FE4720-721C-1E49-BF1D-D4F350966FF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2" name="Graphic 31">
            <a:extLst>
              <a:ext uri="{FF2B5EF4-FFF2-40B4-BE49-F238E27FC236}">
                <a16:creationId xmlns:a16="http://schemas.microsoft.com/office/drawing/2014/main" xmlns="" id="{596DC6BD-89C9-714A-B56C-94B1870964C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18320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Activity</a:t>
            </a:r>
          </a:p>
        </p:txBody>
      </p:sp>
      <p:sp>
        <p:nvSpPr>
          <p:cNvPr id="3" name="Content Placeholder 2"/>
          <p:cNvSpPr>
            <a:spLocks noGrp="1"/>
          </p:cNvSpPr>
          <p:nvPr>
            <p:ph idx="1"/>
          </p:nvPr>
        </p:nvSpPr>
        <p:spPr>
          <a:xfrm>
            <a:off x="624979" y="1701602"/>
            <a:ext cx="9217024" cy="2952328"/>
          </a:xfrm>
        </p:spPr>
        <p:txBody>
          <a:bodyPr/>
          <a:lstStyle/>
          <a:p>
            <a:r>
              <a:rPr lang="en-GB" dirty="0"/>
              <a:t>Put the illustrations on the floor</a:t>
            </a:r>
          </a:p>
          <a:p>
            <a:r>
              <a:rPr lang="en-GB" dirty="0"/>
              <a:t>Use the footprints to connect them</a:t>
            </a:r>
          </a:p>
          <a:p>
            <a:r>
              <a:rPr lang="en-GB" dirty="0"/>
              <a:t>Ask the young people to choose </a:t>
            </a:r>
            <a:br>
              <a:rPr lang="en-GB" dirty="0"/>
            </a:br>
            <a:r>
              <a:rPr lang="en-GB" dirty="0"/>
              <a:t>what they think they will do next</a:t>
            </a:r>
          </a:p>
          <a:p>
            <a:r>
              <a:rPr lang="en-GB" dirty="0"/>
              <a:t>Then what is their next step?</a:t>
            </a:r>
          </a:p>
        </p:txBody>
      </p:sp>
      <p:pic>
        <p:nvPicPr>
          <p:cNvPr id="4" name="Graphic 3">
            <a:extLst>
              <a:ext uri="{FF2B5EF4-FFF2-40B4-BE49-F238E27FC236}">
                <a16:creationId xmlns:a16="http://schemas.microsoft.com/office/drawing/2014/main" xmlns="" id="{18BC6530-2421-A943-B528-547709000837}"/>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rot="1393370">
            <a:off x="7417275" y="1253685"/>
            <a:ext cx="3917281" cy="5255684"/>
          </a:xfrm>
          <a:prstGeom prst="rect">
            <a:avLst/>
          </a:prstGeom>
        </p:spPr>
      </p:pic>
    </p:spTree>
    <p:extLst>
      <p:ext uri="{BB962C8B-B14F-4D97-AF65-F5344CB8AC3E}">
        <p14:creationId xmlns:p14="http://schemas.microsoft.com/office/powerpoint/2010/main" val="808312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80"/>
          </a:xfrm>
        </p:spPr>
        <p:txBody>
          <a:bodyPr/>
          <a:lstStyle/>
          <a:p>
            <a:r>
              <a:rPr lang="en-GB" sz="4000" b="1" dirty="0"/>
              <a:t>Another option is…</a:t>
            </a:r>
          </a:p>
        </p:txBody>
      </p:sp>
      <p:sp>
        <p:nvSpPr>
          <p:cNvPr id="4" name="Content Placeholder 2">
            <a:extLst>
              <a:ext uri="{FF2B5EF4-FFF2-40B4-BE49-F238E27FC236}">
                <a16:creationId xmlns:a16="http://schemas.microsoft.com/office/drawing/2014/main" xmlns="" id="{A359F421-EE17-824E-B813-275AE827138D}"/>
              </a:ext>
            </a:extLst>
          </p:cNvPr>
          <p:cNvSpPr txBox="1">
            <a:spLocks/>
          </p:cNvSpPr>
          <p:nvPr/>
        </p:nvSpPr>
        <p:spPr>
          <a:xfrm>
            <a:off x="624979" y="1701602"/>
            <a:ext cx="9217024" cy="2952328"/>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buNone/>
            </a:pPr>
            <a:r>
              <a:rPr lang="en-GB" sz="3000" dirty="0">
                <a:latin typeface="Calibri" panose="020F0502020204030204" pitchFamily="34" charset="0"/>
              </a:rPr>
              <a:t>Travelling / Gap year</a:t>
            </a:r>
          </a:p>
          <a:p>
            <a:pPr marL="457200" indent="-457200"/>
            <a:r>
              <a:rPr lang="en-GB" sz="3000" dirty="0">
                <a:latin typeface="Calibri" panose="020F0502020204030204" pitchFamily="34" charset="0"/>
              </a:rPr>
              <a:t>Travel the world</a:t>
            </a:r>
          </a:p>
          <a:p>
            <a:pPr marL="457200" indent="-457200"/>
            <a:r>
              <a:rPr lang="en-GB" sz="3000" dirty="0">
                <a:latin typeface="Calibri" panose="020F0502020204030204" pitchFamily="34" charset="0"/>
              </a:rPr>
              <a:t>Do volunteering work</a:t>
            </a:r>
          </a:p>
          <a:p>
            <a:pPr marL="457200" indent="-457200"/>
            <a:r>
              <a:rPr lang="en-GB" sz="3000" dirty="0">
                <a:latin typeface="Calibri" panose="020F0502020204030204" pitchFamily="34" charset="0"/>
              </a:rPr>
              <a:t>Learn new cultures and visit landmarks</a:t>
            </a:r>
          </a:p>
          <a:p>
            <a:pPr marL="457200" indent="-457200"/>
            <a:r>
              <a:rPr lang="en-GB" sz="3000" dirty="0">
                <a:latin typeface="Calibri" panose="020F0502020204030204" pitchFamily="34" charset="0"/>
              </a:rPr>
              <a:t>Learn new skills</a:t>
            </a:r>
          </a:p>
          <a:p>
            <a:pPr marL="457200" indent="-457200"/>
            <a:r>
              <a:rPr lang="en-GB" sz="3000" dirty="0">
                <a:latin typeface="Calibri" panose="020F0502020204030204" pitchFamily="34" charset="0"/>
              </a:rPr>
              <a:t>Achieve personal challenges</a:t>
            </a:r>
          </a:p>
        </p:txBody>
      </p:sp>
    </p:spTree>
    <p:extLst>
      <p:ext uri="{BB962C8B-B14F-4D97-AF65-F5344CB8AC3E}">
        <p14:creationId xmlns:p14="http://schemas.microsoft.com/office/powerpoint/2010/main" val="1358110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691451" y="2167922"/>
            <a:ext cx="2523744" cy="2523744"/>
          </a:xfrm>
          <a:prstGeom prst="ellipse">
            <a:avLst/>
          </a:prstGeom>
          <a:ln w="38100">
            <a:solidFill>
              <a:schemeClr val="bg2">
                <a:lumMod val="20000"/>
                <a:lumOff val="80000"/>
              </a:schemeClr>
            </a:solidFill>
          </a:ln>
        </p:spPr>
      </p:pic>
      <p:pic>
        <p:nvPicPr>
          <p:cNvPr id="3" name="Picture 2"/>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6359771" y="2167922"/>
            <a:ext cx="2523744" cy="2523744"/>
          </a:xfrm>
          <a:prstGeom prst="ellipse">
            <a:avLst/>
          </a:prstGeom>
          <a:ln w="38100">
            <a:solidFill>
              <a:schemeClr val="bg2">
                <a:lumMod val="20000"/>
                <a:lumOff val="80000"/>
              </a:schemeClr>
            </a:solidFill>
          </a:ln>
        </p:spPr>
      </p:pic>
      <p:pic>
        <p:nvPicPr>
          <p:cNvPr id="4" name="Picture 3"/>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525611" y="2167922"/>
            <a:ext cx="2523744" cy="2523744"/>
          </a:xfrm>
          <a:prstGeom prst="ellipse">
            <a:avLst/>
          </a:prstGeom>
          <a:ln w="38100">
            <a:solidFill>
              <a:schemeClr val="bg2">
                <a:lumMod val="20000"/>
                <a:lumOff val="80000"/>
              </a:schemeClr>
            </a:solidFill>
          </a:ln>
        </p:spPr>
      </p:pic>
      <p:pic>
        <p:nvPicPr>
          <p:cNvPr id="5" name="Picture 4"/>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9193931" y="2167922"/>
            <a:ext cx="2523744" cy="2523744"/>
          </a:xfrm>
          <a:prstGeom prst="ellipse">
            <a:avLst/>
          </a:prstGeom>
          <a:ln w="38100">
            <a:solidFill>
              <a:schemeClr val="bg2">
                <a:lumMod val="20000"/>
                <a:lumOff val="80000"/>
              </a:schemeClr>
            </a:solidFill>
          </a:ln>
        </p:spPr>
      </p:pic>
      <p:sp>
        <p:nvSpPr>
          <p:cNvPr id="6" name="TextBox 5"/>
          <p:cNvSpPr txBox="1"/>
          <p:nvPr/>
        </p:nvSpPr>
        <p:spPr>
          <a:xfrm>
            <a:off x="981215" y="4850790"/>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Australia</a:t>
            </a:r>
          </a:p>
        </p:txBody>
      </p:sp>
      <p:sp>
        <p:nvSpPr>
          <p:cNvPr id="7" name="TextBox 6"/>
          <p:cNvSpPr txBox="1"/>
          <p:nvPr/>
        </p:nvSpPr>
        <p:spPr>
          <a:xfrm>
            <a:off x="6657546" y="4837910"/>
            <a:ext cx="1928194"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France</a:t>
            </a:r>
          </a:p>
        </p:txBody>
      </p:sp>
      <p:sp>
        <p:nvSpPr>
          <p:cNvPr id="8" name="TextBox 7"/>
          <p:cNvSpPr txBox="1"/>
          <p:nvPr/>
        </p:nvSpPr>
        <p:spPr>
          <a:xfrm>
            <a:off x="4103407" y="4837911"/>
            <a:ext cx="1368152"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Egypt</a:t>
            </a:r>
          </a:p>
        </p:txBody>
      </p:sp>
      <p:sp>
        <p:nvSpPr>
          <p:cNvPr id="9" name="TextBox 8"/>
          <p:cNvSpPr txBox="1"/>
          <p:nvPr/>
        </p:nvSpPr>
        <p:spPr>
          <a:xfrm>
            <a:off x="9483695" y="4837909"/>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China</a:t>
            </a:r>
          </a:p>
        </p:txBody>
      </p:sp>
    </p:spTree>
    <p:extLst>
      <p:ext uri="{BB962C8B-B14F-4D97-AF65-F5344CB8AC3E}">
        <p14:creationId xmlns:p14="http://schemas.microsoft.com/office/powerpoint/2010/main" val="5374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13AAB56-3702-A344-B597-7A17C6B4193A}"/>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679114" y="2167922"/>
            <a:ext cx="2523744" cy="2520000"/>
          </a:xfrm>
          <a:prstGeom prst="ellipse">
            <a:avLst/>
          </a:prstGeom>
          <a:ln w="50800">
            <a:solidFill>
              <a:schemeClr val="bg2">
                <a:lumMod val="20000"/>
                <a:lumOff val="80000"/>
              </a:schemeClr>
            </a:solidFill>
          </a:ln>
        </p:spPr>
      </p:pic>
      <p:pic>
        <p:nvPicPr>
          <p:cNvPr id="11" name="Picture 10">
            <a:extLst>
              <a:ext uri="{FF2B5EF4-FFF2-40B4-BE49-F238E27FC236}">
                <a16:creationId xmlns:a16="http://schemas.microsoft.com/office/drawing/2014/main" xmlns="" id="{82E4D430-9996-8146-9341-6FEB15BD8F7B}"/>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6359771" y="2167922"/>
            <a:ext cx="2523744" cy="2520000"/>
          </a:xfrm>
          <a:prstGeom prst="ellipse">
            <a:avLst/>
          </a:prstGeom>
          <a:ln w="50800">
            <a:solidFill>
              <a:schemeClr val="bg2">
                <a:lumMod val="20000"/>
                <a:lumOff val="80000"/>
              </a:schemeClr>
            </a:solidFill>
          </a:ln>
        </p:spPr>
      </p:pic>
      <p:pic>
        <p:nvPicPr>
          <p:cNvPr id="12" name="Picture 11">
            <a:extLst>
              <a:ext uri="{FF2B5EF4-FFF2-40B4-BE49-F238E27FC236}">
                <a16:creationId xmlns:a16="http://schemas.microsoft.com/office/drawing/2014/main" xmlns="" id="{C6E032AF-3734-2C4A-ACF3-F148D61F317C}"/>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537948" y="2167922"/>
            <a:ext cx="2523744" cy="2520000"/>
          </a:xfrm>
          <a:prstGeom prst="ellipse">
            <a:avLst/>
          </a:prstGeom>
          <a:ln w="50800">
            <a:solidFill>
              <a:schemeClr val="bg2">
                <a:lumMod val="20000"/>
                <a:lumOff val="80000"/>
              </a:schemeClr>
            </a:solidFill>
          </a:ln>
        </p:spPr>
      </p:pic>
      <p:pic>
        <p:nvPicPr>
          <p:cNvPr id="13" name="Picture 12">
            <a:extLst>
              <a:ext uri="{FF2B5EF4-FFF2-40B4-BE49-F238E27FC236}">
                <a16:creationId xmlns:a16="http://schemas.microsoft.com/office/drawing/2014/main" xmlns="" id="{7868F25E-70CB-E346-BEB4-C33AB3E5F75F}"/>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9194115" y="2167922"/>
            <a:ext cx="2523744" cy="2520000"/>
          </a:xfrm>
          <a:prstGeom prst="ellipse">
            <a:avLst/>
          </a:prstGeom>
          <a:ln w="50800">
            <a:solidFill>
              <a:schemeClr val="bg2">
                <a:lumMod val="20000"/>
                <a:lumOff val="80000"/>
              </a:schemeClr>
            </a:solidFill>
          </a:ln>
        </p:spPr>
      </p:pic>
      <p:sp>
        <p:nvSpPr>
          <p:cNvPr id="6" name="TextBox 5"/>
          <p:cNvSpPr txBox="1"/>
          <p:nvPr/>
        </p:nvSpPr>
        <p:spPr>
          <a:xfrm>
            <a:off x="981215" y="4850790"/>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Italy</a:t>
            </a:r>
          </a:p>
        </p:txBody>
      </p:sp>
      <p:sp>
        <p:nvSpPr>
          <p:cNvPr id="7" name="TextBox 6"/>
          <p:cNvSpPr txBox="1"/>
          <p:nvPr/>
        </p:nvSpPr>
        <p:spPr>
          <a:xfrm>
            <a:off x="6657546" y="4837910"/>
            <a:ext cx="1928194"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India</a:t>
            </a:r>
          </a:p>
        </p:txBody>
      </p:sp>
      <p:sp>
        <p:nvSpPr>
          <p:cNvPr id="8" name="TextBox 7"/>
          <p:cNvSpPr txBox="1"/>
          <p:nvPr/>
        </p:nvSpPr>
        <p:spPr>
          <a:xfrm>
            <a:off x="4103407" y="4837911"/>
            <a:ext cx="1368152"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USA</a:t>
            </a:r>
          </a:p>
        </p:txBody>
      </p:sp>
      <p:sp>
        <p:nvSpPr>
          <p:cNvPr id="9" name="TextBox 8"/>
          <p:cNvSpPr txBox="1"/>
          <p:nvPr/>
        </p:nvSpPr>
        <p:spPr>
          <a:xfrm>
            <a:off x="9483695" y="4837909"/>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Peru</a:t>
            </a:r>
          </a:p>
        </p:txBody>
      </p:sp>
    </p:spTree>
    <p:extLst>
      <p:ext uri="{BB962C8B-B14F-4D97-AF65-F5344CB8AC3E}">
        <p14:creationId xmlns:p14="http://schemas.microsoft.com/office/powerpoint/2010/main" val="240302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xmlns="" id="{7CA3136D-0226-044D-A06F-36D004102C3D}"/>
              </a:ext>
            </a:extLst>
          </p:cNvPr>
          <p:cNvSpPr txBox="1"/>
          <p:nvPr/>
        </p:nvSpPr>
        <p:spPr>
          <a:xfrm>
            <a:off x="3336776" y="343805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Junior doctor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10 years!</a:t>
            </a:r>
          </a:p>
        </p:txBody>
      </p:sp>
      <p:grpSp>
        <p:nvGrpSpPr>
          <p:cNvPr id="56" name="Group 55">
            <a:extLst>
              <a:ext uri="{FF2B5EF4-FFF2-40B4-BE49-F238E27FC236}">
                <a16:creationId xmlns:a16="http://schemas.microsoft.com/office/drawing/2014/main" xmlns="" id="{BF97BA21-03BC-904D-B0D0-DDEAABF1466A}"/>
              </a:ext>
            </a:extLst>
          </p:cNvPr>
          <p:cNvGrpSpPr/>
          <p:nvPr/>
        </p:nvGrpSpPr>
        <p:grpSpPr>
          <a:xfrm>
            <a:off x="3427220" y="4140182"/>
            <a:ext cx="2411401" cy="914483"/>
            <a:chOff x="3471580" y="2800048"/>
            <a:chExt cx="2411401" cy="914483"/>
          </a:xfrm>
        </p:grpSpPr>
        <p:sp>
          <p:nvSpPr>
            <p:cNvPr id="32" name="TextBox 31">
              <a:extLst>
                <a:ext uri="{FF2B5EF4-FFF2-40B4-BE49-F238E27FC236}">
                  <a16:creationId xmlns:a16="http://schemas.microsoft.com/office/drawing/2014/main" xmlns="" id="{06E20BFB-1F10-CB4C-BF21-1871FCEE98B4}"/>
                </a:ext>
              </a:extLst>
            </p:cNvPr>
            <p:cNvSpPr txBox="1"/>
            <p:nvPr/>
          </p:nvSpPr>
          <p:spPr>
            <a:xfrm>
              <a:off x="3471580" y="3037423"/>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Medicine at </a:t>
              </a: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6 years!</a:t>
              </a:r>
            </a:p>
          </p:txBody>
        </p:sp>
        <p:cxnSp>
          <p:nvCxnSpPr>
            <p:cNvPr id="37" name="Straight Connector 36">
              <a:extLst>
                <a:ext uri="{FF2B5EF4-FFF2-40B4-BE49-F238E27FC236}">
                  <a16:creationId xmlns:a16="http://schemas.microsoft.com/office/drawing/2014/main" xmlns="" id="{4BE602AF-7E8B-FC4A-9642-19644B04F44E}"/>
                </a:ext>
              </a:extLst>
            </p:cNvPr>
            <p:cNvCxnSpPr/>
            <p:nvPr/>
          </p:nvCxnSpPr>
          <p:spPr bwMode="auto">
            <a:xfrm>
              <a:off x="4722648" y="28000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 name="Group 4">
            <a:extLst>
              <a:ext uri="{FF2B5EF4-FFF2-40B4-BE49-F238E27FC236}">
                <a16:creationId xmlns:a16="http://schemas.microsoft.com/office/drawing/2014/main" xmlns="" id="{9394D988-7C48-894A-8FA2-7378277032F3}"/>
              </a:ext>
            </a:extLst>
          </p:cNvPr>
          <p:cNvGrpSpPr/>
          <p:nvPr/>
        </p:nvGrpSpPr>
        <p:grpSpPr>
          <a:xfrm>
            <a:off x="3427220" y="5074467"/>
            <a:ext cx="2411401" cy="595284"/>
            <a:chOff x="3427220" y="4635202"/>
            <a:chExt cx="2411401" cy="595284"/>
          </a:xfrm>
        </p:grpSpPr>
        <p:sp>
          <p:nvSpPr>
            <p:cNvPr id="34" name="TextBox 33">
              <a:extLst>
                <a:ext uri="{FF2B5EF4-FFF2-40B4-BE49-F238E27FC236}">
                  <a16:creationId xmlns:a16="http://schemas.microsoft.com/office/drawing/2014/main" xmlns="" id="{C03D3DCA-A571-3443-A490-863AACC14C94}"/>
                </a:ext>
              </a:extLst>
            </p:cNvPr>
            <p:cNvSpPr txBox="1"/>
            <p:nvPr/>
          </p:nvSpPr>
          <p:spPr>
            <a:xfrm>
              <a:off x="3427220" y="4845765"/>
              <a:ext cx="2411401"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A-levels</a:t>
              </a:r>
            </a:p>
          </p:txBody>
        </p:sp>
        <p:cxnSp>
          <p:nvCxnSpPr>
            <p:cNvPr id="38" name="Straight Connector 37">
              <a:extLst>
                <a:ext uri="{FF2B5EF4-FFF2-40B4-BE49-F238E27FC236}">
                  <a16:creationId xmlns:a16="http://schemas.microsoft.com/office/drawing/2014/main" xmlns="" id="{042FA54C-F62C-524B-B7FB-76DEBDA5AC5F}"/>
                </a:ext>
              </a:extLst>
            </p:cNvPr>
            <p:cNvCxnSpPr>
              <a:cxnSpLocks/>
            </p:cNvCxnSpPr>
            <p:nvPr/>
          </p:nvCxnSpPr>
          <p:spPr bwMode="auto">
            <a:xfrm>
              <a:off x="4678288" y="463520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xmlns="" id="{981DC008-9B6E-0C4A-9AB6-2DE7065EA233}"/>
              </a:ext>
            </a:extLst>
          </p:cNvPr>
          <p:cNvGrpSpPr/>
          <p:nvPr/>
        </p:nvGrpSpPr>
        <p:grpSpPr>
          <a:xfrm>
            <a:off x="642175" y="1691640"/>
            <a:ext cx="2502043" cy="1066609"/>
            <a:chOff x="642175" y="1701602"/>
            <a:chExt cx="2502043" cy="1066609"/>
          </a:xfrm>
        </p:grpSpPr>
        <p:sp>
          <p:nvSpPr>
            <p:cNvPr id="20" name="Title 1">
              <a:extLst>
                <a:ext uri="{FF2B5EF4-FFF2-40B4-BE49-F238E27FC236}">
                  <a16:creationId xmlns:a16="http://schemas.microsoft.com/office/drawing/2014/main" xmlns="" id="{18294BF3-6D1F-AC42-A080-F28D364A15EA}"/>
                </a:ext>
              </a:extLst>
            </p:cNvPr>
            <p:cNvSpPr txBox="1">
              <a:spLocks/>
            </p:cNvSpPr>
            <p:nvPr/>
          </p:nvSpPr>
          <p:spPr bwMode="auto">
            <a:xfrm>
              <a:off x="642175" y="2048211"/>
              <a:ext cx="2497734"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900" b="0" kern="0" dirty="0">
                  <a:latin typeface="Calibri" panose="020F0502020204030204" pitchFamily="34" charset="0"/>
                  <a:cs typeface="Calibri" panose="020F0502020204030204" pitchFamily="34" charset="0"/>
                </a:rPr>
                <a:t>Moderately deaf </a:t>
              </a:r>
            </a:p>
            <a:p>
              <a:r>
                <a:rPr lang="en-US" sz="1900" b="0" kern="0" dirty="0">
                  <a:latin typeface="Calibri" panose="020F0502020204030204" pitchFamily="34" charset="0"/>
                  <a:cs typeface="Calibri" panose="020F0502020204030204" pitchFamily="34" charset="0"/>
                </a:rPr>
                <a:t>Two hearing aids</a:t>
              </a:r>
              <a:endParaRPr lang="en-GB" sz="1900" b="0" kern="0" dirty="0">
                <a:latin typeface="Calibri" panose="020F0502020204030204" pitchFamily="34" charset="0"/>
                <a:cs typeface="Calibri" panose="020F0502020204030204" pitchFamily="34" charset="0"/>
              </a:endParaRPr>
            </a:p>
          </p:txBody>
        </p:sp>
        <p:sp>
          <p:nvSpPr>
            <p:cNvPr id="22" name="Title 1">
              <a:extLst>
                <a:ext uri="{FF2B5EF4-FFF2-40B4-BE49-F238E27FC236}">
                  <a16:creationId xmlns:a16="http://schemas.microsoft.com/office/drawing/2014/main" xmlns="" id="{524D0C6D-18E1-914E-8008-1263E56A7729}"/>
                </a:ext>
              </a:extLst>
            </p:cNvPr>
            <p:cNvSpPr txBox="1">
              <a:spLocks/>
            </p:cNvSpPr>
            <p:nvPr/>
          </p:nvSpPr>
          <p:spPr bwMode="auto">
            <a:xfrm>
              <a:off x="646483" y="1701602"/>
              <a:ext cx="2497735" cy="411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2100" dirty="0" smtClean="0">
                  <a:latin typeface="Calibri" panose="020F0502020204030204" pitchFamily="34" charset="0"/>
                  <a:cs typeface="Calibri" panose="020F0502020204030204" pitchFamily="34" charset="0"/>
                </a:rPr>
                <a:t>B, </a:t>
              </a:r>
              <a:r>
                <a:rPr lang="en-GB" sz="2100" kern="0" dirty="0">
                  <a:latin typeface="Calibri" panose="020F0502020204030204" pitchFamily="34" charset="0"/>
                  <a:cs typeface="Calibri" panose="020F0502020204030204" pitchFamily="34" charset="0"/>
                </a:rPr>
                <a:t>Midlands </a:t>
              </a:r>
              <a:endParaRPr lang="en-GB" sz="2100" dirty="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xmlns="" id="{EE339D0E-296A-624C-9878-2A764D0344F1}"/>
              </a:ext>
            </a:extLst>
          </p:cNvPr>
          <p:cNvGrpSpPr/>
          <p:nvPr/>
        </p:nvGrpSpPr>
        <p:grpSpPr>
          <a:xfrm>
            <a:off x="6686844" y="1691640"/>
            <a:ext cx="3868551" cy="1028215"/>
            <a:chOff x="6686844" y="1697104"/>
            <a:chExt cx="3868551" cy="1028215"/>
          </a:xfrm>
        </p:grpSpPr>
        <p:sp>
          <p:nvSpPr>
            <p:cNvPr id="25" name="TextBox 24">
              <a:extLst>
                <a:ext uri="{FF2B5EF4-FFF2-40B4-BE49-F238E27FC236}">
                  <a16:creationId xmlns:a16="http://schemas.microsoft.com/office/drawing/2014/main" xmlns="" id="{A2BE4255-673C-5445-9990-5B16BD5DBB83}"/>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xmlns="" id="{0439007E-BAF7-494E-8B7E-F798F97AE544}"/>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L,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xmlns="" id="{8DE04383-8402-D645-8F5E-C0DBFA28D47E}"/>
              </a:ext>
            </a:extLst>
          </p:cNvPr>
          <p:cNvGrpSpPr/>
          <p:nvPr/>
        </p:nvGrpSpPr>
        <p:grpSpPr>
          <a:xfrm>
            <a:off x="3963954" y="1701602"/>
            <a:ext cx="1440160" cy="1753881"/>
            <a:chOff x="3963954" y="1701602"/>
            <a:chExt cx="1440160" cy="1753881"/>
          </a:xfrm>
        </p:grpSpPr>
        <p:cxnSp>
          <p:nvCxnSpPr>
            <p:cNvPr id="36" name="Straight Connector 35">
              <a:extLst>
                <a:ext uri="{FF2B5EF4-FFF2-40B4-BE49-F238E27FC236}">
                  <a16:creationId xmlns:a16="http://schemas.microsoft.com/office/drawing/2014/main" xmlns="" id="{49EC32BF-88DC-364D-B47A-760C232FEE18}"/>
                </a:ext>
              </a:extLst>
            </p:cNvPr>
            <p:cNvCxnSpPr/>
            <p:nvPr/>
          </p:nvCxnSpPr>
          <p:spPr bwMode="auto">
            <a:xfrm>
              <a:off x="4678288" y="321103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4" name="Oval 23">
              <a:extLst>
                <a:ext uri="{FF2B5EF4-FFF2-40B4-BE49-F238E27FC236}">
                  <a16:creationId xmlns:a16="http://schemas.microsoft.com/office/drawing/2014/main" xmlns="" id="{CD8B8787-38F5-8B4F-B11E-4EDE444F5B87}"/>
                </a:ext>
              </a:extLst>
            </p:cNvPr>
            <p:cNvSpPr/>
            <p:nvPr/>
          </p:nvSpPr>
          <p:spPr bwMode="auto">
            <a:xfrm>
              <a:off x="396395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Consultant</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sp>
        <p:nvSpPr>
          <p:cNvPr id="48" name="Title 1">
            <a:extLst>
              <a:ext uri="{FF2B5EF4-FFF2-40B4-BE49-F238E27FC236}">
                <a16:creationId xmlns:a16="http://schemas.microsoft.com/office/drawing/2014/main" xmlns="" id="{8B631A6F-53E3-254D-A219-835DF76D8594}"/>
              </a:ext>
            </a:extLst>
          </p:cNvPr>
          <p:cNvSpPr txBox="1">
            <a:spLocks/>
          </p:cNvSpPr>
          <p:nvPr/>
        </p:nvSpPr>
        <p:spPr bwMode="auto">
          <a:xfrm>
            <a:off x="620473"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Real examples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(more at the end!)</a:t>
            </a:r>
            <a:endParaRPr lang="en-GB" sz="4000" kern="0" dirty="0">
              <a:solidFill>
                <a:schemeClr val="accent4"/>
              </a:solidFill>
              <a:latin typeface="Calibri" panose="020F0502020204030204" pitchFamily="34" charset="0"/>
            </a:endParaRPr>
          </a:p>
        </p:txBody>
      </p:sp>
      <p:grpSp>
        <p:nvGrpSpPr>
          <p:cNvPr id="3" name="Group 2">
            <a:extLst>
              <a:ext uri="{FF2B5EF4-FFF2-40B4-BE49-F238E27FC236}">
                <a16:creationId xmlns:a16="http://schemas.microsoft.com/office/drawing/2014/main" xmlns="" id="{E78AFD8B-A2AE-DB4E-8D35-BA9B9B4B6D27}"/>
              </a:ext>
            </a:extLst>
          </p:cNvPr>
          <p:cNvGrpSpPr/>
          <p:nvPr/>
        </p:nvGrpSpPr>
        <p:grpSpPr>
          <a:xfrm>
            <a:off x="3410449" y="5669751"/>
            <a:ext cx="2444942" cy="595898"/>
            <a:chOff x="3410449" y="5522873"/>
            <a:chExt cx="2444942" cy="595898"/>
          </a:xfrm>
        </p:grpSpPr>
        <p:sp>
          <p:nvSpPr>
            <p:cNvPr id="30" name="TextBox 29">
              <a:extLst>
                <a:ext uri="{FF2B5EF4-FFF2-40B4-BE49-F238E27FC236}">
                  <a16:creationId xmlns:a16="http://schemas.microsoft.com/office/drawing/2014/main" xmlns="" id="{DDC05A54-BB27-8A43-99CB-93445DC24009}"/>
                </a:ext>
              </a:extLst>
            </p:cNvPr>
            <p:cNvSpPr txBox="1"/>
            <p:nvPr/>
          </p:nvSpPr>
          <p:spPr>
            <a:xfrm>
              <a:off x="3410449" y="5734050"/>
              <a:ext cx="2444942"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GCSEs</a:t>
              </a:r>
            </a:p>
          </p:txBody>
        </p:sp>
        <p:cxnSp>
          <p:nvCxnSpPr>
            <p:cNvPr id="49" name="Straight Connector 48">
              <a:extLst>
                <a:ext uri="{FF2B5EF4-FFF2-40B4-BE49-F238E27FC236}">
                  <a16:creationId xmlns:a16="http://schemas.microsoft.com/office/drawing/2014/main" xmlns="" id="{9A09A54B-E1EC-8045-A1F6-17879D532BB1}"/>
                </a:ext>
              </a:extLst>
            </p:cNvPr>
            <p:cNvCxnSpPr>
              <a:cxnSpLocks/>
            </p:cNvCxnSpPr>
            <p:nvPr/>
          </p:nvCxnSpPr>
          <p:spPr bwMode="auto">
            <a:xfrm>
              <a:off x="4678288" y="5522873"/>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87" name="Group 86">
            <a:extLst>
              <a:ext uri="{FF2B5EF4-FFF2-40B4-BE49-F238E27FC236}">
                <a16:creationId xmlns:a16="http://schemas.microsoft.com/office/drawing/2014/main" xmlns="" id="{123BF62B-6B21-454E-A964-D89E3A7A606A}"/>
              </a:ext>
            </a:extLst>
          </p:cNvPr>
          <p:cNvGrpSpPr/>
          <p:nvPr/>
        </p:nvGrpSpPr>
        <p:grpSpPr>
          <a:xfrm>
            <a:off x="9150810" y="3468478"/>
            <a:ext cx="2411401" cy="869023"/>
            <a:chOff x="3453083" y="3468478"/>
            <a:chExt cx="2411401" cy="869023"/>
          </a:xfrm>
        </p:grpSpPr>
        <p:cxnSp>
          <p:nvCxnSpPr>
            <p:cNvPr id="88" name="Straight Connector 87">
              <a:extLst>
                <a:ext uri="{FF2B5EF4-FFF2-40B4-BE49-F238E27FC236}">
                  <a16:creationId xmlns:a16="http://schemas.microsoft.com/office/drawing/2014/main" xmlns="" id="{3290971D-F72B-124E-AA73-1B8EF1C2AA07}"/>
                </a:ext>
              </a:extLst>
            </p:cNvPr>
            <p:cNvCxnSpPr/>
            <p:nvPr/>
          </p:nvCxnSpPr>
          <p:spPr bwMode="auto">
            <a:xfrm>
              <a:off x="4704151" y="40930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9" name="TextBox 88">
              <a:extLst>
                <a:ext uri="{FF2B5EF4-FFF2-40B4-BE49-F238E27FC236}">
                  <a16:creationId xmlns:a16="http://schemas.microsoft.com/office/drawing/2014/main" xmlns="" id="{78AD312A-57AD-2A4D-A9AB-F04B2F135403}"/>
                </a:ext>
              </a:extLst>
            </p:cNvPr>
            <p:cNvSpPr txBox="1"/>
            <p:nvPr/>
          </p:nvSpPr>
          <p:spPr>
            <a:xfrm>
              <a:off x="3453083" y="346847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experience</a:t>
              </a:r>
            </a:p>
          </p:txBody>
        </p:sp>
      </p:grpSp>
      <p:grpSp>
        <p:nvGrpSpPr>
          <p:cNvPr id="90" name="Group 89">
            <a:extLst>
              <a:ext uri="{FF2B5EF4-FFF2-40B4-BE49-F238E27FC236}">
                <a16:creationId xmlns:a16="http://schemas.microsoft.com/office/drawing/2014/main" xmlns="" id="{4AB4BB7C-11BF-D74F-808A-21FDA08924FF}"/>
              </a:ext>
            </a:extLst>
          </p:cNvPr>
          <p:cNvGrpSpPr/>
          <p:nvPr/>
        </p:nvGrpSpPr>
        <p:grpSpPr>
          <a:xfrm>
            <a:off x="9150810" y="4300469"/>
            <a:ext cx="2411401" cy="876132"/>
            <a:chOff x="3453083" y="4300469"/>
            <a:chExt cx="2411401" cy="876132"/>
          </a:xfrm>
        </p:grpSpPr>
        <p:sp>
          <p:nvSpPr>
            <p:cNvPr id="91" name="TextBox 90">
              <a:extLst>
                <a:ext uri="{FF2B5EF4-FFF2-40B4-BE49-F238E27FC236}">
                  <a16:creationId xmlns:a16="http://schemas.microsoft.com/office/drawing/2014/main" xmlns="" id="{50F2198D-6331-F246-B865-D351B4D081FA}"/>
                </a:ext>
              </a:extLst>
            </p:cNvPr>
            <p:cNvSpPr txBox="1"/>
            <p:nvPr/>
          </p:nvSpPr>
          <p:spPr>
            <a:xfrm>
              <a:off x="3453083" y="43004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Photography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degree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cxnSp>
          <p:nvCxnSpPr>
            <p:cNvPr id="92" name="Straight Connector 91">
              <a:extLst>
                <a:ext uri="{FF2B5EF4-FFF2-40B4-BE49-F238E27FC236}">
                  <a16:creationId xmlns:a16="http://schemas.microsoft.com/office/drawing/2014/main" xmlns="" id="{EAE98B59-EA67-1A40-8AAB-B2B669D95E80}"/>
                </a:ext>
              </a:extLst>
            </p:cNvPr>
            <p:cNvCxnSpPr/>
            <p:nvPr/>
          </p:nvCxnSpPr>
          <p:spPr bwMode="auto">
            <a:xfrm>
              <a:off x="4704151" y="49321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93" name="Group 92">
            <a:extLst>
              <a:ext uri="{FF2B5EF4-FFF2-40B4-BE49-F238E27FC236}">
                <a16:creationId xmlns:a16="http://schemas.microsoft.com/office/drawing/2014/main" xmlns="" id="{02F45AF0-955B-E247-B380-01CBEB909A1D}"/>
              </a:ext>
            </a:extLst>
          </p:cNvPr>
          <p:cNvGrpSpPr/>
          <p:nvPr/>
        </p:nvGrpSpPr>
        <p:grpSpPr>
          <a:xfrm>
            <a:off x="9666821" y="1701602"/>
            <a:ext cx="1440160" cy="1775506"/>
            <a:chOff x="9666821" y="1701602"/>
            <a:chExt cx="1440160" cy="1775506"/>
          </a:xfrm>
        </p:grpSpPr>
        <p:cxnSp>
          <p:nvCxnSpPr>
            <p:cNvPr id="94" name="Straight Connector 93">
              <a:extLst>
                <a:ext uri="{FF2B5EF4-FFF2-40B4-BE49-F238E27FC236}">
                  <a16:creationId xmlns:a16="http://schemas.microsoft.com/office/drawing/2014/main" xmlns="" id="{B8AC639D-4B45-1344-B0B1-A2806CB14850}"/>
                </a:ext>
              </a:extLst>
            </p:cNvPr>
            <p:cNvCxnSpPr/>
            <p:nvPr/>
          </p:nvCxnSpPr>
          <p:spPr bwMode="auto">
            <a:xfrm>
              <a:off x="10401878" y="32326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95" name="Oval 94">
              <a:extLst>
                <a:ext uri="{FF2B5EF4-FFF2-40B4-BE49-F238E27FC236}">
                  <a16:creationId xmlns:a16="http://schemas.microsoft.com/office/drawing/2014/main" xmlns="" id="{F0E4E846-813E-8643-9473-9EEA26F0BEAE}"/>
                </a:ext>
              </a:extLst>
            </p:cNvPr>
            <p:cNvSpPr/>
            <p:nvPr/>
          </p:nvSpPr>
          <p:spPr bwMode="auto">
            <a:xfrm>
              <a:off x="9666821"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Freelance photographer</a:t>
              </a:r>
            </a:p>
          </p:txBody>
        </p:sp>
      </p:grpSp>
      <p:sp>
        <p:nvSpPr>
          <p:cNvPr id="96" name="TextBox 95">
            <a:extLst>
              <a:ext uri="{FF2B5EF4-FFF2-40B4-BE49-F238E27FC236}">
                <a16:creationId xmlns:a16="http://schemas.microsoft.com/office/drawing/2014/main" xmlns="" id="{4B6330C5-2B82-8740-95B2-E5322CC3F3D0}"/>
              </a:ext>
            </a:extLst>
          </p:cNvPr>
          <p:cNvSpPr txBox="1"/>
          <p:nvPr/>
        </p:nvSpPr>
        <p:spPr>
          <a:xfrm>
            <a:off x="8617867" y="5739224"/>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GCSEs and A-levels</a:t>
            </a:r>
          </a:p>
        </p:txBody>
      </p:sp>
      <p:grpSp>
        <p:nvGrpSpPr>
          <p:cNvPr id="97" name="Group 96">
            <a:extLst>
              <a:ext uri="{FF2B5EF4-FFF2-40B4-BE49-F238E27FC236}">
                <a16:creationId xmlns:a16="http://schemas.microsoft.com/office/drawing/2014/main" xmlns="" id="{1F8523B8-6A49-E940-8A69-21D1C0522378}"/>
              </a:ext>
            </a:extLst>
          </p:cNvPr>
          <p:cNvGrpSpPr/>
          <p:nvPr/>
        </p:nvGrpSpPr>
        <p:grpSpPr>
          <a:xfrm>
            <a:off x="9073359" y="5142245"/>
            <a:ext cx="2592288" cy="630254"/>
            <a:chOff x="3375632" y="5142245"/>
            <a:chExt cx="2592288" cy="630254"/>
          </a:xfrm>
        </p:grpSpPr>
        <p:sp>
          <p:nvSpPr>
            <p:cNvPr id="98" name="TextBox 97">
              <a:extLst>
                <a:ext uri="{FF2B5EF4-FFF2-40B4-BE49-F238E27FC236}">
                  <a16:creationId xmlns:a16="http://schemas.microsoft.com/office/drawing/2014/main" xmlns="" id="{3A388C4A-36B1-7E4F-B744-6DA29E22A7DA}"/>
                </a:ext>
              </a:extLst>
            </p:cNvPr>
            <p:cNvSpPr txBox="1"/>
            <p:nvPr/>
          </p:nvSpPr>
          <p:spPr>
            <a:xfrm>
              <a:off x="3375632" y="5142245"/>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Travelling</a:t>
              </a:r>
            </a:p>
          </p:txBody>
        </p:sp>
        <p:cxnSp>
          <p:nvCxnSpPr>
            <p:cNvPr id="99" name="Straight Connector 98">
              <a:extLst>
                <a:ext uri="{FF2B5EF4-FFF2-40B4-BE49-F238E27FC236}">
                  <a16:creationId xmlns:a16="http://schemas.microsoft.com/office/drawing/2014/main" xmlns="" id="{A834FFB5-ACD3-8246-8360-56AAC6A1B7C8}"/>
                </a:ext>
              </a:extLst>
            </p:cNvPr>
            <p:cNvCxnSpPr>
              <a:cxnSpLocks/>
            </p:cNvCxnSpPr>
            <p:nvPr/>
          </p:nvCxnSpPr>
          <p:spPr bwMode="auto">
            <a:xfrm>
              <a:off x="4704151" y="552804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1393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6E64115-8B80-D74A-8138-487AAEF6641B}"/>
              </a:ext>
            </a:extLst>
          </p:cNvPr>
          <p:cNvSpPr/>
          <p:nvPr/>
        </p:nvSpPr>
        <p:spPr bwMode="auto">
          <a:xfrm>
            <a:off x="3508384" y="2195474"/>
            <a:ext cx="1974871" cy="62288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5" name="Rectangle 44">
            <a:extLst>
              <a:ext uri="{FF2B5EF4-FFF2-40B4-BE49-F238E27FC236}">
                <a16:creationId xmlns:a16="http://schemas.microsoft.com/office/drawing/2014/main" xmlns="" id="{CC745586-2C6F-8B4B-A16A-C16D84D575D3}"/>
              </a:ext>
            </a:extLst>
          </p:cNvPr>
          <p:cNvSpPr/>
          <p:nvPr/>
        </p:nvSpPr>
        <p:spPr bwMode="auto">
          <a:xfrm>
            <a:off x="3505299" y="4409722"/>
            <a:ext cx="687775"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6" name="Rectangle 45">
            <a:extLst>
              <a:ext uri="{FF2B5EF4-FFF2-40B4-BE49-F238E27FC236}">
                <a16:creationId xmlns:a16="http://schemas.microsoft.com/office/drawing/2014/main" xmlns="" id="{939AB0F7-AD42-4F42-9E97-FAB925C2DF19}"/>
              </a:ext>
            </a:extLst>
          </p:cNvPr>
          <p:cNvSpPr/>
          <p:nvPr/>
        </p:nvSpPr>
        <p:spPr bwMode="auto">
          <a:xfrm>
            <a:off x="3505299" y="5177337"/>
            <a:ext cx="330784"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 name="Title 1"/>
          <p:cNvSpPr>
            <a:spLocks noGrp="1"/>
          </p:cNvSpPr>
          <p:nvPr>
            <p:ph type="title"/>
          </p:nvPr>
        </p:nvSpPr>
        <p:spPr>
          <a:xfrm>
            <a:off x="624979" y="320040"/>
            <a:ext cx="8374881" cy="772640"/>
          </a:xfrm>
        </p:spPr>
        <p:txBody>
          <a:bodyPr/>
          <a:lstStyle/>
          <a:p>
            <a:r>
              <a:rPr lang="en-GB" sz="4000" b="1" dirty="0"/>
              <a:t>Careers quiz!</a:t>
            </a:r>
          </a:p>
        </p:txBody>
      </p:sp>
      <p:graphicFrame>
        <p:nvGraphicFramePr>
          <p:cNvPr id="31" name="Content Placeholder 4">
            <a:extLst>
              <a:ext uri="{FF2B5EF4-FFF2-40B4-BE49-F238E27FC236}">
                <a16:creationId xmlns:a16="http://schemas.microsoft.com/office/drawing/2014/main" xmlns="" id="{4504A7AD-D3C0-8A41-BF16-F7547018C0D9}"/>
              </a:ext>
            </a:extLst>
          </p:cNvPr>
          <p:cNvGraphicFramePr>
            <a:graphicFrameLocks/>
          </p:cNvGraphicFramePr>
          <p:nvPr>
            <p:extLst>
              <p:ext uri="{D42A27DB-BD31-4B8C-83A1-F6EECF244321}">
                <p14:modId xmlns:p14="http://schemas.microsoft.com/office/powerpoint/2010/main" val="187697850"/>
              </p:ext>
            </p:extLst>
          </p:nvPr>
        </p:nvGraphicFramePr>
        <p:xfrm>
          <a:off x="768995" y="1701602"/>
          <a:ext cx="2376264" cy="1947672"/>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194767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1.  What is not a reasonable adjustment?</a:t>
                      </a:r>
                    </a:p>
                  </a:txBody>
                  <a:tcPr marL="0" marR="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2" name="Content Placeholder 4">
            <a:extLst>
              <a:ext uri="{FF2B5EF4-FFF2-40B4-BE49-F238E27FC236}">
                <a16:creationId xmlns:a16="http://schemas.microsoft.com/office/drawing/2014/main" xmlns="" id="{75457FF8-6D8E-994B-9EA2-2FE2DCB70C67}"/>
              </a:ext>
            </a:extLst>
          </p:cNvPr>
          <p:cNvGraphicFramePr>
            <a:graphicFrameLocks/>
          </p:cNvGraphicFramePr>
          <p:nvPr>
            <p:extLst>
              <p:ext uri="{D42A27DB-BD31-4B8C-83A1-F6EECF244321}">
                <p14:modId xmlns:p14="http://schemas.microsoft.com/office/powerpoint/2010/main" val="4252637825"/>
              </p:ext>
            </p:extLst>
          </p:nvPr>
        </p:nvGraphicFramePr>
        <p:xfrm>
          <a:off x="3316191" y="1701602"/>
          <a:ext cx="2376264" cy="194994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1949944">
                <a:tc>
                  <a:txBody>
                    <a:bodyPr/>
                    <a:lstStyle/>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Having an interpreter provided if you need one</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Being paid more than your colleagues for doing the same job</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Subtitles for presentations, videos or speeches</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Having a radio aid</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3" name="Content Placeholder 4">
            <a:extLst>
              <a:ext uri="{FF2B5EF4-FFF2-40B4-BE49-F238E27FC236}">
                <a16:creationId xmlns:a16="http://schemas.microsoft.com/office/drawing/2014/main" xmlns="" id="{8F618FB0-CDAB-F147-A90C-D34293D3035D}"/>
              </a:ext>
            </a:extLst>
          </p:cNvPr>
          <p:cNvGraphicFramePr>
            <a:graphicFrameLocks/>
          </p:cNvGraphicFramePr>
          <p:nvPr>
            <p:extLst>
              <p:ext uri="{D42A27DB-BD31-4B8C-83A1-F6EECF244321}">
                <p14:modId xmlns:p14="http://schemas.microsoft.com/office/powerpoint/2010/main" val="466177555"/>
              </p:ext>
            </p:extLst>
          </p:nvPr>
        </p:nvGraphicFramePr>
        <p:xfrm>
          <a:off x="768995" y="3714778"/>
          <a:ext cx="2376264" cy="941832"/>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2.  What age do you have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to start university by?</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4" name="Content Placeholder 4">
            <a:extLst>
              <a:ext uri="{FF2B5EF4-FFF2-40B4-BE49-F238E27FC236}">
                <a16:creationId xmlns:a16="http://schemas.microsoft.com/office/drawing/2014/main" xmlns="" id="{DD4ED949-7E5D-8E4D-97B8-82DCA64F723D}"/>
              </a:ext>
            </a:extLst>
          </p:cNvPr>
          <p:cNvGraphicFramePr>
            <a:graphicFrameLocks/>
          </p:cNvGraphicFramePr>
          <p:nvPr>
            <p:extLst>
              <p:ext uri="{D42A27DB-BD31-4B8C-83A1-F6EECF244321}">
                <p14:modId xmlns:p14="http://schemas.microsoft.com/office/powerpoint/2010/main" val="1063517444"/>
              </p:ext>
            </p:extLst>
          </p:nvPr>
        </p:nvGraphicFramePr>
        <p:xfrm>
          <a:off x="3316191" y="3714778"/>
          <a:ext cx="2376264" cy="9448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288031">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18-21</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21-30</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30-50</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Any age!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5" name="Content Placeholder 4">
            <a:extLst>
              <a:ext uri="{FF2B5EF4-FFF2-40B4-BE49-F238E27FC236}">
                <a16:creationId xmlns:a16="http://schemas.microsoft.com/office/drawing/2014/main" xmlns="" id="{B6356F80-23AB-C54F-B176-573B499B54C4}"/>
              </a:ext>
            </a:extLst>
          </p:cNvPr>
          <p:cNvGraphicFramePr>
            <a:graphicFrameLocks/>
          </p:cNvGraphicFramePr>
          <p:nvPr>
            <p:extLst>
              <p:ext uri="{D42A27DB-BD31-4B8C-83A1-F6EECF244321}">
                <p14:modId xmlns:p14="http://schemas.microsoft.com/office/powerpoint/2010/main" val="498713444"/>
              </p:ext>
            </p:extLst>
          </p:nvPr>
        </p:nvGraphicFramePr>
        <p:xfrm>
          <a:off x="768995" y="4706421"/>
          <a:ext cx="2376264" cy="941832"/>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941832">
                <a:tc>
                  <a:txBody>
                    <a:bodyPr/>
                    <a:lstStyle/>
                    <a:p>
                      <a:pPr marL="342900" indent="-342900">
                        <a:tabLst/>
                      </a:pPr>
                      <a:r>
                        <a:rPr lang="en-GB" sz="1700" b="1" i="0" dirty="0">
                          <a:solidFill>
                            <a:schemeClr val="tx1"/>
                          </a:solidFill>
                          <a:latin typeface="Calibri" panose="020F0502020204030204" pitchFamily="34" charset="0"/>
                          <a:cs typeface="Calibri" panose="020F0502020204030204" pitchFamily="34" charset="0"/>
                        </a:rPr>
                        <a:t>3.  Who applies for Access to Work?</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6" name="Content Placeholder 4">
            <a:extLst>
              <a:ext uri="{FF2B5EF4-FFF2-40B4-BE49-F238E27FC236}">
                <a16:creationId xmlns:a16="http://schemas.microsoft.com/office/drawing/2014/main" xmlns="" id="{580B96B7-9B3A-BE48-A78E-DA883853EA2F}"/>
              </a:ext>
            </a:extLst>
          </p:cNvPr>
          <p:cNvGraphicFramePr>
            <a:graphicFrameLocks/>
          </p:cNvGraphicFramePr>
          <p:nvPr>
            <p:extLst>
              <p:ext uri="{D42A27DB-BD31-4B8C-83A1-F6EECF244321}">
                <p14:modId xmlns:p14="http://schemas.microsoft.com/office/powerpoint/2010/main" val="2271107301"/>
              </p:ext>
            </p:extLst>
          </p:nvPr>
        </p:nvGraphicFramePr>
        <p:xfrm>
          <a:off x="3316191" y="4706421"/>
          <a:ext cx="2376264" cy="9448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1"/>
                    </a:ext>
                  </a:extLst>
                </a:gridCol>
              </a:tblGrid>
              <a:tr h="288031">
                <a:tc>
                  <a:txBody>
                    <a:bodyPr/>
                    <a:lstStyle/>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employer</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parents</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manager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
        <p:nvSpPr>
          <p:cNvPr id="16" name="Rectangle 15">
            <a:extLst>
              <a:ext uri="{FF2B5EF4-FFF2-40B4-BE49-F238E27FC236}">
                <a16:creationId xmlns:a16="http://schemas.microsoft.com/office/drawing/2014/main" xmlns="" id="{D2E570F2-3785-0441-B4BC-167E7C79D940}"/>
              </a:ext>
            </a:extLst>
          </p:cNvPr>
          <p:cNvSpPr/>
          <p:nvPr/>
        </p:nvSpPr>
        <p:spPr bwMode="auto">
          <a:xfrm>
            <a:off x="8742933" y="2395667"/>
            <a:ext cx="984163"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7" name="Rectangle 16">
            <a:extLst>
              <a:ext uri="{FF2B5EF4-FFF2-40B4-BE49-F238E27FC236}">
                <a16:creationId xmlns:a16="http://schemas.microsoft.com/office/drawing/2014/main" xmlns="" id="{A264E264-20A7-2046-8A33-CE4A229E03E9}"/>
              </a:ext>
            </a:extLst>
          </p:cNvPr>
          <p:cNvSpPr/>
          <p:nvPr/>
        </p:nvSpPr>
        <p:spPr bwMode="auto">
          <a:xfrm>
            <a:off x="8742933" y="2746143"/>
            <a:ext cx="1675134"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8" name="Rectangle 17">
            <a:extLst>
              <a:ext uri="{FF2B5EF4-FFF2-40B4-BE49-F238E27FC236}">
                <a16:creationId xmlns:a16="http://schemas.microsoft.com/office/drawing/2014/main" xmlns="" id="{8DB989F3-7510-2242-B89B-F9B9E99DF3C4}"/>
              </a:ext>
            </a:extLst>
          </p:cNvPr>
          <p:cNvSpPr/>
          <p:nvPr/>
        </p:nvSpPr>
        <p:spPr bwMode="auto">
          <a:xfrm>
            <a:off x="8729973" y="3760142"/>
            <a:ext cx="1441070" cy="850519"/>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aphicFrame>
        <p:nvGraphicFramePr>
          <p:cNvPr id="19" name="Content Placeholder 4">
            <a:extLst>
              <a:ext uri="{FF2B5EF4-FFF2-40B4-BE49-F238E27FC236}">
                <a16:creationId xmlns:a16="http://schemas.microsoft.com/office/drawing/2014/main" xmlns="" id="{7BFF125F-CCE5-764A-905A-CB7466A384E5}"/>
              </a:ext>
            </a:extLst>
          </p:cNvPr>
          <p:cNvGraphicFramePr>
            <a:graphicFrameLocks/>
          </p:cNvGraphicFramePr>
          <p:nvPr>
            <p:extLst>
              <p:ext uri="{D42A27DB-BD31-4B8C-83A1-F6EECF244321}">
                <p14:modId xmlns:p14="http://schemas.microsoft.com/office/powerpoint/2010/main" val="2675861619"/>
              </p:ext>
            </p:extLst>
          </p:nvPr>
        </p:nvGraphicFramePr>
        <p:xfrm>
          <a:off x="6022494" y="1701602"/>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4.  In 1914, what was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the most popular apprenticeship?</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0" name="Content Placeholder 4">
            <a:extLst>
              <a:ext uri="{FF2B5EF4-FFF2-40B4-BE49-F238E27FC236}">
                <a16:creationId xmlns:a16="http://schemas.microsoft.com/office/drawing/2014/main" xmlns="" id="{61527C8D-238D-C94F-9249-0F2DFBF113B3}"/>
              </a:ext>
            </a:extLst>
          </p:cNvPr>
          <p:cNvGraphicFramePr>
            <a:graphicFrameLocks/>
          </p:cNvGraphicFramePr>
          <p:nvPr>
            <p:extLst>
              <p:ext uri="{D42A27DB-BD31-4B8C-83A1-F6EECF244321}">
                <p14:modId xmlns:p14="http://schemas.microsoft.com/office/powerpoint/2010/main" val="2077041818"/>
              </p:ext>
            </p:extLst>
          </p:nvPr>
        </p:nvGraphicFramePr>
        <p:xfrm>
          <a:off x="8533871" y="1701602"/>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941832">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Cooking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Engineering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Animal</a:t>
                      </a:r>
                      <a:r>
                        <a:rPr kumimoji="0" lang="en-GB" sz="1400" b="0" i="0" u="none" strike="noStrike" cap="none" normalizeH="0" dirty="0">
                          <a:ln>
                            <a:noFill/>
                          </a:ln>
                          <a:solidFill>
                            <a:schemeClr val="tx1"/>
                          </a:solidFill>
                          <a:effectLst/>
                          <a:latin typeface="Calibri" panose="020F0502020204030204" pitchFamily="34" charset="0"/>
                          <a:cs typeface="Calibri" panose="020F0502020204030204" pitchFamily="34" charset="0"/>
                        </a:rPr>
                        <a:t>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baseline="0" dirty="0">
                          <a:solidFill>
                            <a:schemeClr val="tx1"/>
                          </a:solidFill>
                          <a:latin typeface="Calibri" panose="020F0502020204030204" pitchFamily="34" charset="0"/>
                          <a:cs typeface="Calibri" panose="020F0502020204030204" pitchFamily="34" charset="0"/>
                        </a:rPr>
                        <a:t>Dressmaking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1" name="Content Placeholder 4">
            <a:extLst>
              <a:ext uri="{FF2B5EF4-FFF2-40B4-BE49-F238E27FC236}">
                <a16:creationId xmlns:a16="http://schemas.microsoft.com/office/drawing/2014/main" xmlns="" id="{468BA37F-E9EA-E240-BF94-0F58AB220B7A}"/>
              </a:ext>
            </a:extLst>
          </p:cNvPr>
          <p:cNvGraphicFramePr>
            <a:graphicFrameLocks/>
          </p:cNvGraphicFramePr>
          <p:nvPr>
            <p:extLst>
              <p:ext uri="{D42A27DB-BD31-4B8C-83A1-F6EECF244321}">
                <p14:modId xmlns:p14="http://schemas.microsoft.com/office/powerpoint/2010/main" val="698267050"/>
              </p:ext>
            </p:extLst>
          </p:nvPr>
        </p:nvGraphicFramePr>
        <p:xfrm>
          <a:off x="6022494" y="2709714"/>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5.  In 2014, what was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the most popular apprenticeship?</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2" name="Content Placeholder 4">
            <a:extLst>
              <a:ext uri="{FF2B5EF4-FFF2-40B4-BE49-F238E27FC236}">
                <a16:creationId xmlns:a16="http://schemas.microsoft.com/office/drawing/2014/main" xmlns="" id="{DB368997-DE82-0F4D-AF18-58E378B02317}"/>
              </a:ext>
            </a:extLst>
          </p:cNvPr>
          <p:cNvGraphicFramePr>
            <a:graphicFrameLocks/>
          </p:cNvGraphicFramePr>
          <p:nvPr>
            <p:extLst>
              <p:ext uri="{D42A27DB-BD31-4B8C-83A1-F6EECF244321}">
                <p14:modId xmlns:p14="http://schemas.microsoft.com/office/powerpoint/2010/main" val="4153429039"/>
              </p:ext>
            </p:extLst>
          </p:nvPr>
        </p:nvGraphicFramePr>
        <p:xfrm>
          <a:off x="8533871" y="2709714"/>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941832">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Health and Social Care</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Engineering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Animal</a:t>
                      </a:r>
                      <a:r>
                        <a:rPr kumimoji="0" lang="en-GB" sz="1400" b="0" i="0" u="none" strike="noStrike" cap="none" normalizeH="0" dirty="0">
                          <a:ln>
                            <a:noFill/>
                          </a:ln>
                          <a:solidFill>
                            <a:schemeClr val="tx1"/>
                          </a:solidFill>
                          <a:effectLst/>
                          <a:latin typeface="Calibri" panose="020F0502020204030204" pitchFamily="34" charset="0"/>
                          <a:cs typeface="Calibri" panose="020F0502020204030204" pitchFamily="34" charset="0"/>
                        </a:rPr>
                        <a:t>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baseline="0" dirty="0">
                          <a:solidFill>
                            <a:schemeClr val="tx1"/>
                          </a:solidFill>
                          <a:latin typeface="Calibri" panose="020F0502020204030204" pitchFamily="34" charset="0"/>
                          <a:cs typeface="Calibri" panose="020F0502020204030204" pitchFamily="34" charset="0"/>
                        </a:rPr>
                        <a:t>Hairdressing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3" name="Content Placeholder 4">
            <a:extLst>
              <a:ext uri="{FF2B5EF4-FFF2-40B4-BE49-F238E27FC236}">
                <a16:creationId xmlns:a16="http://schemas.microsoft.com/office/drawing/2014/main" xmlns="" id="{8A2C78F4-F51F-5440-AFFE-224F383081E2}"/>
              </a:ext>
            </a:extLst>
          </p:cNvPr>
          <p:cNvGraphicFramePr>
            <a:graphicFrameLocks/>
          </p:cNvGraphicFramePr>
          <p:nvPr>
            <p:extLst>
              <p:ext uri="{D42A27DB-BD31-4B8C-83A1-F6EECF244321}">
                <p14:modId xmlns:p14="http://schemas.microsoft.com/office/powerpoint/2010/main" val="3269315098"/>
              </p:ext>
            </p:extLst>
          </p:nvPr>
        </p:nvGraphicFramePr>
        <p:xfrm>
          <a:off x="6022494" y="3717826"/>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6.  Which skills do employers find the most valuable?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4" name="Content Placeholder 4">
            <a:extLst>
              <a:ext uri="{FF2B5EF4-FFF2-40B4-BE49-F238E27FC236}">
                <a16:creationId xmlns:a16="http://schemas.microsoft.com/office/drawing/2014/main" xmlns="" id="{53DEEC7F-984B-0946-9CC5-14D3B8630B11}"/>
              </a:ext>
            </a:extLst>
          </p:cNvPr>
          <p:cNvGraphicFramePr>
            <a:graphicFrameLocks/>
          </p:cNvGraphicFramePr>
          <p:nvPr>
            <p:extLst>
              <p:ext uri="{D42A27DB-BD31-4B8C-83A1-F6EECF244321}">
                <p14:modId xmlns:p14="http://schemas.microsoft.com/office/powerpoint/2010/main" val="2245240737"/>
              </p:ext>
            </p:extLst>
          </p:nvPr>
        </p:nvGraphicFramePr>
        <p:xfrm>
          <a:off x="8533871" y="3717826"/>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xmlns="" val="20001"/>
                    </a:ext>
                  </a:extLst>
                </a:gridCol>
              </a:tblGrid>
              <a:tr h="288031">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Communication</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Team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Time management</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Problem solving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
        <p:nvSpPr>
          <p:cNvPr id="25" name="TextBox 24">
            <a:extLst>
              <a:ext uri="{FF2B5EF4-FFF2-40B4-BE49-F238E27FC236}">
                <a16:creationId xmlns:a16="http://schemas.microsoft.com/office/drawing/2014/main" xmlns="" id="{A2BE36EE-371A-0246-8AA1-A77B14A37E66}"/>
              </a:ext>
            </a:extLst>
          </p:cNvPr>
          <p:cNvSpPr txBox="1"/>
          <p:nvPr/>
        </p:nvSpPr>
        <p:spPr>
          <a:xfrm>
            <a:off x="8703569" y="4736751"/>
            <a:ext cx="1930553" cy="369332"/>
          </a:xfrm>
          <a:prstGeom prst="rect">
            <a:avLst/>
          </a:prstGeom>
          <a:noFill/>
        </p:spPr>
        <p:txBody>
          <a:bodyPr wrap="square" rtlCol="0">
            <a:spAutoFit/>
          </a:bodyPr>
          <a:lstStyle/>
          <a:p>
            <a:r>
              <a:rPr lang="en-GB" sz="1800" b="1" dirty="0">
                <a:solidFill>
                  <a:schemeClr val="bg2"/>
                </a:solidFill>
                <a:latin typeface="Calibri" panose="020F0502020204030204" pitchFamily="34" charset="0"/>
                <a:cs typeface="Calibri" panose="020F0502020204030204" pitchFamily="34" charset="0"/>
              </a:rPr>
              <a:t>All of them!</a:t>
            </a:r>
          </a:p>
        </p:txBody>
      </p:sp>
      <p:sp>
        <p:nvSpPr>
          <p:cNvPr id="26" name="TextBox 25">
            <a:extLst>
              <a:ext uri="{FF2B5EF4-FFF2-40B4-BE49-F238E27FC236}">
                <a16:creationId xmlns:a16="http://schemas.microsoft.com/office/drawing/2014/main" xmlns="" id="{601C2511-6646-C541-B60D-F193018CACE9}"/>
              </a:ext>
            </a:extLst>
          </p:cNvPr>
          <p:cNvSpPr txBox="1"/>
          <p:nvPr/>
        </p:nvSpPr>
        <p:spPr>
          <a:xfrm>
            <a:off x="8703569" y="4992671"/>
            <a:ext cx="2945349" cy="369332"/>
          </a:xfrm>
          <a:prstGeom prst="rect">
            <a:avLst/>
          </a:prstGeom>
          <a:noFill/>
        </p:spPr>
        <p:txBody>
          <a:bodyPr wrap="square" rtlCol="0">
            <a:spAutoFit/>
          </a:bodyPr>
          <a:lstStyle/>
          <a:p>
            <a:r>
              <a:rPr lang="en-GB" sz="1800" b="1" dirty="0">
                <a:solidFill>
                  <a:schemeClr val="bg2"/>
                </a:solidFill>
                <a:latin typeface="Calibri" panose="020F0502020204030204" pitchFamily="34" charset="0"/>
                <a:cs typeface="Calibri" panose="020F0502020204030204" pitchFamily="34" charset="0"/>
              </a:rPr>
              <a:t>Sorry, trick question!</a:t>
            </a:r>
          </a:p>
        </p:txBody>
      </p:sp>
    </p:spTree>
    <p:extLst>
      <p:ext uri="{BB962C8B-B14F-4D97-AF65-F5344CB8AC3E}">
        <p14:creationId xmlns:p14="http://schemas.microsoft.com/office/powerpoint/2010/main" val="29903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5" grpId="0" animBg="1"/>
      <p:bldP spid="46" grpId="0" animBg="1"/>
      <p:bldP spid="16" grpId="0" animBg="1"/>
      <p:bldP spid="17" grpId="0" animBg="1"/>
      <p:bldP spid="18" grpId="0" animBg="1"/>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xmlns="" id="{6AF47CC2-9A74-2B47-8185-7B6D0BBB555B}"/>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7</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Support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technology</a:t>
            </a:r>
          </a:p>
        </p:txBody>
      </p:sp>
    </p:spTree>
    <p:extLst>
      <p:ext uri="{BB962C8B-B14F-4D97-AF65-F5344CB8AC3E}">
        <p14:creationId xmlns:p14="http://schemas.microsoft.com/office/powerpoint/2010/main" val="213776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1FE1E764-049D-1443-A8F6-151D72E76569}"/>
              </a:ext>
            </a:extLst>
          </p:cNvPr>
          <p:cNvSpPr txBox="1">
            <a:spLocks/>
          </p:cNvSpPr>
          <p:nvPr/>
        </p:nvSpPr>
        <p:spPr>
          <a:xfrm>
            <a:off x="624979" y="1701602"/>
            <a:ext cx="9217024" cy="576064"/>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buNone/>
            </a:pPr>
            <a:r>
              <a:rPr lang="en-GB" b="1" dirty="0">
                <a:latin typeface="Calibri" panose="020F0502020204030204" pitchFamily="34" charset="0"/>
              </a:rPr>
              <a:t>Match the name to the correct image!</a:t>
            </a:r>
          </a:p>
        </p:txBody>
      </p:sp>
      <p:graphicFrame>
        <p:nvGraphicFramePr>
          <p:cNvPr id="8" name="Content Placeholder 4">
            <a:extLst>
              <a:ext uri="{FF2B5EF4-FFF2-40B4-BE49-F238E27FC236}">
                <a16:creationId xmlns:a16="http://schemas.microsoft.com/office/drawing/2014/main" xmlns="" id="{4D96B411-44C1-B745-BC1E-F76CA4B35C62}"/>
              </a:ext>
            </a:extLst>
          </p:cNvPr>
          <p:cNvGraphicFramePr>
            <a:graphicFrameLocks/>
          </p:cNvGraphicFramePr>
          <p:nvPr>
            <p:extLst>
              <p:ext uri="{D42A27DB-BD31-4B8C-83A1-F6EECF244321}">
                <p14:modId xmlns:p14="http://schemas.microsoft.com/office/powerpoint/2010/main" val="747020375"/>
              </p:ext>
            </p:extLst>
          </p:nvPr>
        </p:nvGraphicFramePr>
        <p:xfrm>
          <a:off x="718457" y="2277666"/>
          <a:ext cx="8691498" cy="3384376"/>
        </p:xfrm>
        <a:graphic>
          <a:graphicData uri="http://schemas.openxmlformats.org/drawingml/2006/table">
            <a:tbl>
              <a:tblPr firstRow="1" bandRow="1">
                <a:tableStyleId>{5C22544A-7EE6-4342-B048-85BDC9FD1C3A}</a:tableStyleId>
              </a:tblPr>
              <a:tblGrid>
                <a:gridCol w="3919232">
                  <a:extLst>
                    <a:ext uri="{9D8B030D-6E8A-4147-A177-3AD203B41FA5}">
                      <a16:colId xmlns:a16="http://schemas.microsoft.com/office/drawing/2014/main" xmlns="" val="20001"/>
                    </a:ext>
                  </a:extLst>
                </a:gridCol>
                <a:gridCol w="369739">
                  <a:extLst>
                    <a:ext uri="{9D8B030D-6E8A-4147-A177-3AD203B41FA5}">
                      <a16:colId xmlns:a16="http://schemas.microsoft.com/office/drawing/2014/main" xmlns="" val="1654541026"/>
                    </a:ext>
                  </a:extLst>
                </a:gridCol>
                <a:gridCol w="4402527">
                  <a:extLst>
                    <a:ext uri="{9D8B030D-6E8A-4147-A177-3AD203B41FA5}">
                      <a16:colId xmlns:a16="http://schemas.microsoft.com/office/drawing/2014/main" xmlns="" val="3855006846"/>
                    </a:ext>
                  </a:extLst>
                </a:gridCol>
              </a:tblGrid>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Extra time – 25%</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Lip-speaker</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r h="564062">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Teacher of the Deaf</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Agenda or transcript</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274870525"/>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Speech to Text Relay (STTR)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British Sign Language Interpreter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69141056"/>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Phone Amplifier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Communication Support Worker (CSW)</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364642846"/>
                  </a:ext>
                </a:extLst>
              </a:tr>
              <a:tr h="564062">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Subtitles</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Notetaker (Written – Electronic)</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3998363918"/>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Deaf Awareness Training</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Radio Aid</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2436662787"/>
                  </a:ext>
                </a:extLst>
              </a:tr>
            </a:tbl>
          </a:graphicData>
        </a:graphic>
      </p:graphicFrame>
      <p:sp>
        <p:nvSpPr>
          <p:cNvPr id="5" name="Title 1">
            <a:extLst>
              <a:ext uri="{FF2B5EF4-FFF2-40B4-BE49-F238E27FC236}">
                <a16:creationId xmlns:a16="http://schemas.microsoft.com/office/drawing/2014/main" xmlns="" id="{6648CD81-9237-5E40-B416-25A78E5F1C7F}"/>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Activity –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communication support</a:t>
            </a:r>
            <a:endParaRPr lang="en-GB" sz="4000" kern="0" dirty="0">
              <a:solidFill>
                <a:schemeClr val="accent4"/>
              </a:solidFill>
              <a:latin typeface="Calibri" panose="020F0502020204030204" pitchFamily="34" charset="0"/>
            </a:endParaRPr>
          </a:p>
        </p:txBody>
      </p:sp>
      <p:sp>
        <p:nvSpPr>
          <p:cNvPr id="2" name="Rectangle 1">
            <a:extLst>
              <a:ext uri="{FF2B5EF4-FFF2-40B4-BE49-F238E27FC236}">
                <a16:creationId xmlns:a16="http://schemas.microsoft.com/office/drawing/2014/main" xmlns="" id="{843A6195-2082-A84D-B42E-D5ED603996BF}"/>
              </a:ext>
            </a:extLst>
          </p:cNvPr>
          <p:cNvSpPr/>
          <p:nvPr/>
        </p:nvSpPr>
        <p:spPr bwMode="auto">
          <a:xfrm>
            <a:off x="4585419" y="2277666"/>
            <a:ext cx="360040" cy="36724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0590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8B6C8080-C3CE-0743-AD1D-22FF1E9A2D36}"/>
              </a:ext>
            </a:extLst>
          </p:cNvPr>
          <p:cNvSpPr txBox="1">
            <a:spLocks/>
          </p:cNvSpPr>
          <p:nvPr/>
        </p:nvSpPr>
        <p:spPr bwMode="auto">
          <a:xfrm>
            <a:off x="631421" y="1701602"/>
            <a:ext cx="11226805" cy="5157986"/>
          </a:xfrm>
          <a:prstGeom prst="rect">
            <a:avLst/>
          </a:prstGeom>
          <a:noFill/>
          <a:ln w="9525">
            <a:noFill/>
            <a:miter lim="800000"/>
            <a:headEnd/>
            <a:tailEnd/>
          </a:ln>
        </p:spPr>
        <p:txBody>
          <a:bodyPr vert="horz" wrap="square" lIns="122008" tIns="61004" rIns="122008" bIns="61004" numCol="1"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Housekeeping</a:t>
            </a:r>
          </a:p>
          <a:p>
            <a:r>
              <a:rPr lang="en-GB" sz="2800" dirty="0">
                <a:latin typeface="Calibri" panose="020F0502020204030204" pitchFamily="34" charset="0"/>
              </a:rPr>
              <a:t>Put your hand up to talk</a:t>
            </a:r>
          </a:p>
          <a:p>
            <a:r>
              <a:rPr lang="en-GB" sz="2800" dirty="0">
                <a:latin typeface="Calibri" panose="020F0502020204030204" pitchFamily="34" charset="0"/>
              </a:rPr>
              <a:t>Speak one at a time </a:t>
            </a:r>
          </a:p>
          <a:p>
            <a:r>
              <a:rPr lang="en-GB" sz="2800" dirty="0">
                <a:latin typeface="Calibri" panose="020F0502020204030204" pitchFamily="34" charset="0"/>
              </a:rPr>
              <a:t>Support each other</a:t>
            </a:r>
          </a:p>
          <a:p>
            <a:r>
              <a:rPr lang="en-GB" sz="2800" dirty="0">
                <a:latin typeface="Calibri" panose="020F0502020204030204" pitchFamily="34" charset="0"/>
              </a:rPr>
              <a:t>Make sure everyone can see you </a:t>
            </a:r>
          </a:p>
          <a:p>
            <a:r>
              <a:rPr lang="en-GB" sz="2800" dirty="0">
                <a:latin typeface="Calibri" panose="020F0502020204030204" pitchFamily="34" charset="0"/>
              </a:rPr>
              <a:t>Be open and honest</a:t>
            </a:r>
          </a:p>
          <a:p>
            <a:r>
              <a:rPr lang="en-GB" sz="2800" dirty="0">
                <a:latin typeface="Calibri" panose="020F0502020204030204" pitchFamily="34" charset="0"/>
              </a:rPr>
              <a:t>Have fun!</a:t>
            </a:r>
          </a:p>
        </p:txBody>
      </p:sp>
      <p:sp>
        <p:nvSpPr>
          <p:cNvPr id="5" name="Title 1">
            <a:extLst>
              <a:ext uri="{FF2B5EF4-FFF2-40B4-BE49-F238E27FC236}">
                <a16:creationId xmlns:a16="http://schemas.microsoft.com/office/drawing/2014/main" xmlns="" id="{98127AFF-B7EB-7543-A03E-7E8E23F480CA}"/>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Ground Rules</a:t>
            </a:r>
            <a:endParaRPr lang="en-GB" sz="4000" kern="0" dirty="0">
              <a:latin typeface="Calibri" panose="020F0502020204030204" pitchFamily="34" charset="0"/>
            </a:endParaRPr>
          </a:p>
        </p:txBody>
      </p:sp>
    </p:spTree>
    <p:extLst>
      <p:ext uri="{BB962C8B-B14F-4D97-AF65-F5344CB8AC3E}">
        <p14:creationId xmlns:p14="http://schemas.microsoft.com/office/powerpoint/2010/main" val="1886339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82A5A215-950F-3342-92BD-9DDCF62FCADE}"/>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4459983" y="1563439"/>
            <a:ext cx="1845935" cy="1845936"/>
          </a:xfrm>
          <a:prstGeom prst="ellipse">
            <a:avLst/>
          </a:prstGeom>
          <a:ln w="38100">
            <a:solidFill>
              <a:schemeClr val="bg2">
                <a:lumMod val="20000"/>
                <a:lumOff val="80000"/>
              </a:schemeClr>
            </a:solidFill>
          </a:ln>
        </p:spPr>
      </p:pic>
      <p:pic>
        <p:nvPicPr>
          <p:cNvPr id="34" name="Picture 33">
            <a:extLst>
              <a:ext uri="{FF2B5EF4-FFF2-40B4-BE49-F238E27FC236}">
                <a16:creationId xmlns:a16="http://schemas.microsoft.com/office/drawing/2014/main" xmlns="" id="{0D1BC99A-8990-ED42-9D38-D06D17693C19}"/>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4445648" y="3666237"/>
            <a:ext cx="1845935" cy="1845936"/>
          </a:xfrm>
          <a:prstGeom prst="ellipse">
            <a:avLst/>
          </a:prstGeom>
          <a:ln w="38100">
            <a:solidFill>
              <a:schemeClr val="bg2">
                <a:lumMod val="20000"/>
                <a:lumOff val="80000"/>
              </a:schemeClr>
            </a:solidFill>
          </a:ln>
        </p:spPr>
      </p:pic>
      <p:pic>
        <p:nvPicPr>
          <p:cNvPr id="35" name="Picture 34">
            <a:extLst>
              <a:ext uri="{FF2B5EF4-FFF2-40B4-BE49-F238E27FC236}">
                <a16:creationId xmlns:a16="http://schemas.microsoft.com/office/drawing/2014/main" xmlns="" id="{293CEEE9-28ED-C143-BDAC-F0365ADA0039}"/>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8304703" y="1563439"/>
            <a:ext cx="1845935" cy="1845936"/>
          </a:xfrm>
          <a:prstGeom prst="ellipse">
            <a:avLst/>
          </a:prstGeom>
          <a:ln w="38100">
            <a:solidFill>
              <a:schemeClr val="bg2">
                <a:lumMod val="20000"/>
                <a:lumOff val="80000"/>
              </a:schemeClr>
            </a:solidFill>
          </a:ln>
        </p:spPr>
      </p:pic>
      <p:pic>
        <p:nvPicPr>
          <p:cNvPr id="36" name="Picture 35">
            <a:extLst>
              <a:ext uri="{FF2B5EF4-FFF2-40B4-BE49-F238E27FC236}">
                <a16:creationId xmlns:a16="http://schemas.microsoft.com/office/drawing/2014/main" xmlns="" id="{5E461AB6-26C9-9646-A8AE-9A7F2188A475}"/>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l="10266" r="10767" b="2485"/>
          <a:stretch/>
        </p:blipFill>
        <p:spPr>
          <a:xfrm>
            <a:off x="8298851" y="3666237"/>
            <a:ext cx="1845935" cy="1845936"/>
          </a:xfrm>
          <a:prstGeom prst="ellipse">
            <a:avLst/>
          </a:prstGeom>
          <a:ln w="38100">
            <a:solidFill>
              <a:schemeClr val="bg2">
                <a:lumMod val="20000"/>
                <a:lumOff val="80000"/>
              </a:schemeClr>
            </a:solidFill>
          </a:ln>
        </p:spPr>
      </p:pic>
      <p:pic>
        <p:nvPicPr>
          <p:cNvPr id="38" name="Picture 37">
            <a:extLst>
              <a:ext uri="{FF2B5EF4-FFF2-40B4-BE49-F238E27FC236}">
                <a16:creationId xmlns:a16="http://schemas.microsoft.com/office/drawing/2014/main" xmlns="" id="{0AA3D5FE-D595-6C42-83C2-FDD50529C6FD}"/>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603504" y="3666237"/>
            <a:ext cx="1845935" cy="1845936"/>
          </a:xfrm>
          <a:prstGeom prst="ellipse">
            <a:avLst/>
          </a:prstGeom>
          <a:ln w="38100">
            <a:solidFill>
              <a:schemeClr val="bg2">
                <a:lumMod val="20000"/>
                <a:lumOff val="80000"/>
              </a:schemeClr>
            </a:solidFill>
          </a:ln>
        </p:spPr>
      </p:pic>
      <p:sp>
        <p:nvSpPr>
          <p:cNvPr id="16" name="Oval 15">
            <a:extLst>
              <a:ext uri="{FF2B5EF4-FFF2-40B4-BE49-F238E27FC236}">
                <a16:creationId xmlns:a16="http://schemas.microsoft.com/office/drawing/2014/main" xmlns="" id="{DBFC68BB-D8DC-B649-B9B0-157988F12908}"/>
              </a:ext>
            </a:extLst>
          </p:cNvPr>
          <p:cNvSpPr/>
          <p:nvPr/>
        </p:nvSpPr>
        <p:spPr bwMode="auto">
          <a:xfrm>
            <a:off x="6006224"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Teacher of </a:t>
            </a:r>
            <a:br>
              <a:rPr lang="en-GB" sz="1600" kern="0" dirty="0">
                <a:solidFill>
                  <a:schemeClr val="bg2"/>
                </a:solidFill>
                <a:latin typeface="Calibri" panose="020F0502020204030204" pitchFamily="34" charset="0"/>
                <a:cs typeface="Calibri" panose="020F0502020204030204" pitchFamily="34" charset="0"/>
              </a:rPr>
            </a:br>
            <a:r>
              <a:rPr lang="en-GB" sz="1600" kern="0" dirty="0">
                <a:solidFill>
                  <a:schemeClr val="bg2"/>
                </a:solidFill>
                <a:latin typeface="Calibri" panose="020F0502020204030204" pitchFamily="34" charset="0"/>
                <a:cs typeface="Calibri" panose="020F0502020204030204" pitchFamily="34" charset="0"/>
              </a:rPr>
              <a:t>the deaf</a:t>
            </a:r>
          </a:p>
        </p:txBody>
      </p:sp>
      <p:sp>
        <p:nvSpPr>
          <p:cNvPr id="17" name="Oval 16">
            <a:extLst>
              <a:ext uri="{FF2B5EF4-FFF2-40B4-BE49-F238E27FC236}">
                <a16:creationId xmlns:a16="http://schemas.microsoft.com/office/drawing/2014/main" xmlns="" id="{6B6E0ED1-2048-0E4F-A422-279224AFF603}"/>
              </a:ext>
            </a:extLst>
          </p:cNvPr>
          <p:cNvSpPr/>
          <p:nvPr/>
        </p:nvSpPr>
        <p:spPr bwMode="auto">
          <a:xfrm>
            <a:off x="10029010"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Speech to Text Relay (STTR)</a:t>
            </a:r>
          </a:p>
        </p:txBody>
      </p:sp>
      <p:sp>
        <p:nvSpPr>
          <p:cNvPr id="20" name="Oval 19">
            <a:extLst>
              <a:ext uri="{FF2B5EF4-FFF2-40B4-BE49-F238E27FC236}">
                <a16:creationId xmlns:a16="http://schemas.microsoft.com/office/drawing/2014/main" xmlns="" id="{7DC82379-E2FA-D94E-8590-12029DF5F17A}"/>
              </a:ext>
            </a:extLst>
          </p:cNvPr>
          <p:cNvSpPr/>
          <p:nvPr/>
        </p:nvSpPr>
        <p:spPr bwMode="auto">
          <a:xfrm>
            <a:off x="2155651"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Lip-speaker</a:t>
            </a:r>
          </a:p>
        </p:txBody>
      </p:sp>
      <p:sp>
        <p:nvSpPr>
          <p:cNvPr id="21" name="Oval 20">
            <a:extLst>
              <a:ext uri="{FF2B5EF4-FFF2-40B4-BE49-F238E27FC236}">
                <a16:creationId xmlns:a16="http://schemas.microsoft.com/office/drawing/2014/main" xmlns="" id="{CA28BA62-1F95-EF4B-800D-CFF81FD32FF7}"/>
              </a:ext>
            </a:extLst>
          </p:cNvPr>
          <p:cNvSpPr/>
          <p:nvPr/>
        </p:nvSpPr>
        <p:spPr bwMode="auto">
          <a:xfrm>
            <a:off x="6006224"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Agenda</a:t>
            </a:r>
          </a:p>
        </p:txBody>
      </p:sp>
      <p:sp>
        <p:nvSpPr>
          <p:cNvPr id="22" name="Oval 21">
            <a:extLst>
              <a:ext uri="{FF2B5EF4-FFF2-40B4-BE49-F238E27FC236}">
                <a16:creationId xmlns:a16="http://schemas.microsoft.com/office/drawing/2014/main" xmlns="" id="{7163CD0D-0413-5649-BED8-287DFC0B8B9E}"/>
              </a:ext>
            </a:extLst>
          </p:cNvPr>
          <p:cNvSpPr/>
          <p:nvPr/>
        </p:nvSpPr>
        <p:spPr bwMode="auto">
          <a:xfrm>
            <a:off x="10029010"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British Sign Language Interpreter</a:t>
            </a:r>
          </a:p>
        </p:txBody>
      </p:sp>
      <p:grpSp>
        <p:nvGrpSpPr>
          <p:cNvPr id="2" name="Group 1">
            <a:extLst>
              <a:ext uri="{FF2B5EF4-FFF2-40B4-BE49-F238E27FC236}">
                <a16:creationId xmlns:a16="http://schemas.microsoft.com/office/drawing/2014/main" xmlns="" id="{DD6B04FD-EF50-424F-AD43-2685CBDF9100}"/>
              </a:ext>
            </a:extLst>
          </p:cNvPr>
          <p:cNvGrpSpPr/>
          <p:nvPr/>
        </p:nvGrpSpPr>
        <p:grpSpPr>
          <a:xfrm>
            <a:off x="603504" y="1563439"/>
            <a:ext cx="1845936" cy="1845936"/>
            <a:chOff x="603504" y="1563439"/>
            <a:chExt cx="1845936" cy="1845936"/>
          </a:xfrm>
        </p:grpSpPr>
        <p:pic>
          <p:nvPicPr>
            <p:cNvPr id="37" name="Picture 36">
              <a:extLst>
                <a:ext uri="{FF2B5EF4-FFF2-40B4-BE49-F238E27FC236}">
                  <a16:creationId xmlns:a16="http://schemas.microsoft.com/office/drawing/2014/main" xmlns="" id="{87C080CE-A551-2E48-9763-73399865E1AB}"/>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a:stretch/>
          </p:blipFill>
          <p:spPr>
            <a:xfrm>
              <a:off x="603504" y="1563439"/>
              <a:ext cx="1845936" cy="1845936"/>
            </a:xfrm>
            <a:prstGeom prst="ellipse">
              <a:avLst/>
            </a:prstGeom>
            <a:ln w="38100">
              <a:solidFill>
                <a:schemeClr val="bg2">
                  <a:lumMod val="20000"/>
                  <a:lumOff val="80000"/>
                </a:schemeClr>
              </a:solidFill>
            </a:ln>
          </p:spPr>
        </p:pic>
        <p:pic>
          <p:nvPicPr>
            <p:cNvPr id="39" name="Picture 38">
              <a:extLst>
                <a:ext uri="{FF2B5EF4-FFF2-40B4-BE49-F238E27FC236}">
                  <a16:creationId xmlns:a16="http://schemas.microsoft.com/office/drawing/2014/main" xmlns="" id="{ECD11A86-7323-A549-ADEC-5D0901B66C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3030" y="2637706"/>
              <a:ext cx="666880" cy="666880"/>
            </a:xfrm>
            <a:prstGeom prst="ellipse">
              <a:avLst/>
            </a:prstGeom>
            <a:ln w="38100">
              <a:solidFill>
                <a:schemeClr val="bg2">
                  <a:lumMod val="20000"/>
                  <a:lumOff val="80000"/>
                </a:schemeClr>
              </a:solidFill>
            </a:ln>
          </p:spPr>
        </p:pic>
      </p:grpSp>
      <p:sp>
        <p:nvSpPr>
          <p:cNvPr id="15" name="Oval 14">
            <a:extLst>
              <a:ext uri="{FF2B5EF4-FFF2-40B4-BE49-F238E27FC236}">
                <a16:creationId xmlns:a16="http://schemas.microsoft.com/office/drawing/2014/main" xmlns="" id="{F78639B7-0578-4F42-AEE0-A3956B7B427F}"/>
              </a:ext>
            </a:extLst>
          </p:cNvPr>
          <p:cNvSpPr/>
          <p:nvPr/>
        </p:nvSpPr>
        <p:spPr bwMode="auto">
          <a:xfrm>
            <a:off x="2155651"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dirty="0">
                <a:solidFill>
                  <a:schemeClr val="bg2"/>
                </a:solidFill>
                <a:latin typeface="Calibri" panose="020F0502020204030204" pitchFamily="34" charset="0"/>
                <a:cs typeface="Calibri" panose="020F0502020204030204" pitchFamily="34" charset="0"/>
              </a:rPr>
              <a:t>Extra time</a:t>
            </a:r>
          </a:p>
        </p:txBody>
      </p:sp>
    </p:spTree>
    <p:extLst>
      <p:ext uri="{BB962C8B-B14F-4D97-AF65-F5344CB8AC3E}">
        <p14:creationId xmlns:p14="http://schemas.microsoft.com/office/powerpoint/2010/main" val="27207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E9A9F0DA-A25C-3C4A-867E-FE91A542270D}"/>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l="20752" t="22362" r="20215"/>
          <a:stretch/>
        </p:blipFill>
        <p:spPr>
          <a:xfrm>
            <a:off x="603504" y="1563439"/>
            <a:ext cx="1845936" cy="1845936"/>
          </a:xfrm>
          <a:prstGeom prst="ellipse">
            <a:avLst/>
          </a:prstGeom>
          <a:ln w="38100">
            <a:solidFill>
              <a:schemeClr val="accent2">
                <a:lumMod val="20000"/>
                <a:lumOff val="80000"/>
              </a:schemeClr>
            </a:solidFill>
          </a:ln>
        </p:spPr>
      </p:pic>
      <p:pic>
        <p:nvPicPr>
          <p:cNvPr id="23" name="Picture 22">
            <a:extLst>
              <a:ext uri="{FF2B5EF4-FFF2-40B4-BE49-F238E27FC236}">
                <a16:creationId xmlns:a16="http://schemas.microsoft.com/office/drawing/2014/main" xmlns="" id="{33415D54-B3FD-EC49-B34D-8C1CA4FB7B3F}"/>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15114" r="15114" b="2164"/>
          <a:stretch/>
        </p:blipFill>
        <p:spPr>
          <a:xfrm>
            <a:off x="4459981" y="1563439"/>
            <a:ext cx="1845936" cy="1845936"/>
          </a:xfrm>
          <a:prstGeom prst="ellipse">
            <a:avLst/>
          </a:prstGeom>
          <a:ln w="38100">
            <a:solidFill>
              <a:schemeClr val="accent2">
                <a:lumMod val="20000"/>
                <a:lumOff val="80000"/>
              </a:schemeClr>
            </a:solidFill>
          </a:ln>
        </p:spPr>
      </p:pic>
      <p:pic>
        <p:nvPicPr>
          <p:cNvPr id="24" name="Picture 23">
            <a:extLst>
              <a:ext uri="{FF2B5EF4-FFF2-40B4-BE49-F238E27FC236}">
                <a16:creationId xmlns:a16="http://schemas.microsoft.com/office/drawing/2014/main" xmlns="" id="{7D0182AD-A7AB-E44B-BF48-B898C2364DB9}"/>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8304701" y="1563439"/>
            <a:ext cx="1845936" cy="1845936"/>
          </a:xfrm>
          <a:prstGeom prst="ellipse">
            <a:avLst/>
          </a:prstGeom>
          <a:ln w="38100">
            <a:solidFill>
              <a:schemeClr val="accent2">
                <a:lumMod val="20000"/>
                <a:lumOff val="80000"/>
              </a:schemeClr>
            </a:solidFill>
          </a:ln>
        </p:spPr>
      </p:pic>
      <p:pic>
        <p:nvPicPr>
          <p:cNvPr id="25" name="Picture 24">
            <a:extLst>
              <a:ext uri="{FF2B5EF4-FFF2-40B4-BE49-F238E27FC236}">
                <a16:creationId xmlns:a16="http://schemas.microsoft.com/office/drawing/2014/main" xmlns="" id="{E0787814-7004-7645-B2DC-578BA28E7066}"/>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603504" y="3666237"/>
            <a:ext cx="1845936" cy="1845936"/>
          </a:xfrm>
          <a:prstGeom prst="ellipse">
            <a:avLst/>
          </a:prstGeom>
          <a:ln w="38100">
            <a:solidFill>
              <a:schemeClr val="accent2">
                <a:lumMod val="20000"/>
                <a:lumOff val="80000"/>
              </a:schemeClr>
            </a:solidFill>
          </a:ln>
        </p:spPr>
      </p:pic>
      <p:pic>
        <p:nvPicPr>
          <p:cNvPr id="26" name="Picture 25">
            <a:extLst>
              <a:ext uri="{FF2B5EF4-FFF2-40B4-BE49-F238E27FC236}">
                <a16:creationId xmlns:a16="http://schemas.microsoft.com/office/drawing/2014/main" xmlns="" id="{0BA510F3-3B94-0C4B-AEB1-C2639AF25DAE}"/>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4459981" y="3666237"/>
            <a:ext cx="1845936" cy="1845936"/>
          </a:xfrm>
          <a:prstGeom prst="ellipse">
            <a:avLst/>
          </a:prstGeom>
          <a:ln w="38100">
            <a:solidFill>
              <a:schemeClr val="accent2">
                <a:lumMod val="20000"/>
                <a:lumOff val="80000"/>
              </a:schemeClr>
            </a:solidFill>
          </a:ln>
        </p:spPr>
      </p:pic>
      <p:pic>
        <p:nvPicPr>
          <p:cNvPr id="27" name="Picture 26">
            <a:extLst>
              <a:ext uri="{FF2B5EF4-FFF2-40B4-BE49-F238E27FC236}">
                <a16:creationId xmlns:a16="http://schemas.microsoft.com/office/drawing/2014/main" xmlns="" id="{C6D527A2-68C8-E242-B8FE-18EA63670B2C}"/>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17674" t="11377" r="21836" b="1082"/>
          <a:stretch/>
        </p:blipFill>
        <p:spPr>
          <a:xfrm>
            <a:off x="8304701" y="3666237"/>
            <a:ext cx="1845936" cy="1845936"/>
          </a:xfrm>
          <a:prstGeom prst="ellipse">
            <a:avLst/>
          </a:prstGeom>
          <a:ln w="38100">
            <a:solidFill>
              <a:schemeClr val="accent2">
                <a:lumMod val="20000"/>
                <a:lumOff val="80000"/>
              </a:schemeClr>
            </a:solidFill>
          </a:ln>
        </p:spPr>
      </p:pic>
      <p:sp>
        <p:nvSpPr>
          <p:cNvPr id="28" name="Oval 27">
            <a:extLst>
              <a:ext uri="{FF2B5EF4-FFF2-40B4-BE49-F238E27FC236}">
                <a16:creationId xmlns:a16="http://schemas.microsoft.com/office/drawing/2014/main" xmlns="" id="{134F5B66-AFCF-B64B-AD08-37633B67C1B2}"/>
              </a:ext>
            </a:extLst>
          </p:cNvPr>
          <p:cNvSpPr/>
          <p:nvPr/>
        </p:nvSpPr>
        <p:spPr bwMode="auto">
          <a:xfrm>
            <a:off x="2155651"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dirty="0">
                <a:solidFill>
                  <a:schemeClr val="bg2"/>
                </a:solidFill>
                <a:latin typeface="Calibri" panose="020F0502020204030204" pitchFamily="34" charset="0"/>
                <a:cs typeface="Calibri" panose="020F0502020204030204" pitchFamily="34" charset="0"/>
              </a:rPr>
              <a:t>Phone amplifier </a:t>
            </a:r>
          </a:p>
        </p:txBody>
      </p:sp>
      <p:sp>
        <p:nvSpPr>
          <p:cNvPr id="29" name="Oval 28">
            <a:extLst>
              <a:ext uri="{FF2B5EF4-FFF2-40B4-BE49-F238E27FC236}">
                <a16:creationId xmlns:a16="http://schemas.microsoft.com/office/drawing/2014/main" xmlns="" id="{CD7C5235-DFC9-044B-A014-7CB0A5F5506A}"/>
              </a:ext>
            </a:extLst>
          </p:cNvPr>
          <p:cNvSpPr/>
          <p:nvPr/>
        </p:nvSpPr>
        <p:spPr bwMode="auto">
          <a:xfrm>
            <a:off x="6006224"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kern="0" dirty="0">
                <a:solidFill>
                  <a:schemeClr val="bg2"/>
                </a:solidFill>
                <a:latin typeface="Calibri" panose="020F0502020204030204" pitchFamily="34" charset="0"/>
                <a:cs typeface="Calibri" panose="020F0502020204030204" pitchFamily="34" charset="0"/>
              </a:rPr>
              <a:t>Communication support worker (CSW)</a:t>
            </a:r>
          </a:p>
        </p:txBody>
      </p:sp>
      <p:sp>
        <p:nvSpPr>
          <p:cNvPr id="30" name="Oval 29">
            <a:extLst>
              <a:ext uri="{FF2B5EF4-FFF2-40B4-BE49-F238E27FC236}">
                <a16:creationId xmlns:a16="http://schemas.microsoft.com/office/drawing/2014/main" xmlns="" id="{80D501DC-3A58-FB42-BCCA-E33C41B230B9}"/>
              </a:ext>
            </a:extLst>
          </p:cNvPr>
          <p:cNvSpPr/>
          <p:nvPr/>
        </p:nvSpPr>
        <p:spPr bwMode="auto">
          <a:xfrm>
            <a:off x="10029010"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Subtitles </a:t>
            </a:r>
          </a:p>
        </p:txBody>
      </p:sp>
      <p:sp>
        <p:nvSpPr>
          <p:cNvPr id="31" name="Oval 30">
            <a:extLst>
              <a:ext uri="{FF2B5EF4-FFF2-40B4-BE49-F238E27FC236}">
                <a16:creationId xmlns:a16="http://schemas.microsoft.com/office/drawing/2014/main" xmlns="" id="{52690FFE-15AD-E040-9E1A-48EAE85B140C}"/>
              </a:ext>
            </a:extLst>
          </p:cNvPr>
          <p:cNvSpPr/>
          <p:nvPr/>
        </p:nvSpPr>
        <p:spPr bwMode="auto">
          <a:xfrm>
            <a:off x="2155651"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Notetaker </a:t>
            </a:r>
          </a:p>
        </p:txBody>
      </p:sp>
      <p:sp>
        <p:nvSpPr>
          <p:cNvPr id="32" name="Oval 31">
            <a:extLst>
              <a:ext uri="{FF2B5EF4-FFF2-40B4-BE49-F238E27FC236}">
                <a16:creationId xmlns:a16="http://schemas.microsoft.com/office/drawing/2014/main" xmlns="" id="{724A5605-3306-424E-9841-E26D442D3629}"/>
              </a:ext>
            </a:extLst>
          </p:cNvPr>
          <p:cNvSpPr/>
          <p:nvPr/>
        </p:nvSpPr>
        <p:spPr bwMode="auto">
          <a:xfrm>
            <a:off x="6006224"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Deaf awareness training</a:t>
            </a:r>
          </a:p>
        </p:txBody>
      </p:sp>
      <p:sp>
        <p:nvSpPr>
          <p:cNvPr id="33" name="Oval 32">
            <a:extLst>
              <a:ext uri="{FF2B5EF4-FFF2-40B4-BE49-F238E27FC236}">
                <a16:creationId xmlns:a16="http://schemas.microsoft.com/office/drawing/2014/main" xmlns="" id="{B456D4A4-ED73-7340-B74C-39DA93E6230F}"/>
              </a:ext>
            </a:extLst>
          </p:cNvPr>
          <p:cNvSpPr/>
          <p:nvPr/>
        </p:nvSpPr>
        <p:spPr bwMode="auto">
          <a:xfrm>
            <a:off x="10029010"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Radio Aid</a:t>
            </a:r>
          </a:p>
        </p:txBody>
      </p:sp>
    </p:spTree>
    <p:extLst>
      <p:ext uri="{BB962C8B-B14F-4D97-AF65-F5344CB8AC3E}">
        <p14:creationId xmlns:p14="http://schemas.microsoft.com/office/powerpoint/2010/main" val="216408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63FE6542-6F4E-1346-983B-E5171229EA01}"/>
              </a:ext>
            </a:extLst>
          </p:cNvPr>
          <p:cNvSpPr txBox="1">
            <a:spLocks/>
          </p:cNvSpPr>
          <p:nvPr/>
        </p:nvSpPr>
        <p:spPr>
          <a:xfrm>
            <a:off x="656045" y="1701602"/>
            <a:ext cx="9545998" cy="2952328"/>
          </a:xfrm>
          <a:prstGeom prst="rect">
            <a:avLst/>
          </a:prstGeom>
        </p:spPr>
        <p:txBody>
          <a:bodyPr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457200" indent="-457200"/>
            <a:r>
              <a:rPr lang="en-GB" sz="2800" dirty="0">
                <a:latin typeface="Calibri" panose="020F0502020204030204" pitchFamily="34" charset="0"/>
              </a:rPr>
              <a:t>Pays for support in Higher Education (university)</a:t>
            </a:r>
          </a:p>
          <a:p>
            <a:pPr marL="457200" indent="-457200">
              <a:spcBef>
                <a:spcPts val="672"/>
              </a:spcBef>
            </a:pPr>
            <a:r>
              <a:rPr lang="en-GB" sz="2800" dirty="0">
                <a:latin typeface="Calibri" panose="020F0502020204030204" pitchFamily="34" charset="0"/>
              </a:rPr>
              <a:t>You can use it to buy a piece of technology </a:t>
            </a:r>
            <a:br>
              <a:rPr lang="en-GB" sz="2800" dirty="0">
                <a:latin typeface="Calibri" panose="020F0502020204030204" pitchFamily="34" charset="0"/>
              </a:rPr>
            </a:br>
            <a:r>
              <a:rPr lang="en-GB" sz="2800" dirty="0">
                <a:latin typeface="Calibri" panose="020F0502020204030204" pitchFamily="34" charset="0"/>
              </a:rPr>
              <a:t>or to pay for communication support</a:t>
            </a:r>
          </a:p>
          <a:p>
            <a:pPr marL="457200" indent="-457200"/>
            <a:r>
              <a:rPr lang="en-GB" sz="2800" dirty="0">
                <a:latin typeface="Calibri" panose="020F0502020204030204" pitchFamily="34" charset="0"/>
              </a:rPr>
              <a:t>You have to apply for it online </a:t>
            </a:r>
            <a:br>
              <a:rPr lang="en-GB" sz="2800" dirty="0">
                <a:latin typeface="Calibri" panose="020F0502020204030204" pitchFamily="34" charset="0"/>
              </a:rPr>
            </a:br>
            <a:r>
              <a:rPr lang="en-GB" sz="2800" dirty="0">
                <a:latin typeface="Calibri" panose="020F0502020204030204" pitchFamily="34" charset="0"/>
              </a:rPr>
              <a:t>(</a:t>
            </a:r>
            <a:r>
              <a:rPr lang="en-GB" sz="2800" dirty="0">
                <a:solidFill>
                  <a:schemeClr val="bg2"/>
                </a:solidFill>
                <a:latin typeface="Calibri" panose="020F0502020204030204" pitchFamily="34" charset="0"/>
                <a:hlinkClick r:id="rId2">
                  <a:extLst>
                    <a:ext uri="{A12FA001-AC4F-418D-AE19-62706E023703}">
                      <ahyp:hlinkClr xmlns:ahyp="http://schemas.microsoft.com/office/drawing/2018/hyperlinkcolor" xmlns="" val="tx"/>
                    </a:ext>
                  </a:extLst>
                </a:hlinkClick>
              </a:rPr>
              <a:t>https://www.gov.uk/disabled-students-allowances-dsas</a:t>
            </a:r>
            <a:r>
              <a:rPr lang="en-GB" sz="2800" dirty="0">
                <a:latin typeface="Calibri" panose="020F0502020204030204" pitchFamily="34" charset="0"/>
              </a:rPr>
              <a:t>)</a:t>
            </a:r>
            <a:endParaRPr lang="en-GB" sz="2800" kern="0" dirty="0">
              <a:latin typeface="Calibri" panose="020F0502020204030204" pitchFamily="34" charset="0"/>
            </a:endParaRPr>
          </a:p>
          <a:p>
            <a:pPr marL="0" indent="0">
              <a:buNone/>
            </a:pPr>
            <a:endParaRPr lang="en-GB" sz="2800" kern="0" dirty="0">
              <a:latin typeface="Calibri" panose="020F0502020204030204" pitchFamily="34" charset="0"/>
            </a:endParaRPr>
          </a:p>
          <a:p>
            <a:endParaRPr lang="en-GB" sz="2800" kern="0" dirty="0">
              <a:latin typeface="Calibri" panose="020F0502020204030204" pitchFamily="34" charset="0"/>
            </a:endParaRPr>
          </a:p>
        </p:txBody>
      </p:sp>
      <p:sp>
        <p:nvSpPr>
          <p:cNvPr id="5" name="Title 1">
            <a:extLst>
              <a:ext uri="{FF2B5EF4-FFF2-40B4-BE49-F238E27FC236}">
                <a16:creationId xmlns:a16="http://schemas.microsoft.com/office/drawing/2014/main" xmlns="" id="{CDFF4351-28CD-B24A-808E-9F4994F1B719}"/>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DSA (Disabled Students Allowance) </a:t>
            </a:r>
            <a:endParaRPr lang="en-GB" sz="4000" kern="0" dirty="0">
              <a:solidFill>
                <a:schemeClr val="accent4"/>
              </a:solidFill>
              <a:latin typeface="Calibri" panose="020F0502020204030204" pitchFamily="34" charset="0"/>
            </a:endParaRPr>
          </a:p>
        </p:txBody>
      </p:sp>
    </p:spTree>
    <p:extLst>
      <p:ext uri="{BB962C8B-B14F-4D97-AF65-F5344CB8AC3E}">
        <p14:creationId xmlns:p14="http://schemas.microsoft.com/office/powerpoint/2010/main" val="4204167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ATW (Access to Work)</a:t>
            </a:r>
          </a:p>
        </p:txBody>
      </p:sp>
      <p:sp>
        <p:nvSpPr>
          <p:cNvPr id="6" name="Content Placeholder 2"/>
          <p:cNvSpPr txBox="1">
            <a:spLocks/>
          </p:cNvSpPr>
          <p:nvPr/>
        </p:nvSpPr>
        <p:spPr>
          <a:xfrm>
            <a:off x="624979" y="1714500"/>
            <a:ext cx="8258150" cy="3944374"/>
          </a:xfrm>
          <a:prstGeom prst="rect">
            <a:avLst/>
          </a:prstGeom>
        </p:spPr>
        <p:txBody>
          <a:bodyPr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457200" indent="-457200">
              <a:spcBef>
                <a:spcPts val="672"/>
              </a:spcBef>
            </a:pPr>
            <a:r>
              <a:rPr lang="en-GB" sz="2800" dirty="0">
                <a:latin typeface="Calibri" panose="020F0502020204030204" pitchFamily="34" charset="0"/>
              </a:rPr>
              <a:t>A UK government scheme for employees who are deaf or disabled</a:t>
            </a:r>
          </a:p>
          <a:p>
            <a:pPr marL="457200" indent="-457200">
              <a:spcBef>
                <a:spcPts val="672"/>
              </a:spcBef>
            </a:pPr>
            <a:r>
              <a:rPr lang="en-GB" sz="2800" dirty="0">
                <a:latin typeface="Calibri" panose="020F0502020204030204" pitchFamily="34" charset="0"/>
              </a:rPr>
              <a:t>Provides funding to pay for support in the workplace including apprenticeships, traineeships and supported internships</a:t>
            </a:r>
          </a:p>
          <a:p>
            <a:pPr marL="457200" indent="-457200">
              <a:spcBef>
                <a:spcPts val="672"/>
              </a:spcBef>
            </a:pPr>
            <a:r>
              <a:rPr lang="en-GB" sz="2800" dirty="0">
                <a:latin typeface="Calibri" panose="020F0502020204030204" pitchFamily="34" charset="0"/>
              </a:rPr>
              <a:t>The funding is capped at £59,200 per year </a:t>
            </a:r>
            <a:br>
              <a:rPr lang="en-GB" sz="2800" dirty="0">
                <a:latin typeface="Calibri" panose="020F0502020204030204" pitchFamily="34" charset="0"/>
              </a:rPr>
            </a:br>
            <a:r>
              <a:rPr lang="en-GB" sz="2800" dirty="0">
                <a:latin typeface="Calibri" panose="020F0502020204030204" pitchFamily="34" charset="0"/>
              </a:rPr>
              <a:t>(at 1 April 2019)</a:t>
            </a:r>
          </a:p>
          <a:p>
            <a:pPr marL="457200" indent="-457200">
              <a:spcBef>
                <a:spcPts val="672"/>
              </a:spcBef>
            </a:pPr>
            <a:r>
              <a:rPr lang="en-GB" sz="2800" dirty="0">
                <a:latin typeface="Calibri" panose="020F0502020204030204" pitchFamily="34" charset="0"/>
              </a:rPr>
              <a:t>You have to apply for this yourself – online via the gov.uk website</a:t>
            </a:r>
            <a:endParaRPr lang="en-GB" sz="2800" kern="0" dirty="0">
              <a:latin typeface="Calibri" panose="020F0502020204030204" pitchFamily="34" charset="0"/>
            </a:endParaRPr>
          </a:p>
          <a:p>
            <a:pPr marL="0" indent="0">
              <a:spcBef>
                <a:spcPts val="672"/>
              </a:spcBef>
              <a:buFont typeface="Arial" panose="020B0604020202020204" pitchFamily="34" charset="0"/>
              <a:buNone/>
            </a:pPr>
            <a:endParaRPr lang="en-GB" sz="2800" kern="0" dirty="0">
              <a:latin typeface="Calibri" panose="020F0502020204030204" pitchFamily="34" charset="0"/>
            </a:endParaRPr>
          </a:p>
          <a:p>
            <a:pPr>
              <a:spcBef>
                <a:spcPts val="672"/>
              </a:spcBef>
            </a:pPr>
            <a:endParaRPr lang="en-GB" sz="2800" kern="0" dirty="0">
              <a:latin typeface="Calibri" panose="020F0502020204030204" pitchFamily="34" charset="0"/>
            </a:endParaRPr>
          </a:p>
        </p:txBody>
      </p:sp>
    </p:spTree>
    <p:extLst>
      <p:ext uri="{BB962C8B-B14F-4D97-AF65-F5344CB8AC3E}">
        <p14:creationId xmlns:p14="http://schemas.microsoft.com/office/powerpoint/2010/main" val="4249151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114134" cy="792088"/>
          </a:xfrm>
        </p:spPr>
        <p:txBody>
          <a:bodyPr/>
          <a:lstStyle/>
          <a:p>
            <a:r>
              <a:rPr lang="en-GB" sz="4000" b="1" dirty="0"/>
              <a:t>Technology quiz!</a:t>
            </a:r>
          </a:p>
        </p:txBody>
      </p:sp>
      <p:graphicFrame>
        <p:nvGraphicFramePr>
          <p:cNvPr id="20" name="Content Placeholder 4">
            <a:extLst>
              <a:ext uri="{FF2B5EF4-FFF2-40B4-BE49-F238E27FC236}">
                <a16:creationId xmlns:a16="http://schemas.microsoft.com/office/drawing/2014/main" xmlns="" id="{9FDC8258-FE2A-8641-B02C-CF4B8AE78112}"/>
              </a:ext>
            </a:extLst>
          </p:cNvPr>
          <p:cNvGraphicFramePr>
            <a:graphicFrameLocks/>
          </p:cNvGraphicFramePr>
          <p:nvPr>
            <p:extLst>
              <p:ext uri="{D42A27DB-BD31-4B8C-83A1-F6EECF244321}">
                <p14:modId xmlns:p14="http://schemas.microsoft.com/office/powerpoint/2010/main" val="2536233358"/>
              </p:ext>
            </p:extLst>
          </p:nvPr>
        </p:nvGraphicFramePr>
        <p:xfrm>
          <a:off x="696987" y="3693294"/>
          <a:ext cx="7344816" cy="795528"/>
        </p:xfrm>
        <a:graphic>
          <a:graphicData uri="http://schemas.openxmlformats.org/drawingml/2006/table">
            <a:tbl>
              <a:tblPr firstRow="1" bandRow="1">
                <a:tableStyleId>{5C22544A-7EE6-4342-B048-85BDC9FD1C3A}</a:tableStyleId>
              </a:tblPr>
              <a:tblGrid>
                <a:gridCol w="7344816">
                  <a:extLst>
                    <a:ext uri="{9D8B030D-6E8A-4147-A177-3AD203B41FA5}">
                      <a16:colId xmlns:a16="http://schemas.microsoft.com/office/drawing/2014/main" xmlns="" val="20001"/>
                    </a:ext>
                  </a:extLst>
                </a:gridCol>
              </a:tblGrid>
              <a:tr h="795528">
                <a:tc>
                  <a:txBody>
                    <a:bodyPr/>
                    <a:lstStyle/>
                    <a:p>
                      <a:pPr marL="342900" indent="-342900">
                        <a:tabLst/>
                      </a:pPr>
                      <a:r>
                        <a:rPr lang="en-GB" sz="2300" b="0" i="0" dirty="0">
                          <a:solidFill>
                            <a:schemeClr val="tx1"/>
                          </a:solidFill>
                          <a:latin typeface="Calibri" panose="020F0502020204030204" pitchFamily="34" charset="0"/>
                          <a:cs typeface="Calibri" panose="020F0502020204030204" pitchFamily="34" charset="0"/>
                        </a:rPr>
                        <a:t>4.  I can’t hear well in groups of people so I can’t be </a:t>
                      </a:r>
                      <a:br>
                        <a:rPr lang="en-GB" sz="2300" b="0" i="0" dirty="0">
                          <a:solidFill>
                            <a:schemeClr val="tx1"/>
                          </a:solidFill>
                          <a:latin typeface="Calibri" panose="020F0502020204030204" pitchFamily="34" charset="0"/>
                          <a:cs typeface="Calibri" panose="020F0502020204030204" pitchFamily="34" charset="0"/>
                        </a:rPr>
                      </a:br>
                      <a:r>
                        <a:rPr lang="en-GB" sz="2300" b="0" i="0" dirty="0">
                          <a:solidFill>
                            <a:schemeClr val="tx1"/>
                          </a:solidFill>
                          <a:latin typeface="Calibri" panose="020F0502020204030204" pitchFamily="34" charset="0"/>
                          <a:cs typeface="Calibri" panose="020F0502020204030204" pitchFamily="34" charset="0"/>
                        </a:rPr>
                        <a:t>a teacher.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1" name="Content Placeholder 4">
            <a:extLst>
              <a:ext uri="{FF2B5EF4-FFF2-40B4-BE49-F238E27FC236}">
                <a16:creationId xmlns:a16="http://schemas.microsoft.com/office/drawing/2014/main" xmlns="" id="{3181AD2C-01EE-6749-A8AE-0A9A88C1BFAD}"/>
              </a:ext>
            </a:extLst>
          </p:cNvPr>
          <p:cNvGraphicFramePr>
            <a:graphicFrameLocks/>
          </p:cNvGraphicFramePr>
          <p:nvPr>
            <p:extLst>
              <p:ext uri="{D42A27DB-BD31-4B8C-83A1-F6EECF244321}">
                <p14:modId xmlns:p14="http://schemas.microsoft.com/office/powerpoint/2010/main" val="439979323"/>
              </p:ext>
            </p:extLst>
          </p:nvPr>
        </p:nvGraphicFramePr>
        <p:xfrm>
          <a:off x="696987" y="3251334"/>
          <a:ext cx="7344816" cy="441960"/>
        </p:xfrm>
        <a:graphic>
          <a:graphicData uri="http://schemas.openxmlformats.org/drawingml/2006/table">
            <a:tbl>
              <a:tblPr firstRow="1" bandRow="1">
                <a:tableStyleId>{5C22544A-7EE6-4342-B048-85BDC9FD1C3A}</a:tableStyleId>
              </a:tblPr>
              <a:tblGrid>
                <a:gridCol w="7344816">
                  <a:extLst>
                    <a:ext uri="{9D8B030D-6E8A-4147-A177-3AD203B41FA5}">
                      <a16:colId xmlns:a16="http://schemas.microsoft.com/office/drawing/2014/main" xmlns="" val="20001"/>
                    </a:ext>
                  </a:extLst>
                </a:gridCol>
              </a:tblGrid>
              <a:tr h="288031">
                <a:tc>
                  <a:txBody>
                    <a:bodyPr/>
                    <a:lstStyle/>
                    <a:p>
                      <a:r>
                        <a:rPr lang="en-GB" sz="2300" b="0" i="0" dirty="0">
                          <a:solidFill>
                            <a:schemeClr val="tx1"/>
                          </a:solidFill>
                          <a:latin typeface="Calibri" panose="020F0502020204030204" pitchFamily="34" charset="0"/>
                          <a:cs typeface="Calibri" panose="020F0502020204030204" pitchFamily="34" charset="0"/>
                        </a:rPr>
                        <a:t>3.  Radio aids help you hear like hearing people.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22" name="Content Placeholder 4">
            <a:extLst>
              <a:ext uri="{FF2B5EF4-FFF2-40B4-BE49-F238E27FC236}">
                <a16:creationId xmlns:a16="http://schemas.microsoft.com/office/drawing/2014/main" xmlns="" id="{FB78682D-A326-2345-9C34-C4962FEE07CD}"/>
              </a:ext>
            </a:extLst>
          </p:cNvPr>
          <p:cNvGraphicFramePr>
            <a:graphicFrameLocks/>
          </p:cNvGraphicFramePr>
          <p:nvPr>
            <p:extLst>
              <p:ext uri="{D42A27DB-BD31-4B8C-83A1-F6EECF244321}">
                <p14:modId xmlns:p14="http://schemas.microsoft.com/office/powerpoint/2010/main" val="2248582364"/>
              </p:ext>
            </p:extLst>
          </p:nvPr>
        </p:nvGraphicFramePr>
        <p:xfrm>
          <a:off x="696987" y="2458855"/>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a16="http://schemas.microsoft.com/office/drawing/2014/main" xmlns="" val="20001"/>
                    </a:ext>
                  </a:extLst>
                </a:gridCol>
              </a:tblGrid>
              <a:tr h="644037">
                <a:tc>
                  <a:txBody>
                    <a:bodyPr/>
                    <a:lstStyle/>
                    <a:p>
                      <a:pPr marL="292100" indent="-292100">
                        <a:tabLst/>
                      </a:pPr>
                      <a:r>
                        <a:rPr lang="en-GB" sz="2300" b="0" i="0" dirty="0">
                          <a:solidFill>
                            <a:schemeClr val="tx1"/>
                          </a:solidFill>
                          <a:latin typeface="Calibri" panose="020F0502020204030204" pitchFamily="34" charset="0"/>
                          <a:cs typeface="Calibri" panose="020F0502020204030204" pitchFamily="34" charset="0"/>
                        </a:rPr>
                        <a:t>2. A deaf person can be a police officer by using an adapted radio for radio communication.		</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2" name="Content Placeholder 4">
            <a:extLst>
              <a:ext uri="{FF2B5EF4-FFF2-40B4-BE49-F238E27FC236}">
                <a16:creationId xmlns:a16="http://schemas.microsoft.com/office/drawing/2014/main" xmlns="" id="{2A35A4AC-878D-AC4B-A290-5B439CFDD83F}"/>
              </a:ext>
            </a:extLst>
          </p:cNvPr>
          <p:cNvGraphicFramePr>
            <a:graphicFrameLocks/>
          </p:cNvGraphicFramePr>
          <p:nvPr>
            <p:extLst>
              <p:ext uri="{D42A27DB-BD31-4B8C-83A1-F6EECF244321}">
                <p14:modId xmlns:p14="http://schemas.microsoft.com/office/powerpoint/2010/main" val="2448606197"/>
              </p:ext>
            </p:extLst>
          </p:nvPr>
        </p:nvGraphicFramePr>
        <p:xfrm>
          <a:off x="696987" y="1701602"/>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a16="http://schemas.microsoft.com/office/drawing/2014/main" xmlns="" val="20001"/>
                    </a:ext>
                  </a:extLst>
                </a:gridCol>
              </a:tblGrid>
              <a:tr h="288031">
                <a:tc>
                  <a:txBody>
                    <a:bodyPr/>
                    <a:lstStyle/>
                    <a:p>
                      <a:pPr marL="342900" indent="-342900">
                        <a:tabLst/>
                      </a:pPr>
                      <a:r>
                        <a:rPr lang="en-GB" sz="2300" b="0" i="0" dirty="0">
                          <a:solidFill>
                            <a:schemeClr val="tx1"/>
                          </a:solidFill>
                          <a:latin typeface="Calibri" panose="020F0502020204030204" pitchFamily="34" charset="0"/>
                          <a:cs typeface="Calibri" panose="020F0502020204030204" pitchFamily="34" charset="0"/>
                        </a:rPr>
                        <a:t>1.  I can’t be a doctor or nurse because I can’t listen to people’s heartbeats with a stethoscope.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4" name="Content Placeholder 4">
            <a:extLst>
              <a:ext uri="{FF2B5EF4-FFF2-40B4-BE49-F238E27FC236}">
                <a16:creationId xmlns:a16="http://schemas.microsoft.com/office/drawing/2014/main" xmlns="" id="{542E293C-BAD5-3B40-B872-3E41A620FE59}"/>
              </a:ext>
            </a:extLst>
          </p:cNvPr>
          <p:cNvGraphicFramePr>
            <a:graphicFrameLocks/>
          </p:cNvGraphicFramePr>
          <p:nvPr>
            <p:extLst>
              <p:ext uri="{D42A27DB-BD31-4B8C-83A1-F6EECF244321}">
                <p14:modId xmlns:p14="http://schemas.microsoft.com/office/powerpoint/2010/main" val="2278810208"/>
              </p:ext>
            </p:extLst>
          </p:nvPr>
        </p:nvGraphicFramePr>
        <p:xfrm>
          <a:off x="696987" y="4462036"/>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a16="http://schemas.microsoft.com/office/drawing/2014/main" xmlns="" val="20001"/>
                    </a:ext>
                  </a:extLst>
                </a:gridCol>
              </a:tblGrid>
              <a:tr h="288031">
                <a:tc>
                  <a:txBody>
                    <a:bodyPr/>
                    <a:lstStyle/>
                    <a:p>
                      <a:pPr marL="357188" indent="-357188">
                        <a:tabLst/>
                      </a:pPr>
                      <a:r>
                        <a:rPr lang="en-GB" sz="2300" b="0" i="0" dirty="0">
                          <a:solidFill>
                            <a:schemeClr val="tx1"/>
                          </a:solidFill>
                          <a:latin typeface="Calibri" panose="020F0502020204030204" pitchFamily="34" charset="0"/>
                          <a:cs typeface="Calibri" panose="020F0502020204030204" pitchFamily="34" charset="0"/>
                        </a:rPr>
                        <a:t>5.  A deaf person can work on a construction site and be alerted to a fire alarm with an adapted device.	</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0" name="Content Placeholder 4">
            <a:extLst>
              <a:ext uri="{FF2B5EF4-FFF2-40B4-BE49-F238E27FC236}">
                <a16:creationId xmlns:a16="http://schemas.microsoft.com/office/drawing/2014/main" xmlns="" id="{93334A9D-2B9A-914E-AB8C-4AA1767D3374}"/>
              </a:ext>
            </a:extLst>
          </p:cNvPr>
          <p:cNvGraphicFramePr>
            <a:graphicFrameLocks/>
          </p:cNvGraphicFramePr>
          <p:nvPr>
            <p:extLst>
              <p:ext uri="{D42A27DB-BD31-4B8C-83A1-F6EECF244321}">
                <p14:modId xmlns:p14="http://schemas.microsoft.com/office/powerpoint/2010/main" val="751571477"/>
              </p:ext>
            </p:extLst>
          </p:nvPr>
        </p:nvGraphicFramePr>
        <p:xfrm>
          <a:off x="8041803" y="2458854"/>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1"/>
                    </a:ext>
                  </a:extLst>
                </a:gridCol>
              </a:tblGrid>
              <a:tr h="642806">
                <a:tc>
                  <a:txBody>
                    <a:bodyPr/>
                    <a:lstStyle/>
                    <a:p>
                      <a:pPr algn="l"/>
                      <a:r>
                        <a:rPr lang="en-GB" sz="2300" b="1" i="0" dirty="0">
                          <a:solidFill>
                            <a:schemeClr val="bg2"/>
                          </a:solidFill>
                          <a:latin typeface="Calibri" panose="020F0502020204030204" pitchFamily="34" charset="0"/>
                        </a:rPr>
                        <a:t>True</a:t>
                      </a:r>
                      <a:br>
                        <a:rPr lang="en-GB" sz="2300" b="1" i="0" dirty="0">
                          <a:solidFill>
                            <a:schemeClr val="bg2"/>
                          </a:solidFill>
                          <a:latin typeface="Calibri" panose="020F0502020204030204" pitchFamily="34" charset="0"/>
                        </a:rPr>
                      </a:br>
                      <a:endParaRPr lang="en-GB" sz="2300" b="1" i="0" dirty="0">
                        <a:solidFill>
                          <a:schemeClr val="bg2"/>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1" name="Content Placeholder 4">
            <a:extLst>
              <a:ext uri="{FF2B5EF4-FFF2-40B4-BE49-F238E27FC236}">
                <a16:creationId xmlns:a16="http://schemas.microsoft.com/office/drawing/2014/main" xmlns="" id="{79EE058C-98E9-C043-A93C-2B4935D502A8}"/>
              </a:ext>
            </a:extLst>
          </p:cNvPr>
          <p:cNvGraphicFramePr>
            <a:graphicFrameLocks/>
          </p:cNvGraphicFramePr>
          <p:nvPr>
            <p:extLst>
              <p:ext uri="{D42A27DB-BD31-4B8C-83A1-F6EECF244321}">
                <p14:modId xmlns:p14="http://schemas.microsoft.com/office/powerpoint/2010/main" val="2705780591"/>
              </p:ext>
            </p:extLst>
          </p:nvPr>
        </p:nvGraphicFramePr>
        <p:xfrm>
          <a:off x="8041803" y="1701602"/>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1"/>
                    </a:ext>
                  </a:extLst>
                </a:gridCol>
              </a:tblGrid>
              <a:tr h="288031">
                <a:tc>
                  <a:txBody>
                    <a:bodyPr/>
                    <a:lstStyle/>
                    <a:p>
                      <a:pPr algn="l"/>
                      <a:r>
                        <a:rPr lang="en-GB" sz="2300" b="1" i="0" dirty="0">
                          <a:solidFill>
                            <a:schemeClr val="bg2"/>
                          </a:solidFill>
                          <a:latin typeface="Calibri" panose="020F0502020204030204" pitchFamily="34" charset="0"/>
                        </a:rPr>
                        <a:t>False</a:t>
                      </a:r>
                    </a:p>
                    <a:p>
                      <a:pPr algn="l"/>
                      <a:endParaRPr lang="en-GB" sz="2300" b="1" i="0" dirty="0">
                        <a:solidFill>
                          <a:schemeClr val="bg2"/>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2" name="Content Placeholder 4">
            <a:extLst>
              <a:ext uri="{FF2B5EF4-FFF2-40B4-BE49-F238E27FC236}">
                <a16:creationId xmlns:a16="http://schemas.microsoft.com/office/drawing/2014/main" xmlns="" id="{40DB8503-2FF3-DE4F-9C5E-83374523FF2B}"/>
              </a:ext>
            </a:extLst>
          </p:cNvPr>
          <p:cNvGraphicFramePr>
            <a:graphicFrameLocks/>
          </p:cNvGraphicFramePr>
          <p:nvPr>
            <p:extLst>
              <p:ext uri="{D42A27DB-BD31-4B8C-83A1-F6EECF244321}">
                <p14:modId xmlns:p14="http://schemas.microsoft.com/office/powerpoint/2010/main" val="1029588655"/>
              </p:ext>
            </p:extLst>
          </p:nvPr>
        </p:nvGraphicFramePr>
        <p:xfrm>
          <a:off x="8041803" y="4462036"/>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1"/>
                    </a:ext>
                  </a:extLst>
                </a:gridCol>
              </a:tblGrid>
              <a:tr h="288031">
                <a:tc>
                  <a:txBody>
                    <a:bodyPr/>
                    <a:lstStyle/>
                    <a:p>
                      <a:pPr algn="l"/>
                      <a:r>
                        <a:rPr lang="en-GB" sz="2300" b="1" i="0" dirty="0">
                          <a:solidFill>
                            <a:schemeClr val="bg2"/>
                          </a:solidFill>
                          <a:latin typeface="Calibri" panose="020F0502020204030204" pitchFamily="34" charset="0"/>
                        </a:rPr>
                        <a:t>True</a:t>
                      </a:r>
                    </a:p>
                    <a:p>
                      <a:pPr algn="l"/>
                      <a:endParaRPr lang="en-GB" sz="2300" b="1" i="0" dirty="0">
                        <a:solidFill>
                          <a:schemeClr val="tx1"/>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43" name="Content Placeholder 4">
            <a:extLst>
              <a:ext uri="{FF2B5EF4-FFF2-40B4-BE49-F238E27FC236}">
                <a16:creationId xmlns:a16="http://schemas.microsoft.com/office/drawing/2014/main" xmlns="" id="{9CC9BC04-B69C-054C-9032-E799A7B4535B}"/>
              </a:ext>
            </a:extLst>
          </p:cNvPr>
          <p:cNvGraphicFramePr>
            <a:graphicFrameLocks/>
          </p:cNvGraphicFramePr>
          <p:nvPr>
            <p:extLst>
              <p:ext uri="{D42A27DB-BD31-4B8C-83A1-F6EECF244321}">
                <p14:modId xmlns:p14="http://schemas.microsoft.com/office/powerpoint/2010/main" val="1131058670"/>
              </p:ext>
            </p:extLst>
          </p:nvPr>
        </p:nvGraphicFramePr>
        <p:xfrm>
          <a:off x="8041803" y="3693294"/>
          <a:ext cx="2201258" cy="795528"/>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1"/>
                    </a:ext>
                  </a:extLst>
                </a:gridCol>
              </a:tblGrid>
              <a:tr h="795528">
                <a:tc>
                  <a:txBody>
                    <a:bodyPr/>
                    <a:lstStyle/>
                    <a:p>
                      <a:pPr algn="l"/>
                      <a:r>
                        <a:rPr lang="en-GB" sz="2300" b="1" i="0" dirty="0">
                          <a:solidFill>
                            <a:schemeClr val="bg2"/>
                          </a:solidFill>
                          <a:latin typeface="Calibri" panose="020F0502020204030204" pitchFamily="34" charset="0"/>
                        </a:rPr>
                        <a:t>False</a:t>
                      </a: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9" name="Content Placeholder 4">
            <a:extLst>
              <a:ext uri="{FF2B5EF4-FFF2-40B4-BE49-F238E27FC236}">
                <a16:creationId xmlns:a16="http://schemas.microsoft.com/office/drawing/2014/main" xmlns="" id="{2CE6A795-2BE1-FC4A-994E-F2D2B88D78F1}"/>
              </a:ext>
            </a:extLst>
          </p:cNvPr>
          <p:cNvGraphicFramePr>
            <a:graphicFrameLocks/>
          </p:cNvGraphicFramePr>
          <p:nvPr>
            <p:extLst>
              <p:ext uri="{D42A27DB-BD31-4B8C-83A1-F6EECF244321}">
                <p14:modId xmlns:p14="http://schemas.microsoft.com/office/powerpoint/2010/main" val="381138733"/>
              </p:ext>
            </p:extLst>
          </p:nvPr>
        </p:nvGraphicFramePr>
        <p:xfrm>
          <a:off x="8041803" y="3251334"/>
          <a:ext cx="2201258" cy="441960"/>
        </p:xfrm>
        <a:graphic>
          <a:graphicData uri="http://schemas.openxmlformats.org/drawingml/2006/table">
            <a:tbl>
              <a:tblPr firstRow="1" bandRow="1">
                <a:tableStyleId>{5C22544A-7EE6-4342-B048-85BDC9FD1C3A}</a:tableStyleId>
              </a:tblPr>
              <a:tblGrid>
                <a:gridCol w="2201258">
                  <a:extLst>
                    <a:ext uri="{9D8B030D-6E8A-4147-A177-3AD203B41FA5}">
                      <a16:colId xmlns:a16="http://schemas.microsoft.com/office/drawing/2014/main" xmlns="" val="20001"/>
                    </a:ext>
                  </a:extLst>
                </a:gridCol>
              </a:tblGrid>
              <a:tr h="288031">
                <a:tc>
                  <a:txBody>
                    <a:bodyPr/>
                    <a:lstStyle/>
                    <a:p>
                      <a:pPr algn="l"/>
                      <a:r>
                        <a:rPr lang="en-GB" sz="2300" b="1" i="0" dirty="0">
                          <a:solidFill>
                            <a:schemeClr val="bg2"/>
                          </a:solidFill>
                          <a:latin typeface="Calibri" panose="020F0502020204030204" pitchFamily="34" charset="0"/>
                        </a:rPr>
                        <a:t>False</a:t>
                      </a: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516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320040"/>
            <a:ext cx="8256091" cy="720000"/>
          </a:xfrm>
        </p:spPr>
        <p:txBody>
          <a:bodyPr/>
          <a:lstStyle/>
          <a:p>
            <a:r>
              <a:rPr lang="en-GB" sz="4000" b="1" dirty="0"/>
              <a:t>Scenario Activity</a:t>
            </a:r>
          </a:p>
        </p:txBody>
      </p:sp>
      <p:sp>
        <p:nvSpPr>
          <p:cNvPr id="3" name="Content Placeholder 2"/>
          <p:cNvSpPr>
            <a:spLocks noGrp="1"/>
          </p:cNvSpPr>
          <p:nvPr>
            <p:ph idx="1"/>
          </p:nvPr>
        </p:nvSpPr>
        <p:spPr>
          <a:xfrm>
            <a:off x="624979" y="1701602"/>
            <a:ext cx="9361040" cy="2952328"/>
          </a:xfrm>
        </p:spPr>
        <p:txBody>
          <a:bodyPr/>
          <a:lstStyle/>
          <a:p>
            <a:r>
              <a:rPr lang="en-GB" sz="3200" dirty="0"/>
              <a:t>Split the group into smaller groups</a:t>
            </a:r>
          </a:p>
          <a:p>
            <a:r>
              <a:rPr lang="en-GB" sz="3200" dirty="0"/>
              <a:t>Give each group a scenario</a:t>
            </a:r>
          </a:p>
          <a:p>
            <a:r>
              <a:rPr lang="en-GB" sz="3200" dirty="0"/>
              <a:t>Ask them to think about which support </a:t>
            </a:r>
            <a:br>
              <a:rPr lang="en-GB" sz="3200" dirty="0"/>
            </a:br>
            <a:r>
              <a:rPr lang="en-GB" sz="3200" dirty="0"/>
              <a:t>options can be used in each scenario</a:t>
            </a:r>
          </a:p>
          <a:p>
            <a:r>
              <a:rPr lang="en-GB" sz="3200" dirty="0"/>
              <a:t>Present feedback</a:t>
            </a:r>
          </a:p>
          <a:p>
            <a:pPr marL="0" indent="0">
              <a:buNone/>
            </a:pPr>
            <a:endParaRPr lang="en-GB" sz="3200" dirty="0"/>
          </a:p>
        </p:txBody>
      </p:sp>
    </p:spTree>
    <p:extLst>
      <p:ext uri="{BB962C8B-B14F-4D97-AF65-F5344CB8AC3E}">
        <p14:creationId xmlns:p14="http://schemas.microsoft.com/office/powerpoint/2010/main" val="2175599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09E5DFBF-1F37-9547-B404-AE600A35EC18}"/>
              </a:ext>
            </a:extLst>
          </p:cNvPr>
          <p:cNvSpPr txBox="1">
            <a:spLocks/>
          </p:cNvSpPr>
          <p:nvPr/>
        </p:nvSpPr>
        <p:spPr>
          <a:xfrm>
            <a:off x="624979" y="1701602"/>
            <a:ext cx="8252904" cy="2952328"/>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dirty="0">
                <a:latin typeface="Calibri" panose="020F0502020204030204" pitchFamily="34" charset="0"/>
              </a:rPr>
              <a:t>How does everything we’ve shown you today work in the real world?</a:t>
            </a:r>
          </a:p>
          <a:p>
            <a:r>
              <a:rPr lang="en-GB" dirty="0">
                <a:latin typeface="Calibri" panose="020F0502020204030204" pitchFamily="34" charset="0"/>
              </a:rPr>
              <a:t>What support do people use?</a:t>
            </a:r>
          </a:p>
          <a:p>
            <a:r>
              <a:rPr lang="en-GB" dirty="0">
                <a:latin typeface="Calibri" panose="020F0502020204030204" pitchFamily="34" charset="0"/>
              </a:rPr>
              <a:t>What was their education and career journey?</a:t>
            </a:r>
          </a:p>
          <a:p>
            <a:r>
              <a:rPr lang="en-GB" dirty="0">
                <a:latin typeface="Calibri" panose="020F0502020204030204" pitchFamily="34" charset="0"/>
              </a:rPr>
              <a:t>What tips can they give you?</a:t>
            </a:r>
          </a:p>
        </p:txBody>
      </p:sp>
      <p:sp>
        <p:nvSpPr>
          <p:cNvPr id="5" name="Title 1">
            <a:extLst>
              <a:ext uri="{FF2B5EF4-FFF2-40B4-BE49-F238E27FC236}">
                <a16:creationId xmlns:a16="http://schemas.microsoft.com/office/drawing/2014/main" xmlns="" id="{9FB70FD4-3C2B-6041-9273-6C73A555967A}"/>
              </a:ext>
            </a:extLst>
          </p:cNvPr>
          <p:cNvSpPr txBox="1">
            <a:spLocks/>
          </p:cNvSpPr>
          <p:nvPr/>
        </p:nvSpPr>
        <p:spPr bwMode="auto">
          <a:xfrm>
            <a:off x="621792"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b="1" dirty="0"/>
              <a:t>Remember the faces?</a:t>
            </a:r>
            <a:endParaRPr lang="en-GB" sz="4000" b="1" kern="0" dirty="0"/>
          </a:p>
        </p:txBody>
      </p:sp>
    </p:spTree>
    <p:extLst>
      <p:ext uri="{BB962C8B-B14F-4D97-AF65-F5344CB8AC3E}">
        <p14:creationId xmlns:p14="http://schemas.microsoft.com/office/powerpoint/2010/main" val="2673001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4A19658-959C-5D4E-9ED6-AACE9778ABB5}"/>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A&amp;E Doctor</a:t>
            </a:r>
            <a:endParaRPr lang="en-GB" sz="4000" b="1" dirty="0"/>
          </a:p>
        </p:txBody>
      </p:sp>
      <p:grpSp>
        <p:nvGrpSpPr>
          <p:cNvPr id="35" name="Group 34">
            <a:extLst>
              <a:ext uri="{FF2B5EF4-FFF2-40B4-BE49-F238E27FC236}">
                <a16:creationId xmlns:a16="http://schemas.microsoft.com/office/drawing/2014/main" xmlns="" id="{E35CD794-9EE4-C84E-823C-F4212095AB7E}"/>
              </a:ext>
            </a:extLst>
          </p:cNvPr>
          <p:cNvGrpSpPr/>
          <p:nvPr/>
        </p:nvGrpSpPr>
        <p:grpSpPr>
          <a:xfrm>
            <a:off x="642175" y="1691640"/>
            <a:ext cx="2502043" cy="1067427"/>
            <a:chOff x="642175" y="1700784"/>
            <a:chExt cx="2502043" cy="1067427"/>
          </a:xfrm>
        </p:grpSpPr>
        <p:sp>
          <p:nvSpPr>
            <p:cNvPr id="36" name="Title 1">
              <a:extLst>
                <a:ext uri="{FF2B5EF4-FFF2-40B4-BE49-F238E27FC236}">
                  <a16:creationId xmlns:a16="http://schemas.microsoft.com/office/drawing/2014/main" xmlns="" id="{C8AA619E-2792-D94C-AC27-E515D700DEC3}"/>
                </a:ext>
              </a:extLst>
            </p:cNvPr>
            <p:cNvSpPr txBox="1">
              <a:spLocks/>
            </p:cNvSpPr>
            <p:nvPr/>
          </p:nvSpPr>
          <p:spPr bwMode="auto">
            <a:xfrm>
              <a:off x="642175" y="2048211"/>
              <a:ext cx="2497734"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900" b="0" kern="0" dirty="0">
                  <a:latin typeface="Calibri" panose="020F0502020204030204" pitchFamily="34" charset="0"/>
                  <a:cs typeface="Calibri" panose="020F0502020204030204" pitchFamily="34" charset="0"/>
                </a:rPr>
                <a:t>Moderately deaf </a:t>
              </a:r>
            </a:p>
            <a:p>
              <a:r>
                <a:rPr lang="en-US" sz="1900" b="0" kern="0" dirty="0">
                  <a:latin typeface="Calibri" panose="020F0502020204030204" pitchFamily="34" charset="0"/>
                  <a:cs typeface="Calibri" panose="020F0502020204030204" pitchFamily="34" charset="0"/>
                </a:rPr>
                <a:t>Two hearing aids</a:t>
              </a:r>
              <a:endParaRPr lang="en-GB" sz="1900" b="0" kern="0" dirty="0">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xmlns="" id="{E63549C3-BF74-AA4C-877C-5207FA34F078}"/>
                </a:ext>
              </a:extLst>
            </p:cNvPr>
            <p:cNvSpPr txBox="1">
              <a:spLocks/>
            </p:cNvSpPr>
            <p:nvPr/>
          </p:nvSpPr>
          <p:spPr bwMode="auto">
            <a:xfrm>
              <a:off x="646483" y="1700784"/>
              <a:ext cx="2497735" cy="411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2100" dirty="0" smtClean="0">
                  <a:latin typeface="Calibri" panose="020F0502020204030204" pitchFamily="34" charset="0"/>
                  <a:cs typeface="Calibri" panose="020F0502020204030204" pitchFamily="34" charset="0"/>
                </a:rPr>
                <a:t>B, </a:t>
              </a:r>
              <a:r>
                <a:rPr lang="en-GB" sz="2100" kern="0" dirty="0">
                  <a:latin typeface="Calibri" panose="020F0502020204030204" pitchFamily="34" charset="0"/>
                  <a:cs typeface="Calibri" panose="020F0502020204030204" pitchFamily="34" charset="0"/>
                </a:rPr>
                <a:t>Midlands </a:t>
              </a:r>
              <a:endParaRPr lang="en-GB" sz="2100" dirty="0">
                <a:latin typeface="Calibri" panose="020F0502020204030204" pitchFamily="34" charset="0"/>
                <a:cs typeface="Calibri" panose="020F0502020204030204" pitchFamily="34" charset="0"/>
              </a:endParaRPr>
            </a:p>
          </p:txBody>
        </p:sp>
      </p:grpSp>
      <p:sp>
        <p:nvSpPr>
          <p:cNvPr id="52" name="Rectangle 51">
            <a:extLst>
              <a:ext uri="{FF2B5EF4-FFF2-40B4-BE49-F238E27FC236}">
                <a16:creationId xmlns:a16="http://schemas.microsoft.com/office/drawing/2014/main" xmlns="" id="{80290509-2AFC-DD46-8C2A-2C959953E269}"/>
              </a:ext>
            </a:extLst>
          </p:cNvPr>
          <p:cNvSpPr/>
          <p:nvPr/>
        </p:nvSpPr>
        <p:spPr>
          <a:xfrm>
            <a:off x="6312195" y="1728216"/>
            <a:ext cx="6120680"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latin typeface="Calibri" panose="020F0502020204030204" pitchFamily="34" charset="0"/>
                <a:cs typeface="Calibri" panose="020F0502020204030204" pitchFamily="34" charset="0"/>
              </a:rP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Electronic stethoscope.</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Direct input leads for smartphone.</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2C4C03DA-2330-6F46-A4C7-0622C2EB79D0}"/>
              </a:ext>
            </a:extLst>
          </p:cNvPr>
          <p:cNvSpPr/>
          <p:nvPr/>
        </p:nvSpPr>
        <p:spPr>
          <a:xfrm>
            <a:off x="6312195" y="2996702"/>
            <a:ext cx="5192799"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latin typeface="Calibri" panose="020F0502020204030204" pitchFamily="34" charset="0"/>
                <a:cs typeface="Calibri" panose="020F0502020204030204" pitchFamily="34" charset="0"/>
              </a:rP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Think about what you love doing.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All jobs are challenging sometimes. Enjoying what you do will help you through the difficulties.</a:t>
            </a:r>
          </a:p>
        </p:txBody>
      </p:sp>
      <p:sp>
        <p:nvSpPr>
          <p:cNvPr id="55" name="TextBox 54">
            <a:extLst>
              <a:ext uri="{FF2B5EF4-FFF2-40B4-BE49-F238E27FC236}">
                <a16:creationId xmlns:a16="http://schemas.microsoft.com/office/drawing/2014/main" xmlns="" id="{8F1D843F-DD26-FC45-A3CF-49A26C202B45}"/>
              </a:ext>
            </a:extLst>
          </p:cNvPr>
          <p:cNvSpPr txBox="1"/>
          <p:nvPr/>
        </p:nvSpPr>
        <p:spPr>
          <a:xfrm>
            <a:off x="3336776" y="343805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Junior doctor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10 years!</a:t>
            </a:r>
          </a:p>
        </p:txBody>
      </p:sp>
      <p:grpSp>
        <p:nvGrpSpPr>
          <p:cNvPr id="56" name="Group 55">
            <a:extLst>
              <a:ext uri="{FF2B5EF4-FFF2-40B4-BE49-F238E27FC236}">
                <a16:creationId xmlns:a16="http://schemas.microsoft.com/office/drawing/2014/main" xmlns="" id="{6C571E59-4DA8-DE48-A988-98A2FE38B3CC}"/>
              </a:ext>
            </a:extLst>
          </p:cNvPr>
          <p:cNvGrpSpPr/>
          <p:nvPr/>
        </p:nvGrpSpPr>
        <p:grpSpPr>
          <a:xfrm>
            <a:off x="3427220" y="4140182"/>
            <a:ext cx="2411401" cy="914483"/>
            <a:chOff x="3471580" y="2800048"/>
            <a:chExt cx="2411401" cy="914483"/>
          </a:xfrm>
        </p:grpSpPr>
        <p:sp>
          <p:nvSpPr>
            <p:cNvPr id="57" name="TextBox 56">
              <a:extLst>
                <a:ext uri="{FF2B5EF4-FFF2-40B4-BE49-F238E27FC236}">
                  <a16:creationId xmlns:a16="http://schemas.microsoft.com/office/drawing/2014/main" xmlns="" id="{521A3B44-A785-E145-92B1-80670703D3FF}"/>
                </a:ext>
              </a:extLst>
            </p:cNvPr>
            <p:cNvSpPr txBox="1"/>
            <p:nvPr/>
          </p:nvSpPr>
          <p:spPr>
            <a:xfrm>
              <a:off x="3471580" y="3037423"/>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Medicine at </a:t>
              </a: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6 years!</a:t>
              </a:r>
            </a:p>
          </p:txBody>
        </p:sp>
        <p:cxnSp>
          <p:nvCxnSpPr>
            <p:cNvPr id="58" name="Straight Connector 57">
              <a:extLst>
                <a:ext uri="{FF2B5EF4-FFF2-40B4-BE49-F238E27FC236}">
                  <a16:creationId xmlns:a16="http://schemas.microsoft.com/office/drawing/2014/main" xmlns="" id="{D83F4B49-719E-AE45-AC52-6F58B4BCBA3C}"/>
                </a:ext>
              </a:extLst>
            </p:cNvPr>
            <p:cNvCxnSpPr/>
            <p:nvPr/>
          </p:nvCxnSpPr>
          <p:spPr bwMode="auto">
            <a:xfrm>
              <a:off x="4722648" y="28000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9" name="Group 58">
            <a:extLst>
              <a:ext uri="{FF2B5EF4-FFF2-40B4-BE49-F238E27FC236}">
                <a16:creationId xmlns:a16="http://schemas.microsoft.com/office/drawing/2014/main" xmlns="" id="{83B2531C-5FA7-614E-BD22-15CD6AC233E1}"/>
              </a:ext>
            </a:extLst>
          </p:cNvPr>
          <p:cNvGrpSpPr/>
          <p:nvPr/>
        </p:nvGrpSpPr>
        <p:grpSpPr>
          <a:xfrm>
            <a:off x="3427220" y="5074467"/>
            <a:ext cx="2411401" cy="595284"/>
            <a:chOff x="3427220" y="4635202"/>
            <a:chExt cx="2411401" cy="595284"/>
          </a:xfrm>
        </p:grpSpPr>
        <p:sp>
          <p:nvSpPr>
            <p:cNvPr id="60" name="TextBox 59">
              <a:extLst>
                <a:ext uri="{FF2B5EF4-FFF2-40B4-BE49-F238E27FC236}">
                  <a16:creationId xmlns:a16="http://schemas.microsoft.com/office/drawing/2014/main" xmlns="" id="{390D36B4-DC59-054F-AF69-B48096BCA086}"/>
                </a:ext>
              </a:extLst>
            </p:cNvPr>
            <p:cNvSpPr txBox="1"/>
            <p:nvPr/>
          </p:nvSpPr>
          <p:spPr>
            <a:xfrm>
              <a:off x="3427220" y="4845765"/>
              <a:ext cx="2411401"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A-levels</a:t>
              </a:r>
            </a:p>
          </p:txBody>
        </p:sp>
        <p:cxnSp>
          <p:nvCxnSpPr>
            <p:cNvPr id="61" name="Straight Connector 60">
              <a:extLst>
                <a:ext uri="{FF2B5EF4-FFF2-40B4-BE49-F238E27FC236}">
                  <a16:creationId xmlns:a16="http://schemas.microsoft.com/office/drawing/2014/main" xmlns="" id="{A68464DA-B0D1-B146-8DDD-4D81AB197AD1}"/>
                </a:ext>
              </a:extLst>
            </p:cNvPr>
            <p:cNvCxnSpPr>
              <a:cxnSpLocks/>
            </p:cNvCxnSpPr>
            <p:nvPr/>
          </p:nvCxnSpPr>
          <p:spPr bwMode="auto">
            <a:xfrm>
              <a:off x="4678288" y="463520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62" name="Group 61">
            <a:extLst>
              <a:ext uri="{FF2B5EF4-FFF2-40B4-BE49-F238E27FC236}">
                <a16:creationId xmlns:a16="http://schemas.microsoft.com/office/drawing/2014/main" xmlns="" id="{A333924C-5886-1245-84EC-1D3F034584D8}"/>
              </a:ext>
            </a:extLst>
          </p:cNvPr>
          <p:cNvGrpSpPr/>
          <p:nvPr/>
        </p:nvGrpSpPr>
        <p:grpSpPr>
          <a:xfrm>
            <a:off x="3963954" y="1701602"/>
            <a:ext cx="1440160" cy="1753881"/>
            <a:chOff x="3963954" y="1701602"/>
            <a:chExt cx="1440160" cy="1753881"/>
          </a:xfrm>
        </p:grpSpPr>
        <p:cxnSp>
          <p:nvCxnSpPr>
            <p:cNvPr id="63" name="Straight Connector 62">
              <a:extLst>
                <a:ext uri="{FF2B5EF4-FFF2-40B4-BE49-F238E27FC236}">
                  <a16:creationId xmlns:a16="http://schemas.microsoft.com/office/drawing/2014/main" xmlns="" id="{00896965-A1E8-4F49-998E-21F46EDE5D13}"/>
                </a:ext>
              </a:extLst>
            </p:cNvPr>
            <p:cNvCxnSpPr/>
            <p:nvPr/>
          </p:nvCxnSpPr>
          <p:spPr bwMode="auto">
            <a:xfrm>
              <a:off x="4678288" y="321103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64" name="Oval 63">
              <a:extLst>
                <a:ext uri="{FF2B5EF4-FFF2-40B4-BE49-F238E27FC236}">
                  <a16:creationId xmlns:a16="http://schemas.microsoft.com/office/drawing/2014/main" xmlns="" id="{CF7E484E-5456-814E-974B-A96AA41B9994}"/>
                </a:ext>
              </a:extLst>
            </p:cNvPr>
            <p:cNvSpPr/>
            <p:nvPr/>
          </p:nvSpPr>
          <p:spPr bwMode="auto">
            <a:xfrm>
              <a:off x="396395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Consultant</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grpSp>
        <p:nvGrpSpPr>
          <p:cNvPr id="65" name="Group 64">
            <a:extLst>
              <a:ext uri="{FF2B5EF4-FFF2-40B4-BE49-F238E27FC236}">
                <a16:creationId xmlns:a16="http://schemas.microsoft.com/office/drawing/2014/main" xmlns="" id="{73E432CD-71EF-0E4D-918F-A436537E8C6C}"/>
              </a:ext>
            </a:extLst>
          </p:cNvPr>
          <p:cNvGrpSpPr/>
          <p:nvPr/>
        </p:nvGrpSpPr>
        <p:grpSpPr>
          <a:xfrm>
            <a:off x="3410449" y="5669751"/>
            <a:ext cx="2444942" cy="595898"/>
            <a:chOff x="3410449" y="5522873"/>
            <a:chExt cx="2444942" cy="595898"/>
          </a:xfrm>
        </p:grpSpPr>
        <p:sp>
          <p:nvSpPr>
            <p:cNvPr id="66" name="TextBox 65">
              <a:extLst>
                <a:ext uri="{FF2B5EF4-FFF2-40B4-BE49-F238E27FC236}">
                  <a16:creationId xmlns:a16="http://schemas.microsoft.com/office/drawing/2014/main" xmlns="" id="{A22CB9DC-19AC-FA47-955B-D704802B260E}"/>
                </a:ext>
              </a:extLst>
            </p:cNvPr>
            <p:cNvSpPr txBox="1"/>
            <p:nvPr/>
          </p:nvSpPr>
          <p:spPr>
            <a:xfrm>
              <a:off x="3410449" y="5734050"/>
              <a:ext cx="2444942"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GCSEs</a:t>
              </a:r>
            </a:p>
          </p:txBody>
        </p:sp>
        <p:cxnSp>
          <p:nvCxnSpPr>
            <p:cNvPr id="67" name="Straight Connector 66">
              <a:extLst>
                <a:ext uri="{FF2B5EF4-FFF2-40B4-BE49-F238E27FC236}">
                  <a16:creationId xmlns:a16="http://schemas.microsoft.com/office/drawing/2014/main" xmlns="" id="{75195427-475D-7D49-9726-AEF103BD4B08}"/>
                </a:ext>
              </a:extLst>
            </p:cNvPr>
            <p:cNvCxnSpPr>
              <a:cxnSpLocks/>
            </p:cNvCxnSpPr>
            <p:nvPr/>
          </p:nvCxnSpPr>
          <p:spPr bwMode="auto">
            <a:xfrm>
              <a:off x="4678288" y="5522873"/>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1057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52" grpId="0"/>
      <p:bldP spid="53" grpId="0"/>
      <p:bldP spid="5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5CA61D21-B7B7-0D4A-893B-CD9BB42C2E85}"/>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Photographer</a:t>
            </a:r>
            <a:endParaRPr lang="en-GB" sz="4000" b="1" dirty="0"/>
          </a:p>
        </p:txBody>
      </p:sp>
      <p:sp>
        <p:nvSpPr>
          <p:cNvPr id="52" name="Rectangle 51">
            <a:extLst>
              <a:ext uri="{FF2B5EF4-FFF2-40B4-BE49-F238E27FC236}">
                <a16:creationId xmlns:a16="http://schemas.microsoft.com/office/drawing/2014/main" xmlns="" id="{80290509-2AFC-DD46-8C2A-2C959953E269}"/>
              </a:ext>
            </a:extLst>
          </p:cNvPr>
          <p:cNvSpPr/>
          <p:nvPr/>
        </p:nvSpPr>
        <p:spPr>
          <a:xfrm>
            <a:off x="6312195" y="1728216"/>
            <a:ext cx="6120680"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None at work – but uses hearing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loop in theatres and cinemas.</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2C4C03DA-2330-6F46-A4C7-0622C2EB79D0}"/>
              </a:ext>
            </a:extLst>
          </p:cNvPr>
          <p:cNvSpPr/>
          <p:nvPr/>
        </p:nvSpPr>
        <p:spPr>
          <a:xfrm>
            <a:off x="6312195" y="2992810"/>
            <a:ext cx="5192799"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Never be afraid to ask for help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it goes a long way and will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help you reach your targets.</a:t>
            </a: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8216"/>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L,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xmlns="" id="{D36F2226-3212-BB4C-9D36-F1A4DCFDBA4A}"/>
              </a:ext>
            </a:extLst>
          </p:cNvPr>
          <p:cNvGrpSpPr/>
          <p:nvPr/>
        </p:nvGrpSpPr>
        <p:grpSpPr>
          <a:xfrm>
            <a:off x="3453083" y="3468478"/>
            <a:ext cx="2411401" cy="869023"/>
            <a:chOff x="3453083" y="3468478"/>
            <a:chExt cx="2411401" cy="869023"/>
          </a:xfrm>
        </p:grpSpPr>
        <p:cxnSp>
          <p:nvCxnSpPr>
            <p:cNvPr id="84" name="Straight Connector 83">
              <a:extLst>
                <a:ext uri="{FF2B5EF4-FFF2-40B4-BE49-F238E27FC236}">
                  <a16:creationId xmlns:a16="http://schemas.microsoft.com/office/drawing/2014/main" xmlns="" id="{458EE76A-53DD-CB4B-BF57-BE87FBF62283}"/>
                </a:ext>
              </a:extLst>
            </p:cNvPr>
            <p:cNvCxnSpPr/>
            <p:nvPr/>
          </p:nvCxnSpPr>
          <p:spPr bwMode="auto">
            <a:xfrm>
              <a:off x="4704151" y="40930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6" name="TextBox 85">
              <a:extLst>
                <a:ext uri="{FF2B5EF4-FFF2-40B4-BE49-F238E27FC236}">
                  <a16:creationId xmlns:a16="http://schemas.microsoft.com/office/drawing/2014/main" xmlns="" id="{1A0DBFBE-FE61-E148-8AC9-29145094D0B3}"/>
                </a:ext>
              </a:extLst>
            </p:cNvPr>
            <p:cNvSpPr txBox="1"/>
            <p:nvPr/>
          </p:nvSpPr>
          <p:spPr>
            <a:xfrm>
              <a:off x="3453083" y="346847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experience</a:t>
              </a:r>
            </a:p>
          </p:txBody>
        </p:sp>
      </p:grpSp>
      <p:grpSp>
        <p:nvGrpSpPr>
          <p:cNvPr id="5" name="Group 4">
            <a:extLst>
              <a:ext uri="{FF2B5EF4-FFF2-40B4-BE49-F238E27FC236}">
                <a16:creationId xmlns:a16="http://schemas.microsoft.com/office/drawing/2014/main" xmlns="" id="{D6E941F0-F693-3A46-8644-85170BD6F252}"/>
              </a:ext>
            </a:extLst>
          </p:cNvPr>
          <p:cNvGrpSpPr/>
          <p:nvPr/>
        </p:nvGrpSpPr>
        <p:grpSpPr>
          <a:xfrm>
            <a:off x="3453083" y="4300469"/>
            <a:ext cx="2411401" cy="876132"/>
            <a:chOff x="3453083" y="4300469"/>
            <a:chExt cx="2411401" cy="876132"/>
          </a:xfrm>
        </p:grpSpPr>
        <p:sp>
          <p:nvSpPr>
            <p:cNvPr id="83" name="TextBox 82">
              <a:extLst>
                <a:ext uri="{FF2B5EF4-FFF2-40B4-BE49-F238E27FC236}">
                  <a16:creationId xmlns:a16="http://schemas.microsoft.com/office/drawing/2014/main" xmlns="" id="{7094609D-C572-6A43-AAEF-9B801BFE201E}"/>
                </a:ext>
              </a:extLst>
            </p:cNvPr>
            <p:cNvSpPr txBox="1"/>
            <p:nvPr/>
          </p:nvSpPr>
          <p:spPr>
            <a:xfrm>
              <a:off x="3453083" y="43004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Photography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degree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cxnSp>
          <p:nvCxnSpPr>
            <p:cNvPr id="87" name="Straight Connector 86">
              <a:extLst>
                <a:ext uri="{FF2B5EF4-FFF2-40B4-BE49-F238E27FC236}">
                  <a16:creationId xmlns:a16="http://schemas.microsoft.com/office/drawing/2014/main" xmlns="" id="{585342F3-A47C-434F-B34F-329888F73E09}"/>
                </a:ext>
              </a:extLst>
            </p:cNvPr>
            <p:cNvCxnSpPr/>
            <p:nvPr/>
          </p:nvCxnSpPr>
          <p:spPr bwMode="auto">
            <a:xfrm>
              <a:off x="4704151" y="49321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89" name="Group 88">
            <a:extLst>
              <a:ext uri="{FF2B5EF4-FFF2-40B4-BE49-F238E27FC236}">
                <a16:creationId xmlns:a16="http://schemas.microsoft.com/office/drawing/2014/main" xmlns="" id="{B203F1C5-65A8-744D-B46B-209432EC946C}"/>
              </a:ext>
            </a:extLst>
          </p:cNvPr>
          <p:cNvGrpSpPr/>
          <p:nvPr/>
        </p:nvGrpSpPr>
        <p:grpSpPr>
          <a:xfrm>
            <a:off x="3969094" y="1701602"/>
            <a:ext cx="1440160" cy="1775506"/>
            <a:chOff x="9666821" y="1701602"/>
            <a:chExt cx="1440160" cy="1775506"/>
          </a:xfrm>
        </p:grpSpPr>
        <p:cxnSp>
          <p:nvCxnSpPr>
            <p:cNvPr id="90" name="Straight Connector 89">
              <a:extLst>
                <a:ext uri="{FF2B5EF4-FFF2-40B4-BE49-F238E27FC236}">
                  <a16:creationId xmlns:a16="http://schemas.microsoft.com/office/drawing/2014/main" xmlns="" id="{D2ACF50B-0B80-4C43-80D9-DAC1AA242376}"/>
                </a:ext>
              </a:extLst>
            </p:cNvPr>
            <p:cNvCxnSpPr/>
            <p:nvPr/>
          </p:nvCxnSpPr>
          <p:spPr bwMode="auto">
            <a:xfrm>
              <a:off x="10401878" y="32326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91" name="Oval 90">
              <a:extLst>
                <a:ext uri="{FF2B5EF4-FFF2-40B4-BE49-F238E27FC236}">
                  <a16:creationId xmlns:a16="http://schemas.microsoft.com/office/drawing/2014/main" xmlns="" id="{BEBD7555-ED0A-154E-B865-63AD1D206B80}"/>
                </a:ext>
              </a:extLst>
            </p:cNvPr>
            <p:cNvSpPr/>
            <p:nvPr/>
          </p:nvSpPr>
          <p:spPr bwMode="auto">
            <a:xfrm>
              <a:off x="9666821"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Freelance photographer</a:t>
              </a:r>
            </a:p>
          </p:txBody>
        </p:sp>
      </p:grpSp>
      <p:sp>
        <p:nvSpPr>
          <p:cNvPr id="93" name="TextBox 92">
            <a:extLst>
              <a:ext uri="{FF2B5EF4-FFF2-40B4-BE49-F238E27FC236}">
                <a16:creationId xmlns:a16="http://schemas.microsoft.com/office/drawing/2014/main" xmlns="" id="{77DE900F-80FD-ED45-AB99-BBE64FE48078}"/>
              </a:ext>
            </a:extLst>
          </p:cNvPr>
          <p:cNvSpPr txBox="1"/>
          <p:nvPr/>
        </p:nvSpPr>
        <p:spPr>
          <a:xfrm>
            <a:off x="2920140" y="5739224"/>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GCSEs and A-levels</a:t>
            </a:r>
          </a:p>
        </p:txBody>
      </p:sp>
      <p:grpSp>
        <p:nvGrpSpPr>
          <p:cNvPr id="4" name="Group 3">
            <a:extLst>
              <a:ext uri="{FF2B5EF4-FFF2-40B4-BE49-F238E27FC236}">
                <a16:creationId xmlns:a16="http://schemas.microsoft.com/office/drawing/2014/main" xmlns="" id="{CE3A4FA3-8A60-0D4F-83BE-DAFA65B71240}"/>
              </a:ext>
            </a:extLst>
          </p:cNvPr>
          <p:cNvGrpSpPr/>
          <p:nvPr/>
        </p:nvGrpSpPr>
        <p:grpSpPr>
          <a:xfrm>
            <a:off x="3375632" y="5142245"/>
            <a:ext cx="2592288" cy="630254"/>
            <a:chOff x="3375632" y="5142245"/>
            <a:chExt cx="2592288" cy="630254"/>
          </a:xfrm>
        </p:grpSpPr>
        <p:sp>
          <p:nvSpPr>
            <p:cNvPr id="88" name="TextBox 87">
              <a:extLst>
                <a:ext uri="{FF2B5EF4-FFF2-40B4-BE49-F238E27FC236}">
                  <a16:creationId xmlns:a16="http://schemas.microsoft.com/office/drawing/2014/main" xmlns="" id="{CEA81033-411C-8A45-BFFD-FA87CB8C3480}"/>
                </a:ext>
              </a:extLst>
            </p:cNvPr>
            <p:cNvSpPr txBox="1"/>
            <p:nvPr/>
          </p:nvSpPr>
          <p:spPr>
            <a:xfrm>
              <a:off x="3375632" y="5142245"/>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Travelling</a:t>
              </a:r>
            </a:p>
          </p:txBody>
        </p:sp>
        <p:cxnSp>
          <p:nvCxnSpPr>
            <p:cNvPr id="94" name="Straight Connector 93">
              <a:extLst>
                <a:ext uri="{FF2B5EF4-FFF2-40B4-BE49-F238E27FC236}">
                  <a16:creationId xmlns:a16="http://schemas.microsoft.com/office/drawing/2014/main" xmlns="" id="{DF4835C6-BBA2-D240-B5CF-CEBE25673E68}"/>
                </a:ext>
              </a:extLst>
            </p:cNvPr>
            <p:cNvCxnSpPr>
              <a:cxnSpLocks/>
            </p:cNvCxnSpPr>
            <p:nvPr/>
          </p:nvCxnSpPr>
          <p:spPr bwMode="auto">
            <a:xfrm>
              <a:off x="4704151" y="552804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1031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52" grpId="0"/>
      <p:bldP spid="53" grpId="0"/>
      <p:bldP spid="9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A8663DB2-19C7-2C48-B8F1-28804A5815A8}"/>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52" name="Rectangle 51">
            <a:extLst>
              <a:ext uri="{FF2B5EF4-FFF2-40B4-BE49-F238E27FC236}">
                <a16:creationId xmlns:a16="http://schemas.microsoft.com/office/drawing/2014/main" xmlns="" id="{80290509-2AFC-DD46-8C2A-2C959953E269}"/>
              </a:ext>
            </a:extLst>
          </p:cNvPr>
          <p:cNvSpPr/>
          <p:nvPr/>
        </p:nvSpPr>
        <p:spPr>
          <a:xfrm>
            <a:off x="6312195" y="1728216"/>
            <a:ext cx="6120680"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Roger Pen, Telephone adapter.</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Deaf awareness training for school staff.</a:t>
            </a:r>
          </a:p>
          <a:p>
            <a:pPr lvl="0"/>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2C4C03DA-2330-6F46-A4C7-0622C2EB79D0}"/>
              </a:ext>
            </a:extLst>
          </p:cNvPr>
          <p:cNvSpPr/>
          <p:nvPr/>
        </p:nvSpPr>
        <p:spPr>
          <a:xfrm>
            <a:off x="6312196" y="2960575"/>
            <a:ext cx="4969968"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Be positive and don't give up. </a:t>
            </a:r>
          </a:p>
          <a:p>
            <a:r>
              <a:rPr lang="en-GB" sz="2100" dirty="0">
                <a:latin typeface="Calibri" panose="020F0502020204030204" pitchFamily="34" charset="0"/>
                <a:cs typeface="Calibri" panose="020F0502020204030204" pitchFamily="34" charset="0"/>
              </a:rPr>
              <a:t>There is a dream job for everyone out there. It's all possible with the right attitude and support.</a:t>
            </a: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Severely deaf </a:t>
              </a:r>
            </a:p>
            <a:p>
              <a:r>
                <a:rPr lang="en-US" sz="1900" kern="0" dirty="0">
                  <a:solidFill>
                    <a:schemeClr val="bg2"/>
                  </a:solidFill>
                  <a:latin typeface="Calibri" panose="020F0502020204030204" pitchFamily="34" charset="0"/>
                  <a:cs typeface="Calibri" panose="020F0502020204030204" pitchFamily="34" charset="0"/>
                </a:rPr>
                <a:t>2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E, </a:t>
              </a:r>
              <a:r>
                <a:rPr lang="en-GB" sz="2100" b="1" dirty="0">
                  <a:solidFill>
                    <a:schemeClr val="bg2"/>
                  </a:solidFill>
                  <a:latin typeface="Calibri" panose="020F0502020204030204" pitchFamily="34" charset="0"/>
                  <a:cs typeface="Calibri" panose="020F0502020204030204" pitchFamily="34" charset="0"/>
                </a:rPr>
                <a:t>Pontypool</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xmlns="" id="{28216EEA-5C4C-5149-92F4-3E73DEF8BCC2}"/>
              </a:ext>
            </a:extLst>
          </p:cNvPr>
          <p:cNvGrpSpPr/>
          <p:nvPr/>
        </p:nvGrpSpPr>
        <p:grpSpPr>
          <a:xfrm>
            <a:off x="3471109" y="3490648"/>
            <a:ext cx="2411401" cy="921560"/>
            <a:chOff x="3471109" y="3490648"/>
            <a:chExt cx="2411401" cy="921560"/>
          </a:xfrm>
        </p:grpSpPr>
        <p:sp>
          <p:nvSpPr>
            <p:cNvPr id="69" name="TextBox 68">
              <a:extLst>
                <a:ext uri="{FF2B5EF4-FFF2-40B4-BE49-F238E27FC236}">
                  <a16:creationId xmlns:a16="http://schemas.microsoft.com/office/drawing/2014/main" xmlns="" id="{4D1AC7A8-C56A-D747-8880-02FDD23F1B50}"/>
                </a:ext>
              </a:extLst>
            </p:cNvPr>
            <p:cNvSpPr txBox="1"/>
            <p:nvPr/>
          </p:nvSpPr>
          <p:spPr>
            <a:xfrm>
              <a:off x="3471109" y="349064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Adult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education</a:t>
              </a:r>
            </a:p>
          </p:txBody>
        </p:sp>
        <p:cxnSp>
          <p:nvCxnSpPr>
            <p:cNvPr id="70" name="Straight Connector 69">
              <a:extLst>
                <a:ext uri="{FF2B5EF4-FFF2-40B4-BE49-F238E27FC236}">
                  <a16:creationId xmlns:a16="http://schemas.microsoft.com/office/drawing/2014/main" xmlns="" id="{7708A454-E57B-574F-8FA5-799E77F5711A}"/>
                </a:ext>
              </a:extLst>
            </p:cNvPr>
            <p:cNvCxnSpPr/>
            <p:nvPr/>
          </p:nvCxnSpPr>
          <p:spPr bwMode="auto">
            <a:xfrm>
              <a:off x="4712775" y="41677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
        <p:nvSpPr>
          <p:cNvPr id="18" name="Title 1">
            <a:extLst>
              <a:ext uri="{FF2B5EF4-FFF2-40B4-BE49-F238E27FC236}">
                <a16:creationId xmlns:a16="http://schemas.microsoft.com/office/drawing/2014/main" xmlns="" id="{0E2D99D2-1980-B143-AD39-C8F1113F0311}"/>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US" sz="4000" dirty="0">
                <a:solidFill>
                  <a:schemeClr val="accent4"/>
                </a:solidFill>
                <a:latin typeface="Calibri" panose="020F0502020204030204" pitchFamily="34" charset="0"/>
              </a:rPr>
              <a:t>Teaching Assistant </a:t>
            </a:r>
            <a:br>
              <a:rPr lang="en-US" sz="4000" dirty="0">
                <a:solidFill>
                  <a:schemeClr val="accent4"/>
                </a:solidFill>
                <a:latin typeface="Calibri" panose="020F0502020204030204" pitchFamily="34" charset="0"/>
              </a:rPr>
            </a:br>
            <a:r>
              <a:rPr lang="en-US" sz="4000" dirty="0">
                <a:solidFill>
                  <a:schemeClr val="accent4"/>
                </a:solidFill>
                <a:latin typeface="Calibri" panose="020F0502020204030204" pitchFamily="34" charset="0"/>
              </a:rPr>
              <a:t>and Foster </a:t>
            </a:r>
            <a:r>
              <a:rPr lang="en-US" sz="4000" dirty="0" err="1">
                <a:solidFill>
                  <a:schemeClr val="accent4"/>
                </a:solidFill>
                <a:latin typeface="Calibri" panose="020F0502020204030204" pitchFamily="34" charset="0"/>
              </a:rPr>
              <a:t>Carer</a:t>
            </a:r>
            <a:endParaRPr lang="en-GB" sz="4000" kern="0" dirty="0">
              <a:solidFill>
                <a:schemeClr val="accent4"/>
              </a:solidFill>
              <a:latin typeface="Calibri" panose="020F0502020204030204" pitchFamily="34" charset="0"/>
            </a:endParaRPr>
          </a:p>
        </p:txBody>
      </p:sp>
      <p:grpSp>
        <p:nvGrpSpPr>
          <p:cNvPr id="5" name="Group 4">
            <a:extLst>
              <a:ext uri="{FF2B5EF4-FFF2-40B4-BE49-F238E27FC236}">
                <a16:creationId xmlns:a16="http://schemas.microsoft.com/office/drawing/2014/main" xmlns="" id="{65AB5C14-50EA-5045-9D32-D1224CF9ECFF}"/>
              </a:ext>
            </a:extLst>
          </p:cNvPr>
          <p:cNvGrpSpPr/>
          <p:nvPr/>
        </p:nvGrpSpPr>
        <p:grpSpPr>
          <a:xfrm>
            <a:off x="3969094" y="1701602"/>
            <a:ext cx="1440160" cy="1800200"/>
            <a:chOff x="3969094" y="1701602"/>
            <a:chExt cx="1440160" cy="1800200"/>
          </a:xfrm>
        </p:grpSpPr>
        <p:cxnSp>
          <p:nvCxnSpPr>
            <p:cNvPr id="73" name="Straight Connector 72">
              <a:extLst>
                <a:ext uri="{FF2B5EF4-FFF2-40B4-BE49-F238E27FC236}">
                  <a16:creationId xmlns:a16="http://schemas.microsoft.com/office/drawing/2014/main" xmlns="" id="{59A13112-2402-1546-82BB-F4DF53CCA251}"/>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19" name="Oval 18">
              <a:extLst>
                <a:ext uri="{FF2B5EF4-FFF2-40B4-BE49-F238E27FC236}">
                  <a16:creationId xmlns:a16="http://schemas.microsoft.com/office/drawing/2014/main" xmlns="" id="{7E905C01-50A9-664E-8C8F-D447F3A34641}"/>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Level 3 Teaching Assistant</a:t>
              </a:r>
            </a:p>
          </p:txBody>
        </p:sp>
      </p:grpSp>
      <p:sp>
        <p:nvSpPr>
          <p:cNvPr id="23" name="TextBox 22">
            <a:extLst>
              <a:ext uri="{FF2B5EF4-FFF2-40B4-BE49-F238E27FC236}">
                <a16:creationId xmlns:a16="http://schemas.microsoft.com/office/drawing/2014/main" xmlns="" id="{8F778F0C-8C05-2144-A5AC-B365750FC772}"/>
              </a:ext>
            </a:extLst>
          </p:cNvPr>
          <p:cNvSpPr txBox="1"/>
          <p:nvPr/>
        </p:nvSpPr>
        <p:spPr>
          <a:xfrm>
            <a:off x="2953216" y="4377624"/>
            <a:ext cx="3471915" cy="1261884"/>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Failed exams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school </a:t>
            </a:r>
            <a:r>
              <a:rPr lang="en-GB" sz="1900" dirty="0">
                <a:solidFill>
                  <a:prstClr val="black"/>
                </a:solidFill>
                <a:latin typeface="Calibri" panose="020F0502020204030204" pitchFamily="34" charset="0"/>
                <a:cs typeface="Calibri" panose="020F0502020204030204" pitchFamily="34" charset="0"/>
              </a:rPr>
              <a:t>–</a:t>
            </a:r>
            <a:br>
              <a:rPr lang="en-GB" sz="1900" dirty="0">
                <a:solidFill>
                  <a:prstClr val="black"/>
                </a:solidFill>
                <a:latin typeface="Calibri" panose="020F0502020204030204" pitchFamily="34" charset="0"/>
                <a:cs typeface="Calibri" panose="020F0502020204030204" pitchFamily="34" charset="0"/>
              </a:rPr>
            </a:br>
            <a:r>
              <a:rPr lang="en-GB" sz="1900" dirty="0">
                <a:solidFill>
                  <a:prstClr val="black"/>
                </a:solidFill>
                <a:latin typeface="Calibri" panose="020F0502020204030204" pitchFamily="34" charset="0"/>
                <a:cs typeface="Calibri" panose="020F0502020204030204" pitchFamily="34" charset="0"/>
              </a:rPr>
              <a:t>hearing loss </a:t>
            </a:r>
            <a:br>
              <a:rPr lang="en-GB" sz="1900" dirty="0">
                <a:solidFill>
                  <a:prstClr val="black"/>
                </a:solidFill>
                <a:latin typeface="Calibri" panose="020F0502020204030204" pitchFamily="34" charset="0"/>
                <a:cs typeface="Calibri" panose="020F0502020204030204" pitchFamily="34" charset="0"/>
              </a:rPr>
            </a:br>
            <a:r>
              <a:rPr lang="en-GB" sz="1900" dirty="0">
                <a:solidFill>
                  <a:prstClr val="black"/>
                </a:solidFill>
                <a:latin typeface="Calibri" panose="020F0502020204030204" pitchFamily="34" charset="0"/>
                <a:cs typeface="Calibri" panose="020F0502020204030204" pitchFamily="34" charset="0"/>
              </a:rPr>
              <a:t>not diagnosed</a:t>
            </a:r>
            <a:r>
              <a:rPr lang="en-GB" sz="19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081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2" grpId="0"/>
      <p:bldP spid="53" grpId="0"/>
      <p:bldP spid="1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4979" y="1701602"/>
            <a:ext cx="9001000" cy="2677656"/>
          </a:xfrm>
          <a:prstGeom prst="rect">
            <a:avLst/>
          </a:prstGeom>
          <a:noFill/>
        </p:spPr>
        <p:txBody>
          <a:bodyPr wrap="square" rtlCol="0">
            <a:spAutoFit/>
          </a:bodyPr>
          <a:lstStyle/>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Choose:</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Number Game (13-16 years) (R 1.1)</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Job names (13 -25 years) (R 1.2)</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Post-its game (13-25 years)</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Human Bingo (13-25 years) (R 1.3)</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Your own!</a:t>
            </a:r>
          </a:p>
        </p:txBody>
      </p:sp>
      <p:sp>
        <p:nvSpPr>
          <p:cNvPr id="5" name="Title 1">
            <a:extLst>
              <a:ext uri="{FF2B5EF4-FFF2-40B4-BE49-F238E27FC236}">
                <a16:creationId xmlns:a16="http://schemas.microsoft.com/office/drawing/2014/main" xmlns="" id="{6BB8C2E2-A20A-9342-A573-D26C5ECFA7D2}"/>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Icebreaker! Group activity </a:t>
            </a:r>
            <a:endParaRPr lang="en-GB" sz="4000" kern="0" dirty="0">
              <a:latin typeface="Calibri" panose="020F0502020204030204" pitchFamily="34" charset="0"/>
            </a:endParaRPr>
          </a:p>
        </p:txBody>
      </p:sp>
      <p:pic>
        <p:nvPicPr>
          <p:cNvPr id="4" name="Picture 3">
            <a:extLst>
              <a:ext uri="{FF2B5EF4-FFF2-40B4-BE49-F238E27FC236}">
                <a16:creationId xmlns:a16="http://schemas.microsoft.com/office/drawing/2014/main" xmlns="" id="{1703D01E-CC01-4848-9764-F719659F93A3}"/>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6457627" y="2565698"/>
            <a:ext cx="6167529" cy="6167529"/>
          </a:xfrm>
          <a:prstGeom prst="ellipse">
            <a:avLst/>
          </a:prstGeom>
          <a:ln w="76200">
            <a:solidFill>
              <a:schemeClr val="bg2">
                <a:lumMod val="20000"/>
                <a:lumOff val="80000"/>
              </a:schemeClr>
            </a:solidFill>
          </a:ln>
        </p:spPr>
      </p:pic>
    </p:spTree>
    <p:extLst>
      <p:ext uri="{BB962C8B-B14F-4D97-AF65-F5344CB8AC3E}">
        <p14:creationId xmlns:p14="http://schemas.microsoft.com/office/powerpoint/2010/main" val="24621578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420DFF3E-2FEE-2746-B98B-75B6BBE97DCB}"/>
              </a:ext>
            </a:extLst>
          </p:cNvPr>
          <p:cNvGrpSpPr/>
          <p:nvPr/>
        </p:nvGrpSpPr>
        <p:grpSpPr>
          <a:xfrm>
            <a:off x="4577413" y="1701602"/>
            <a:ext cx="1440160" cy="1800200"/>
            <a:chOff x="3969094" y="1701602"/>
            <a:chExt cx="1440160" cy="1800200"/>
          </a:xfrm>
        </p:grpSpPr>
        <p:cxnSp>
          <p:nvCxnSpPr>
            <p:cNvPr id="21" name="Straight Connector 20">
              <a:extLst>
                <a:ext uri="{FF2B5EF4-FFF2-40B4-BE49-F238E27FC236}">
                  <a16:creationId xmlns:a16="http://schemas.microsoft.com/office/drawing/2014/main" xmlns="" id="{BDF779AA-E9DA-C043-BEFA-9F13CF95380B}"/>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2" name="Oval 21">
              <a:extLst>
                <a:ext uri="{FF2B5EF4-FFF2-40B4-BE49-F238E27FC236}">
                  <a16:creationId xmlns:a16="http://schemas.microsoft.com/office/drawing/2014/main" xmlns="" id="{2C517455-67FC-8242-B714-8100F73B89B5}"/>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Agency Sales Executive</a:t>
              </a:r>
            </a:p>
          </p:txBody>
        </p:sp>
      </p:grpSp>
      <p:sp>
        <p:nvSpPr>
          <p:cNvPr id="19" name="Rectangle 18">
            <a:extLst>
              <a:ext uri="{FF2B5EF4-FFF2-40B4-BE49-F238E27FC236}">
                <a16:creationId xmlns:a16="http://schemas.microsoft.com/office/drawing/2014/main" xmlns="" id="{0CF5C930-0078-1E43-A8CF-FA9BE743B387}"/>
              </a:ext>
            </a:extLst>
          </p:cNvPr>
          <p:cNvSpPr/>
          <p:nvPr/>
        </p:nvSpPr>
        <p:spPr bwMode="auto">
          <a:xfrm>
            <a:off x="7868198" y="1341562"/>
            <a:ext cx="4326973"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Agency Sales Executive </a:t>
            </a:r>
            <a:endParaRPr lang="en-GB" sz="4000" b="1" dirty="0"/>
          </a:p>
        </p:txBody>
      </p:sp>
      <p:sp>
        <p:nvSpPr>
          <p:cNvPr id="52" name="Rectangle 51">
            <a:extLst>
              <a:ext uri="{FF2B5EF4-FFF2-40B4-BE49-F238E27FC236}">
                <a16:creationId xmlns:a16="http://schemas.microsoft.com/office/drawing/2014/main" xmlns="" id="{80290509-2AFC-DD46-8C2A-2C959953E269}"/>
              </a:ext>
            </a:extLst>
          </p:cNvPr>
          <p:cNvSpPr/>
          <p:nvPr/>
        </p:nvSpPr>
        <p:spPr>
          <a:xfrm>
            <a:off x="8105898" y="1728216"/>
            <a:ext cx="6120680" cy="738664"/>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Telephone adapter.</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2C4C03DA-2330-6F46-A4C7-0622C2EB79D0}"/>
              </a:ext>
            </a:extLst>
          </p:cNvPr>
          <p:cNvSpPr/>
          <p:nvPr/>
        </p:nvSpPr>
        <p:spPr>
          <a:xfrm>
            <a:off x="8105899" y="2637706"/>
            <a:ext cx="4825952" cy="203132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Times New Roman" panose="02020603050405020304" pitchFamily="18" charset="0"/>
              </a:rPr>
              <a:t>Have </a:t>
            </a:r>
            <a:r>
              <a:rPr lang="en-GB" altLang="en-US" sz="2100" dirty="0">
                <a:latin typeface="Calibri" panose="020F0502020204030204" pitchFamily="34" charset="0"/>
                <a:ea typeface="Calibri" panose="020F0502020204030204" pitchFamily="34" charset="0"/>
                <a:cs typeface="Times New Roman" panose="02020603050405020304" pitchFamily="18" charset="0"/>
              </a:rPr>
              <a:t>honest conversations </a:t>
            </a:r>
            <a:br>
              <a:rPr lang="en-GB" altLang="en-US" sz="2100" dirty="0">
                <a:latin typeface="Calibri" panose="020F0502020204030204" pitchFamily="34" charset="0"/>
                <a:ea typeface="Calibri" panose="020F0502020204030204" pitchFamily="34" charset="0"/>
                <a:cs typeface="Times New Roman" panose="02020603050405020304" pitchFamily="18" charset="0"/>
              </a:rPr>
            </a:br>
            <a:r>
              <a:rPr lang="en-GB" altLang="en-US" sz="2100" dirty="0">
                <a:latin typeface="Calibri" panose="020F0502020204030204" pitchFamily="34" charset="0"/>
                <a:ea typeface="Calibri" panose="020F0502020204030204" pitchFamily="34" charset="0"/>
                <a:cs typeface="Times New Roman" panose="02020603050405020304" pitchFamily="18" charset="0"/>
              </a:rPr>
              <a:t>with your employer about </a:t>
            </a:r>
          </a:p>
          <a:p>
            <a:r>
              <a:rPr lang="en-GB" altLang="en-US" sz="2100" dirty="0">
                <a:latin typeface="Calibri" panose="020F0502020204030204" pitchFamily="34" charset="0"/>
                <a:ea typeface="Calibri" panose="020F0502020204030204" pitchFamily="34" charset="0"/>
                <a:cs typeface="Times New Roman" panose="02020603050405020304" pitchFamily="18" charset="0"/>
              </a:rPr>
              <a:t>any challenges you face. </a:t>
            </a:r>
          </a:p>
          <a:p>
            <a:r>
              <a:rPr lang="en-GB" altLang="en-US" sz="2100" dirty="0">
                <a:latin typeface="Calibri" panose="020F0502020204030204" pitchFamily="34" charset="0"/>
                <a:ea typeface="Calibri" panose="020F0502020204030204" pitchFamily="34" charset="0"/>
                <a:cs typeface="Times New Roman" panose="02020603050405020304" pitchFamily="18" charset="0"/>
              </a:rPr>
              <a:t>Everyone is different!</a:t>
            </a:r>
          </a:p>
          <a:p>
            <a:endParaRPr lang="en-GB" sz="2100" dirty="0">
              <a:solidFill>
                <a:schemeClr val="accent2"/>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hearing aid</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C, Manchester</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xmlns="" id="{0C496FEC-66F0-6B41-AAC2-DC7372AB05FE}"/>
              </a:ext>
            </a:extLst>
          </p:cNvPr>
          <p:cNvSpPr txBox="1"/>
          <p:nvPr/>
        </p:nvSpPr>
        <p:spPr>
          <a:xfrm>
            <a:off x="3537554" y="5786126"/>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Left school at 16</a:t>
            </a:r>
          </a:p>
        </p:txBody>
      </p:sp>
      <p:grpSp>
        <p:nvGrpSpPr>
          <p:cNvPr id="7" name="Group 6">
            <a:extLst>
              <a:ext uri="{FF2B5EF4-FFF2-40B4-BE49-F238E27FC236}">
                <a16:creationId xmlns:a16="http://schemas.microsoft.com/office/drawing/2014/main" xmlns="" id="{9DE58447-6259-9042-8070-79B30A85B45C}"/>
              </a:ext>
            </a:extLst>
          </p:cNvPr>
          <p:cNvGrpSpPr/>
          <p:nvPr/>
        </p:nvGrpSpPr>
        <p:grpSpPr>
          <a:xfrm>
            <a:off x="4140945" y="4044689"/>
            <a:ext cx="2411401" cy="1185305"/>
            <a:chOff x="3532626" y="3509775"/>
            <a:chExt cx="2411401" cy="1185305"/>
          </a:xfrm>
        </p:grpSpPr>
        <p:sp>
          <p:nvSpPr>
            <p:cNvPr id="66" name="TextBox 65">
              <a:extLst>
                <a:ext uri="{FF2B5EF4-FFF2-40B4-BE49-F238E27FC236}">
                  <a16:creationId xmlns:a16="http://schemas.microsoft.com/office/drawing/2014/main" xmlns="" id="{8F4449BB-6718-FB48-99BD-AB90D10F9B45}"/>
                </a:ext>
              </a:extLst>
            </p:cNvPr>
            <p:cNvSpPr txBox="1"/>
            <p:nvPr/>
          </p:nvSpPr>
          <p:spPr>
            <a:xfrm>
              <a:off x="3532626" y="3509775"/>
              <a:ext cx="2411401" cy="969496"/>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Applied for Apprenticeship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Channel 4</a:t>
              </a:r>
            </a:p>
          </p:txBody>
        </p:sp>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4713246" y="445062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a16="http://schemas.microsoft.com/office/drawing/2014/main" xmlns="" id="{9A2E6E56-11AD-1C4E-B6D7-3D949EF604D8}"/>
              </a:ext>
            </a:extLst>
          </p:cNvPr>
          <p:cNvGrpSpPr/>
          <p:nvPr/>
        </p:nvGrpSpPr>
        <p:grpSpPr>
          <a:xfrm>
            <a:off x="3977368" y="5193923"/>
            <a:ext cx="2592288" cy="648699"/>
            <a:chOff x="3977368" y="5276809"/>
            <a:chExt cx="2592288" cy="648699"/>
          </a:xfrm>
        </p:grpSpPr>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5321565" y="56810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a16="http://schemas.microsoft.com/office/drawing/2014/main" xmlns="" id="{2044F72C-8F3B-3644-A68C-07A4EA61EB2F}"/>
                </a:ext>
              </a:extLst>
            </p:cNvPr>
            <p:cNvSpPr txBox="1"/>
            <p:nvPr/>
          </p:nvSpPr>
          <p:spPr>
            <a:xfrm>
              <a:off x="3977368" y="5276809"/>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Worked in my local shop</a:t>
              </a:r>
            </a:p>
          </p:txBody>
        </p:sp>
      </p:grpSp>
      <p:grpSp>
        <p:nvGrpSpPr>
          <p:cNvPr id="23" name="Group 22">
            <a:extLst>
              <a:ext uri="{FF2B5EF4-FFF2-40B4-BE49-F238E27FC236}">
                <a16:creationId xmlns:a16="http://schemas.microsoft.com/office/drawing/2014/main" xmlns="" id="{A61073E2-B166-0047-A7D2-6BFA9FC81A41}"/>
              </a:ext>
            </a:extLst>
          </p:cNvPr>
          <p:cNvGrpSpPr/>
          <p:nvPr/>
        </p:nvGrpSpPr>
        <p:grpSpPr>
          <a:xfrm>
            <a:off x="4001349" y="3448693"/>
            <a:ext cx="2592288" cy="629173"/>
            <a:chOff x="3369049" y="4724728"/>
            <a:chExt cx="2592288" cy="629173"/>
          </a:xfrm>
        </p:grpSpPr>
        <p:cxnSp>
          <p:nvCxnSpPr>
            <p:cNvPr id="24" name="Straight Connector 23">
              <a:extLst>
                <a:ext uri="{FF2B5EF4-FFF2-40B4-BE49-F238E27FC236}">
                  <a16:creationId xmlns:a16="http://schemas.microsoft.com/office/drawing/2014/main" xmlns="" id="{0C14FAC0-1B8D-7B4C-ADC4-0AB873DBE497}"/>
                </a:ext>
              </a:extLst>
            </p:cNvPr>
            <p:cNvCxnSpPr/>
            <p:nvPr/>
          </p:nvCxnSpPr>
          <p:spPr bwMode="auto">
            <a:xfrm>
              <a:off x="4688794" y="51094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xmlns="" id="{BEA6CEDA-6B2F-BB44-B734-8B6A9B5091DA}"/>
                </a:ext>
              </a:extLst>
            </p:cNvPr>
            <p:cNvSpPr txBox="1"/>
            <p:nvPr/>
          </p:nvSpPr>
          <p:spPr>
            <a:xfrm>
              <a:off x="3369049" y="4724728"/>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Worked my way up</a:t>
              </a:r>
            </a:p>
          </p:txBody>
        </p:sp>
      </p:grpSp>
    </p:spTree>
    <p:extLst>
      <p:ext uri="{BB962C8B-B14F-4D97-AF65-F5344CB8AC3E}">
        <p14:creationId xmlns:p14="http://schemas.microsoft.com/office/powerpoint/2010/main" val="32076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52" grpId="0"/>
      <p:bldP spid="53" grpId="0"/>
      <p:bldP spid="6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0B1658EA-005B-774E-A6A8-33FCE91803E2}"/>
              </a:ext>
            </a:extLst>
          </p:cNvPr>
          <p:cNvSpPr/>
          <p:nvPr/>
        </p:nvSpPr>
        <p:spPr bwMode="auto">
          <a:xfrm>
            <a:off x="7850888" y="1341562"/>
            <a:ext cx="434428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13" name="Title 1"/>
          <p:cNvSpPr>
            <a:spLocks noGrp="1"/>
          </p:cNvSpPr>
          <p:nvPr>
            <p:ph type="title"/>
          </p:nvPr>
        </p:nvSpPr>
        <p:spPr>
          <a:xfrm>
            <a:off x="609252" y="320040"/>
            <a:ext cx="8258150" cy="720000"/>
          </a:xfrm>
        </p:spPr>
        <p:txBody>
          <a:bodyPr/>
          <a:lstStyle/>
          <a:p>
            <a:r>
              <a:rPr lang="en-US" sz="4000" b="1" dirty="0"/>
              <a:t>Director of her own company</a:t>
            </a:r>
            <a:endParaRPr lang="en-GB" sz="4000" b="1" dirty="0"/>
          </a:p>
        </p:txBody>
      </p:sp>
      <p:sp>
        <p:nvSpPr>
          <p:cNvPr id="52" name="Rectangle 51">
            <a:extLst>
              <a:ext uri="{FF2B5EF4-FFF2-40B4-BE49-F238E27FC236}">
                <a16:creationId xmlns:a16="http://schemas.microsoft.com/office/drawing/2014/main" xmlns="" id="{80290509-2AFC-DD46-8C2A-2C959953E269}"/>
              </a:ext>
            </a:extLst>
          </p:cNvPr>
          <p:cNvSpPr/>
          <p:nvPr/>
        </p:nvSpPr>
        <p:spPr>
          <a:xfrm>
            <a:off x="8224232" y="1728216"/>
            <a:ext cx="3877769" cy="1708160"/>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Uses Access to Work to pay for palantypists and lip speakers.</a:t>
            </a:r>
            <a:br>
              <a:rPr lang="en-GB" sz="2100" dirty="0">
                <a:solidFill>
                  <a:prstClr val="black"/>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Vibrating pager for the </a:t>
            </a:r>
            <a:br>
              <a:rPr lang="en-GB" sz="2100" dirty="0">
                <a:solidFill>
                  <a:prstClr val="black"/>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fire alarm.</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xmlns="" id="{2C4C03DA-2330-6F46-A4C7-0622C2EB79D0}"/>
              </a:ext>
            </a:extLst>
          </p:cNvPr>
          <p:cNvSpPr/>
          <p:nvPr/>
        </p:nvSpPr>
        <p:spPr>
          <a:xfrm>
            <a:off x="8224234" y="3573810"/>
            <a:ext cx="3633994" cy="203132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Think through your career options. Make sure you know the resources and technology that are available and ask Access to Work for support.</a:t>
            </a:r>
            <a:endParaRPr lang="en-GB" sz="2100" dirty="0">
              <a:solidFill>
                <a:schemeClr val="accent2"/>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2 Cochlear implants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T,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xmlns="" id="{0C496FEC-66F0-6B41-AAC2-DC7372AB05FE}"/>
              </a:ext>
            </a:extLst>
          </p:cNvPr>
          <p:cNvSpPr txBox="1"/>
          <p:nvPr/>
        </p:nvSpPr>
        <p:spPr>
          <a:xfrm>
            <a:off x="3223283" y="5881796"/>
            <a:ext cx="4242456"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Degree in Business and Japanese</a:t>
            </a:r>
          </a:p>
        </p:txBody>
      </p:sp>
      <p:grpSp>
        <p:nvGrpSpPr>
          <p:cNvPr id="4" name="Group 3">
            <a:extLst>
              <a:ext uri="{FF2B5EF4-FFF2-40B4-BE49-F238E27FC236}">
                <a16:creationId xmlns:a16="http://schemas.microsoft.com/office/drawing/2014/main" xmlns="" id="{3D83EA5E-022D-3B4D-979F-4702AD3545A1}"/>
              </a:ext>
            </a:extLst>
          </p:cNvPr>
          <p:cNvGrpSpPr/>
          <p:nvPr/>
        </p:nvGrpSpPr>
        <p:grpSpPr>
          <a:xfrm>
            <a:off x="3914121" y="4434165"/>
            <a:ext cx="2779569" cy="896265"/>
            <a:chOff x="3914121" y="4434165"/>
            <a:chExt cx="2779569" cy="896265"/>
          </a:xfrm>
        </p:grpSpPr>
        <p:sp>
          <p:nvSpPr>
            <p:cNvPr id="66" name="TextBox 65">
              <a:extLst>
                <a:ext uri="{FF2B5EF4-FFF2-40B4-BE49-F238E27FC236}">
                  <a16:creationId xmlns:a16="http://schemas.microsoft.com/office/drawing/2014/main" xmlns="" id="{8F4449BB-6718-FB48-99BD-AB90D10F9B45}"/>
                </a:ext>
              </a:extLst>
            </p:cNvPr>
            <p:cNvSpPr txBox="1"/>
            <p:nvPr/>
          </p:nvSpPr>
          <p:spPr>
            <a:xfrm>
              <a:off x="3914121" y="4434165"/>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Post-graduate degree in Careers Guidance</a:t>
              </a:r>
            </a:p>
          </p:txBody>
        </p:sp>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5318883" y="508597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 name="Group 4">
            <a:extLst>
              <a:ext uri="{FF2B5EF4-FFF2-40B4-BE49-F238E27FC236}">
                <a16:creationId xmlns:a16="http://schemas.microsoft.com/office/drawing/2014/main" xmlns="" id="{E05BD2C2-B73A-F647-A121-19BD75E11D4A}"/>
              </a:ext>
            </a:extLst>
          </p:cNvPr>
          <p:cNvGrpSpPr/>
          <p:nvPr/>
        </p:nvGrpSpPr>
        <p:grpSpPr>
          <a:xfrm>
            <a:off x="3907786" y="3477529"/>
            <a:ext cx="2779569" cy="960377"/>
            <a:chOff x="3907786" y="3477529"/>
            <a:chExt cx="2779569" cy="960377"/>
          </a:xfrm>
        </p:grpSpPr>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5318883" y="4193454"/>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32" name="TextBox 31">
              <a:extLst>
                <a:ext uri="{FF2B5EF4-FFF2-40B4-BE49-F238E27FC236}">
                  <a16:creationId xmlns:a16="http://schemas.microsoft.com/office/drawing/2014/main" xmlns="" id="{0BBE6E16-348B-8B45-8C65-E529F44BEFDC}"/>
                </a:ext>
              </a:extLst>
            </p:cNvPr>
            <p:cNvSpPr txBox="1"/>
            <p:nvPr/>
          </p:nvSpPr>
          <p:spPr>
            <a:xfrm>
              <a:off x="3907786" y="3477529"/>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Trained as a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lipreading mentor</a:t>
              </a:r>
            </a:p>
          </p:txBody>
        </p:sp>
      </p:grpSp>
      <p:grpSp>
        <p:nvGrpSpPr>
          <p:cNvPr id="3" name="Group 2">
            <a:extLst>
              <a:ext uri="{FF2B5EF4-FFF2-40B4-BE49-F238E27FC236}">
                <a16:creationId xmlns:a16="http://schemas.microsoft.com/office/drawing/2014/main" xmlns="" id="{4E7CDBD2-ED6E-CB4F-BC9C-E5B63606ACDC}"/>
              </a:ext>
            </a:extLst>
          </p:cNvPr>
          <p:cNvGrpSpPr/>
          <p:nvPr/>
        </p:nvGrpSpPr>
        <p:grpSpPr>
          <a:xfrm>
            <a:off x="2818673" y="5309881"/>
            <a:ext cx="5032794" cy="624067"/>
            <a:chOff x="2818673" y="5309881"/>
            <a:chExt cx="5032794" cy="624067"/>
          </a:xfrm>
        </p:grpSpPr>
        <p:sp>
          <p:nvSpPr>
            <p:cNvPr id="76" name="TextBox 75">
              <a:extLst>
                <a:ext uri="{FF2B5EF4-FFF2-40B4-BE49-F238E27FC236}">
                  <a16:creationId xmlns:a16="http://schemas.microsoft.com/office/drawing/2014/main" xmlns="" id="{2044F72C-8F3B-3644-A68C-07A4EA61EB2F}"/>
                </a:ext>
              </a:extLst>
            </p:cNvPr>
            <p:cNvSpPr txBox="1"/>
            <p:nvPr/>
          </p:nvSpPr>
          <p:spPr>
            <a:xfrm>
              <a:off x="2818673" y="5309881"/>
              <a:ext cx="5032794"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Post-graduate degree in Law</a:t>
              </a:r>
            </a:p>
          </p:txBody>
        </p:sp>
        <p:cxnSp>
          <p:nvCxnSpPr>
            <p:cNvPr id="33" name="Straight Connector 32">
              <a:extLst>
                <a:ext uri="{FF2B5EF4-FFF2-40B4-BE49-F238E27FC236}">
                  <a16:creationId xmlns:a16="http://schemas.microsoft.com/office/drawing/2014/main" xmlns="" id="{CFC6FA7A-078F-AE42-9885-9941C0C1FBF6}"/>
                </a:ext>
              </a:extLst>
            </p:cNvPr>
            <p:cNvCxnSpPr/>
            <p:nvPr/>
          </p:nvCxnSpPr>
          <p:spPr bwMode="auto">
            <a:xfrm>
              <a:off x="5312548" y="568949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xmlns="" id="{994B4735-A532-2F41-9342-0169EEC47B21}"/>
              </a:ext>
            </a:extLst>
          </p:cNvPr>
          <p:cNvGrpSpPr/>
          <p:nvPr/>
        </p:nvGrpSpPr>
        <p:grpSpPr>
          <a:xfrm>
            <a:off x="4583826" y="1701602"/>
            <a:ext cx="1440160" cy="1800200"/>
            <a:chOff x="3969094" y="1701602"/>
            <a:chExt cx="1440160" cy="1800200"/>
          </a:xfrm>
        </p:grpSpPr>
        <p:cxnSp>
          <p:nvCxnSpPr>
            <p:cNvPr id="25" name="Straight Connector 24">
              <a:extLst>
                <a:ext uri="{FF2B5EF4-FFF2-40B4-BE49-F238E27FC236}">
                  <a16:creationId xmlns:a16="http://schemas.microsoft.com/office/drawing/2014/main" xmlns="" id="{D1E3CFCF-49FE-0F4F-8A8C-666D1E547960}"/>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6" name="Oval 25">
              <a:extLst>
                <a:ext uri="{FF2B5EF4-FFF2-40B4-BE49-F238E27FC236}">
                  <a16:creationId xmlns:a16="http://schemas.microsoft.com/office/drawing/2014/main" xmlns="" id="{48D53C0E-90EB-E24F-A0F0-28F5533ECD96}"/>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Director </a:t>
              </a:r>
              <a:br>
                <a:rPr lang="en-GB" sz="1600" b="1" dirty="0">
                  <a:solidFill>
                    <a:schemeClr val="bg1"/>
                  </a:solidFill>
                  <a:latin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cs typeface="Calibri" panose="020F0502020204030204" pitchFamily="34" charset="0"/>
                </a:rPr>
                <a:t>of a captioning company</a:t>
              </a:r>
            </a:p>
          </p:txBody>
        </p:sp>
      </p:grpSp>
    </p:spTree>
    <p:extLst>
      <p:ext uri="{BB962C8B-B14F-4D97-AF65-F5344CB8AC3E}">
        <p14:creationId xmlns:p14="http://schemas.microsoft.com/office/powerpoint/2010/main" val="10001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52" grpId="0"/>
      <p:bldP spid="53" grpId="0"/>
      <p:bldP spid="64"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650BC563-A432-4346-ACB7-E2B2B13E4BF6}"/>
              </a:ext>
            </a:extLst>
          </p:cNvPr>
          <p:cNvGrpSpPr/>
          <p:nvPr/>
        </p:nvGrpSpPr>
        <p:grpSpPr>
          <a:xfrm>
            <a:off x="4921770" y="1701602"/>
            <a:ext cx="1440160" cy="1800200"/>
            <a:chOff x="3969094" y="1701602"/>
            <a:chExt cx="1440160" cy="1800200"/>
          </a:xfrm>
        </p:grpSpPr>
        <p:cxnSp>
          <p:nvCxnSpPr>
            <p:cNvPr id="24" name="Straight Connector 23">
              <a:extLst>
                <a:ext uri="{FF2B5EF4-FFF2-40B4-BE49-F238E27FC236}">
                  <a16:creationId xmlns:a16="http://schemas.microsoft.com/office/drawing/2014/main" xmlns="" id="{C325CC2C-7765-584A-A873-77487E112530}"/>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5" name="Oval 24">
              <a:extLst>
                <a:ext uri="{FF2B5EF4-FFF2-40B4-BE49-F238E27FC236}">
                  <a16:creationId xmlns:a16="http://schemas.microsoft.com/office/drawing/2014/main" xmlns="" id="{D431D481-EEF2-BA41-9E91-18F0ABEBC8D6}"/>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100" b="1" dirty="0">
                  <a:solidFill>
                    <a:schemeClr val="bg1"/>
                  </a:solidFill>
                  <a:latin typeface="Calibri" panose="020F0502020204030204" pitchFamily="34" charset="0"/>
                  <a:cs typeface="Calibri" panose="020F0502020204030204" pitchFamily="34" charset="0"/>
                </a:rPr>
                <a:t>Job at </a:t>
              </a:r>
              <a:br>
                <a:rPr lang="en-GB" sz="2100" b="1" dirty="0">
                  <a:solidFill>
                    <a:schemeClr val="bg1"/>
                  </a:solidFill>
                  <a:latin typeface="Calibri" panose="020F0502020204030204" pitchFamily="34" charset="0"/>
                  <a:cs typeface="Calibri" panose="020F0502020204030204" pitchFamily="34" charset="0"/>
                </a:rPr>
              </a:br>
              <a:r>
                <a:rPr lang="en-GB" sz="2100" b="1" dirty="0">
                  <a:solidFill>
                    <a:schemeClr val="bg1"/>
                  </a:solidFill>
                  <a:latin typeface="Calibri" panose="020F0502020204030204" pitchFamily="34" charset="0"/>
                  <a:cs typeface="Calibri" panose="020F0502020204030204" pitchFamily="34" charset="0"/>
                </a:rPr>
                <a:t>MoD</a:t>
              </a:r>
            </a:p>
          </p:txBody>
        </p:sp>
      </p:grpSp>
      <p:sp>
        <p:nvSpPr>
          <p:cNvPr id="21" name="Rectangle 20">
            <a:extLst>
              <a:ext uri="{FF2B5EF4-FFF2-40B4-BE49-F238E27FC236}">
                <a16:creationId xmlns:a16="http://schemas.microsoft.com/office/drawing/2014/main" xmlns="" id="{4CFDA78D-0BCD-D14A-8439-414F4EC067DB}"/>
              </a:ext>
            </a:extLst>
          </p:cNvPr>
          <p:cNvSpPr/>
          <p:nvPr/>
        </p:nvSpPr>
        <p:spPr bwMode="auto">
          <a:xfrm>
            <a:off x="8341179" y="1341562"/>
            <a:ext cx="3853996"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13" name="Title 1"/>
          <p:cNvSpPr>
            <a:spLocks noGrp="1"/>
          </p:cNvSpPr>
          <p:nvPr>
            <p:ph type="title"/>
          </p:nvPr>
        </p:nvSpPr>
        <p:spPr>
          <a:xfrm>
            <a:off x="609252" y="320040"/>
            <a:ext cx="8258150" cy="720000"/>
          </a:xfrm>
        </p:spPr>
        <p:txBody>
          <a:bodyPr/>
          <a:lstStyle/>
          <a:p>
            <a:r>
              <a:rPr lang="en-US" sz="4000" b="1" dirty="0"/>
              <a:t>IT for the Ministry of </a:t>
            </a:r>
            <a:r>
              <a:rPr lang="en-US" sz="4000" b="1" dirty="0" err="1"/>
              <a:t>Defence</a:t>
            </a:r>
            <a:endParaRPr lang="en-GB" sz="4000" b="1" dirty="0"/>
          </a:p>
        </p:txBody>
      </p:sp>
      <p:sp>
        <p:nvSpPr>
          <p:cNvPr id="52" name="Rectangle 51">
            <a:extLst>
              <a:ext uri="{FF2B5EF4-FFF2-40B4-BE49-F238E27FC236}">
                <a16:creationId xmlns:a16="http://schemas.microsoft.com/office/drawing/2014/main" xmlns="" id="{80290509-2AFC-DD46-8C2A-2C959953E269}"/>
              </a:ext>
            </a:extLst>
          </p:cNvPr>
          <p:cNvSpPr/>
          <p:nvPr/>
        </p:nvSpPr>
        <p:spPr>
          <a:xfrm>
            <a:off x="8736386" y="1728216"/>
            <a:ext cx="2905818"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Uses Access to Work to pay for BSL interpreters and notetakers.</a:t>
            </a:r>
            <a:endParaRPr lang="en-GB" sz="2100" dirty="0">
              <a:effectLst/>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921472"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No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Y,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xmlns="" id="{0C496FEC-66F0-6B41-AAC2-DC7372AB05FE}"/>
              </a:ext>
            </a:extLst>
          </p:cNvPr>
          <p:cNvSpPr txBox="1"/>
          <p:nvPr/>
        </p:nvSpPr>
        <p:spPr>
          <a:xfrm>
            <a:off x="3388895" y="5864322"/>
            <a:ext cx="4612433"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Interested in computers since age 13</a:t>
            </a:r>
          </a:p>
        </p:txBody>
      </p:sp>
      <p:grpSp>
        <p:nvGrpSpPr>
          <p:cNvPr id="9" name="Group 8">
            <a:extLst>
              <a:ext uri="{FF2B5EF4-FFF2-40B4-BE49-F238E27FC236}">
                <a16:creationId xmlns:a16="http://schemas.microsoft.com/office/drawing/2014/main" xmlns="" id="{FA074AAA-3C3E-6140-A53C-3F4E22A06D5D}"/>
              </a:ext>
            </a:extLst>
          </p:cNvPr>
          <p:cNvGrpSpPr/>
          <p:nvPr/>
        </p:nvGrpSpPr>
        <p:grpSpPr>
          <a:xfrm>
            <a:off x="4274163" y="4439197"/>
            <a:ext cx="2779569" cy="921560"/>
            <a:chOff x="4274163" y="4439197"/>
            <a:chExt cx="2779569" cy="921560"/>
          </a:xfrm>
        </p:grpSpPr>
        <p:sp>
          <p:nvSpPr>
            <p:cNvPr id="66" name="TextBox 65">
              <a:extLst>
                <a:ext uri="{FF2B5EF4-FFF2-40B4-BE49-F238E27FC236}">
                  <a16:creationId xmlns:a16="http://schemas.microsoft.com/office/drawing/2014/main" xmlns="" id="{8F4449BB-6718-FB48-99BD-AB90D10F9B45}"/>
                </a:ext>
              </a:extLst>
            </p:cNvPr>
            <p:cNvSpPr txBox="1"/>
            <p:nvPr/>
          </p:nvSpPr>
          <p:spPr>
            <a:xfrm>
              <a:off x="4274163" y="4439197"/>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experience at a big US corporation</a:t>
              </a:r>
            </a:p>
          </p:txBody>
        </p:sp>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5678925" y="5116305"/>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xmlns="" id="{B4349362-A844-A840-9B96-4C8CA4D4C769}"/>
              </a:ext>
            </a:extLst>
          </p:cNvPr>
          <p:cNvGrpSpPr/>
          <p:nvPr/>
        </p:nvGrpSpPr>
        <p:grpSpPr>
          <a:xfrm>
            <a:off x="4267828" y="3488240"/>
            <a:ext cx="2779569" cy="950957"/>
            <a:chOff x="4267828" y="3488240"/>
            <a:chExt cx="2779569" cy="950957"/>
          </a:xfrm>
        </p:grpSpPr>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5678925" y="4194745"/>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32" name="TextBox 31">
              <a:extLst>
                <a:ext uri="{FF2B5EF4-FFF2-40B4-BE49-F238E27FC236}">
                  <a16:creationId xmlns:a16="http://schemas.microsoft.com/office/drawing/2014/main" xmlns="" id="{0BBE6E16-348B-8B45-8C65-E529F44BEFDC}"/>
                </a:ext>
              </a:extLst>
            </p:cNvPr>
            <p:cNvSpPr txBox="1"/>
            <p:nvPr/>
          </p:nvSpPr>
          <p:spPr>
            <a:xfrm>
              <a:off x="4267828" y="3488240"/>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Unemployed for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 long time</a:t>
              </a:r>
            </a:p>
          </p:txBody>
        </p:sp>
      </p:grpSp>
      <p:grpSp>
        <p:nvGrpSpPr>
          <p:cNvPr id="11" name="Group 10">
            <a:extLst>
              <a:ext uri="{FF2B5EF4-FFF2-40B4-BE49-F238E27FC236}">
                <a16:creationId xmlns:a16="http://schemas.microsoft.com/office/drawing/2014/main" xmlns="" id="{57880A40-57A2-0344-A5C0-50C1BA0591B9}"/>
              </a:ext>
            </a:extLst>
          </p:cNvPr>
          <p:cNvGrpSpPr/>
          <p:nvPr/>
        </p:nvGrpSpPr>
        <p:grpSpPr>
          <a:xfrm>
            <a:off x="3178715" y="5318033"/>
            <a:ext cx="5032794" cy="611991"/>
            <a:chOff x="3178715" y="5318033"/>
            <a:chExt cx="5032794" cy="611991"/>
          </a:xfrm>
        </p:grpSpPr>
        <p:sp>
          <p:nvSpPr>
            <p:cNvPr id="76" name="TextBox 75">
              <a:extLst>
                <a:ext uri="{FF2B5EF4-FFF2-40B4-BE49-F238E27FC236}">
                  <a16:creationId xmlns:a16="http://schemas.microsoft.com/office/drawing/2014/main" xmlns="" id="{2044F72C-8F3B-3644-A68C-07A4EA61EB2F}"/>
                </a:ext>
              </a:extLst>
            </p:cNvPr>
            <p:cNvSpPr txBox="1"/>
            <p:nvPr/>
          </p:nvSpPr>
          <p:spPr>
            <a:xfrm>
              <a:off x="3178715" y="5318033"/>
              <a:ext cx="5032794"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Degree in IT</a:t>
              </a:r>
            </a:p>
          </p:txBody>
        </p:sp>
        <p:cxnSp>
          <p:nvCxnSpPr>
            <p:cNvPr id="33" name="Straight Connector 32">
              <a:extLst>
                <a:ext uri="{FF2B5EF4-FFF2-40B4-BE49-F238E27FC236}">
                  <a16:creationId xmlns:a16="http://schemas.microsoft.com/office/drawing/2014/main" xmlns="" id="{CFC6FA7A-078F-AE42-9885-9941C0C1FBF6}"/>
                </a:ext>
              </a:extLst>
            </p:cNvPr>
            <p:cNvCxnSpPr/>
            <p:nvPr/>
          </p:nvCxnSpPr>
          <p:spPr bwMode="auto">
            <a:xfrm>
              <a:off x="5672590" y="568557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476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P spid="52" grpId="0"/>
      <p:bldP spid="6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DBD7F5E-9254-CA44-A28B-8525D53046D5}"/>
              </a:ext>
            </a:extLst>
          </p:cNvPr>
          <p:cNvGrpSpPr/>
          <p:nvPr/>
        </p:nvGrpSpPr>
        <p:grpSpPr>
          <a:xfrm>
            <a:off x="4492834" y="1701602"/>
            <a:ext cx="1440160" cy="1800200"/>
            <a:chOff x="3969094" y="1701602"/>
            <a:chExt cx="1440160" cy="1800200"/>
          </a:xfrm>
        </p:grpSpPr>
        <p:cxnSp>
          <p:nvCxnSpPr>
            <p:cNvPr id="22" name="Straight Connector 21">
              <a:extLst>
                <a:ext uri="{FF2B5EF4-FFF2-40B4-BE49-F238E27FC236}">
                  <a16:creationId xmlns:a16="http://schemas.microsoft.com/office/drawing/2014/main" xmlns="" id="{CBADF688-831A-CA4B-B6C2-F6EC82D65A65}"/>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3" name="Oval 22">
              <a:extLst>
                <a:ext uri="{FF2B5EF4-FFF2-40B4-BE49-F238E27FC236}">
                  <a16:creationId xmlns:a16="http://schemas.microsoft.com/office/drawing/2014/main" xmlns="" id="{31B6AF6C-7DE6-9A49-BC19-1A6B3C92D1F5}"/>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400" b="1" dirty="0">
                  <a:solidFill>
                    <a:schemeClr val="bg1"/>
                  </a:solidFill>
                  <a:latin typeface="Calibri" panose="020F0502020204030204" pitchFamily="34" charset="0"/>
                  <a:cs typeface="Calibri" panose="020F0502020204030204" pitchFamily="34" charset="0"/>
                </a:rPr>
                <a:t>Statistician</a:t>
              </a:r>
            </a:p>
          </p:txBody>
        </p:sp>
      </p:grpSp>
      <p:sp>
        <p:nvSpPr>
          <p:cNvPr id="13" name="Title 1"/>
          <p:cNvSpPr>
            <a:spLocks noGrp="1"/>
          </p:cNvSpPr>
          <p:nvPr>
            <p:ph type="title"/>
          </p:nvPr>
        </p:nvSpPr>
        <p:spPr>
          <a:xfrm>
            <a:off x="609252" y="320040"/>
            <a:ext cx="8258150" cy="720000"/>
          </a:xfrm>
        </p:spPr>
        <p:txBody>
          <a:bodyPr/>
          <a:lstStyle/>
          <a:p>
            <a:r>
              <a:rPr lang="en-US" sz="4000" b="1" dirty="0"/>
              <a:t>Statistician</a:t>
            </a:r>
            <a:endParaRPr lang="en-GB" sz="4000" b="1" dirty="0"/>
          </a:p>
        </p:txBody>
      </p:sp>
      <p:sp>
        <p:nvSpPr>
          <p:cNvPr id="64" name="TextBox 63">
            <a:extLst>
              <a:ext uri="{FF2B5EF4-FFF2-40B4-BE49-F238E27FC236}">
                <a16:creationId xmlns:a16="http://schemas.microsoft.com/office/drawing/2014/main" xmlns="" id="{0C496FEC-66F0-6B41-AAC2-DC7372AB05FE}"/>
              </a:ext>
            </a:extLst>
          </p:cNvPr>
          <p:cNvSpPr txBox="1"/>
          <p:nvPr/>
        </p:nvSpPr>
        <p:spPr>
          <a:xfrm>
            <a:off x="3451663" y="5801109"/>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Maths and Computer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Science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29059D6E-B431-CC41-AD9E-AAF4CA14F4D6}"/>
              </a:ext>
            </a:extLst>
          </p:cNvPr>
          <p:cNvGrpSpPr/>
          <p:nvPr/>
        </p:nvGrpSpPr>
        <p:grpSpPr>
          <a:xfrm>
            <a:off x="4055054" y="4377301"/>
            <a:ext cx="2411401" cy="884768"/>
            <a:chOff x="4055054" y="3525032"/>
            <a:chExt cx="2411401" cy="884768"/>
          </a:xfrm>
        </p:grpSpPr>
        <p:sp>
          <p:nvSpPr>
            <p:cNvPr id="66" name="TextBox 65">
              <a:extLst>
                <a:ext uri="{FF2B5EF4-FFF2-40B4-BE49-F238E27FC236}">
                  <a16:creationId xmlns:a16="http://schemas.microsoft.com/office/drawing/2014/main" xmlns="" id="{8F4449BB-6718-FB48-99BD-AB90D10F9B45}"/>
                </a:ext>
              </a:extLst>
            </p:cNvPr>
            <p:cNvSpPr txBox="1"/>
            <p:nvPr/>
          </p:nvSpPr>
          <p:spPr>
            <a:xfrm>
              <a:off x="4055054" y="3525032"/>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experience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as Researcher</a:t>
              </a:r>
            </a:p>
          </p:txBody>
        </p:sp>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5235674" y="41653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a16="http://schemas.microsoft.com/office/drawing/2014/main" xmlns="" id="{B9194891-D816-7B48-B35A-3E03C70ED77A}"/>
              </a:ext>
            </a:extLst>
          </p:cNvPr>
          <p:cNvGrpSpPr/>
          <p:nvPr/>
        </p:nvGrpSpPr>
        <p:grpSpPr>
          <a:xfrm>
            <a:off x="3524799" y="5231189"/>
            <a:ext cx="3471909" cy="613974"/>
            <a:chOff x="3524799" y="4746657"/>
            <a:chExt cx="3471909" cy="613974"/>
          </a:xfrm>
        </p:grpSpPr>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5232453" y="511617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a16="http://schemas.microsoft.com/office/drawing/2014/main" xmlns="" id="{2044F72C-8F3B-3644-A68C-07A4EA61EB2F}"/>
                </a:ext>
              </a:extLst>
            </p:cNvPr>
            <p:cNvSpPr txBox="1"/>
            <p:nvPr/>
          </p:nvSpPr>
          <p:spPr>
            <a:xfrm>
              <a:off x="3524799" y="4746657"/>
              <a:ext cx="3471909"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MA in Applied Social Research</a:t>
              </a:r>
            </a:p>
          </p:txBody>
        </p:sp>
      </p:gr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Two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C, </a:t>
              </a:r>
              <a:r>
                <a:rPr lang="en-GB" sz="2100" b="1" dirty="0">
                  <a:solidFill>
                    <a:schemeClr val="bg2"/>
                  </a:solidFill>
                  <a:latin typeface="Calibri" panose="020F0502020204030204" pitchFamily="34" charset="0"/>
                  <a:cs typeface="Calibri" panose="020F0502020204030204" pitchFamily="34" charset="0"/>
                </a:rPr>
                <a:t>Edinburgh</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a16="http://schemas.microsoft.com/office/drawing/2014/main" xmlns="" id="{28DB94CB-ECB9-1048-92AF-C194EC4F77E0}"/>
              </a:ext>
            </a:extLst>
          </p:cNvPr>
          <p:cNvSpPr/>
          <p:nvPr/>
        </p:nvSpPr>
        <p:spPr bwMode="auto">
          <a:xfrm>
            <a:off x="7221958" y="1341562"/>
            <a:ext cx="497321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26" name="Rectangle 25">
            <a:extLst>
              <a:ext uri="{FF2B5EF4-FFF2-40B4-BE49-F238E27FC236}">
                <a16:creationId xmlns:a16="http://schemas.microsoft.com/office/drawing/2014/main" xmlns="" id="{CBF8C6E7-3B84-2D44-B8B0-8E95EDB55145}"/>
              </a:ext>
            </a:extLst>
          </p:cNvPr>
          <p:cNvSpPr/>
          <p:nvPr/>
        </p:nvSpPr>
        <p:spPr>
          <a:xfrm>
            <a:off x="7536331" y="1728216"/>
            <a:ext cx="4537920"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Uses Access to work to pay for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Roger Pen.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Voice recorder to record meetings.</a:t>
            </a:r>
            <a:endParaRPr lang="en-GB" sz="2100" dirty="0">
              <a:effectLst/>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xmlns="" id="{95E8C549-07B3-D94C-8D44-1E847FE7C33E}"/>
              </a:ext>
            </a:extLst>
          </p:cNvPr>
          <p:cNvSpPr/>
          <p:nvPr/>
        </p:nvSpPr>
        <p:spPr>
          <a:xfrm>
            <a:off x="7536332" y="3315561"/>
            <a:ext cx="4177879"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Know your rights as a disabled worker and apply for Access to Work as soon as you can as it can take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a while to go through.</a:t>
            </a:r>
          </a:p>
        </p:txBody>
      </p:sp>
      <p:grpSp>
        <p:nvGrpSpPr>
          <p:cNvPr id="24" name="Group 23">
            <a:extLst>
              <a:ext uri="{FF2B5EF4-FFF2-40B4-BE49-F238E27FC236}">
                <a16:creationId xmlns:a16="http://schemas.microsoft.com/office/drawing/2014/main" xmlns="" id="{564896CE-3679-CC45-8FE8-365C9CFDB849}"/>
              </a:ext>
            </a:extLst>
          </p:cNvPr>
          <p:cNvGrpSpPr/>
          <p:nvPr/>
        </p:nvGrpSpPr>
        <p:grpSpPr>
          <a:xfrm>
            <a:off x="4055052" y="3502660"/>
            <a:ext cx="2411401" cy="911433"/>
            <a:chOff x="4055054" y="3488240"/>
            <a:chExt cx="2411401" cy="911433"/>
          </a:xfrm>
        </p:grpSpPr>
        <p:sp>
          <p:nvSpPr>
            <p:cNvPr id="28" name="TextBox 27">
              <a:extLst>
                <a:ext uri="{FF2B5EF4-FFF2-40B4-BE49-F238E27FC236}">
                  <a16:creationId xmlns:a16="http://schemas.microsoft.com/office/drawing/2014/main" xmlns="" id="{1C6AB391-799D-0645-98FB-BB3D937A2E02}"/>
                </a:ext>
              </a:extLst>
            </p:cNvPr>
            <p:cNvSpPr txBox="1"/>
            <p:nvPr/>
          </p:nvSpPr>
          <p:spPr>
            <a:xfrm>
              <a:off x="4055054" y="3488240"/>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Applied for permanent position</a:t>
              </a:r>
            </a:p>
          </p:txBody>
        </p:sp>
        <p:cxnSp>
          <p:nvCxnSpPr>
            <p:cNvPr id="29" name="Straight Connector 28">
              <a:extLst>
                <a:ext uri="{FF2B5EF4-FFF2-40B4-BE49-F238E27FC236}">
                  <a16:creationId xmlns:a16="http://schemas.microsoft.com/office/drawing/2014/main" xmlns="" id="{1F67909E-DDC9-CA48-B799-318436DD5450}"/>
                </a:ext>
              </a:extLst>
            </p:cNvPr>
            <p:cNvCxnSpPr/>
            <p:nvPr/>
          </p:nvCxnSpPr>
          <p:spPr bwMode="auto">
            <a:xfrm>
              <a:off x="5235674" y="415522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8361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4" grpId="0"/>
      <p:bldP spid="25" grpId="0" animBg="1"/>
      <p:bldP spid="26" grpId="0"/>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F9F3A236-1664-5A47-B116-EDDAC3A4550A}"/>
              </a:ext>
            </a:extLst>
          </p:cNvPr>
          <p:cNvGrpSpPr/>
          <p:nvPr/>
        </p:nvGrpSpPr>
        <p:grpSpPr>
          <a:xfrm>
            <a:off x="4521952" y="1701602"/>
            <a:ext cx="1440160" cy="1800200"/>
            <a:chOff x="3969094" y="1701602"/>
            <a:chExt cx="1440160" cy="1800200"/>
          </a:xfrm>
        </p:grpSpPr>
        <p:cxnSp>
          <p:nvCxnSpPr>
            <p:cNvPr id="23" name="Straight Connector 22">
              <a:extLst>
                <a:ext uri="{FF2B5EF4-FFF2-40B4-BE49-F238E27FC236}">
                  <a16:creationId xmlns:a16="http://schemas.microsoft.com/office/drawing/2014/main" xmlns="" id="{C3700B1C-CFFB-8844-A7A2-C279F0726812}"/>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6" name="Oval 25">
              <a:extLst>
                <a:ext uri="{FF2B5EF4-FFF2-40B4-BE49-F238E27FC236}">
                  <a16:creationId xmlns:a16="http://schemas.microsoft.com/office/drawing/2014/main" xmlns="" id="{053FA131-5096-9B42-B627-A78B1B743109}"/>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700" b="1" dirty="0">
                  <a:solidFill>
                    <a:schemeClr val="bg1"/>
                  </a:solidFill>
                  <a:latin typeface="Calibri" panose="020F0502020204030204" pitchFamily="34" charset="0"/>
                  <a:cs typeface="Calibri" panose="020F0502020204030204" pitchFamily="34" charset="0"/>
                </a:rPr>
                <a:t>Runs his </a:t>
              </a:r>
              <a:br>
                <a:rPr lang="en-GB" sz="1700" b="1" dirty="0">
                  <a:solidFill>
                    <a:schemeClr val="bg1"/>
                  </a:solidFill>
                  <a:latin typeface="Calibri" panose="020F0502020204030204" pitchFamily="34" charset="0"/>
                  <a:cs typeface="Calibri" panose="020F0502020204030204" pitchFamily="34" charset="0"/>
                </a:rPr>
              </a:br>
              <a:r>
                <a:rPr lang="en-GB" sz="1700" b="1" dirty="0">
                  <a:solidFill>
                    <a:schemeClr val="bg1"/>
                  </a:solidFill>
                  <a:latin typeface="Calibri" panose="020F0502020204030204" pitchFamily="34" charset="0"/>
                  <a:cs typeface="Calibri" panose="020F0502020204030204" pitchFamily="34" charset="0"/>
                </a:rPr>
                <a:t>own company</a:t>
              </a:r>
            </a:p>
          </p:txBody>
        </p:sp>
      </p:grpSp>
      <p:sp>
        <p:nvSpPr>
          <p:cNvPr id="13" name="Title 1"/>
          <p:cNvSpPr>
            <a:spLocks noGrp="1"/>
          </p:cNvSpPr>
          <p:nvPr>
            <p:ph type="title"/>
          </p:nvPr>
        </p:nvSpPr>
        <p:spPr>
          <a:xfrm>
            <a:off x="609252" y="320040"/>
            <a:ext cx="8258150" cy="720000"/>
          </a:xfrm>
        </p:spPr>
        <p:txBody>
          <a:bodyPr/>
          <a:lstStyle/>
          <a:p>
            <a:r>
              <a:rPr lang="en-GB" sz="4000" b="1" dirty="0"/>
              <a:t>Joiner and business owner</a:t>
            </a: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F, </a:t>
              </a:r>
              <a:r>
                <a:rPr lang="en-GB" sz="2100" b="1" dirty="0">
                  <a:solidFill>
                    <a:schemeClr val="bg2"/>
                  </a:solidFill>
                  <a:latin typeface="Calibri" panose="020F0502020204030204" pitchFamily="34" charset="0"/>
                  <a:cs typeface="Calibri" panose="020F0502020204030204" pitchFamily="34" charset="0"/>
                </a:rPr>
                <a:t>West Lothian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6" name="TextBox 65">
            <a:extLst>
              <a:ext uri="{FF2B5EF4-FFF2-40B4-BE49-F238E27FC236}">
                <a16:creationId xmlns:a16="http://schemas.microsoft.com/office/drawing/2014/main" xmlns="" id="{8F4449BB-6718-FB48-99BD-AB90D10F9B45}"/>
              </a:ext>
            </a:extLst>
          </p:cNvPr>
          <p:cNvSpPr txBox="1"/>
          <p:nvPr/>
        </p:nvSpPr>
        <p:spPr>
          <a:xfrm>
            <a:off x="4086476" y="52445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Enjoyed woodwork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school</a:t>
            </a:r>
          </a:p>
        </p:txBody>
      </p:sp>
      <p:grpSp>
        <p:nvGrpSpPr>
          <p:cNvPr id="4" name="Group 3">
            <a:extLst>
              <a:ext uri="{FF2B5EF4-FFF2-40B4-BE49-F238E27FC236}">
                <a16:creationId xmlns:a16="http://schemas.microsoft.com/office/drawing/2014/main" xmlns="" id="{66D8A36F-D2BF-F44C-992F-06C520F849F3}"/>
              </a:ext>
            </a:extLst>
          </p:cNvPr>
          <p:cNvGrpSpPr/>
          <p:nvPr/>
        </p:nvGrpSpPr>
        <p:grpSpPr>
          <a:xfrm>
            <a:off x="3483085" y="3429794"/>
            <a:ext cx="3471915" cy="942055"/>
            <a:chOff x="3483085" y="3429794"/>
            <a:chExt cx="3471915" cy="942055"/>
          </a:xfrm>
        </p:grpSpPr>
        <p:sp>
          <p:nvSpPr>
            <p:cNvPr id="64" name="TextBox 63">
              <a:extLst>
                <a:ext uri="{FF2B5EF4-FFF2-40B4-BE49-F238E27FC236}">
                  <a16:creationId xmlns:a16="http://schemas.microsoft.com/office/drawing/2014/main" xmlns="" id="{0C496FEC-66F0-6B41-AAC2-DC7372AB05FE}"/>
                </a:ext>
              </a:extLst>
            </p:cNvPr>
            <p:cNvSpPr txBox="1"/>
            <p:nvPr/>
          </p:nvSpPr>
          <p:spPr>
            <a:xfrm>
              <a:off x="3483085" y="3429794"/>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Apprentice Joiner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(for 4 years)</a:t>
              </a:r>
            </a:p>
          </p:txBody>
        </p:sp>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5267096" y="412739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3" name="Group 2">
            <a:extLst>
              <a:ext uri="{FF2B5EF4-FFF2-40B4-BE49-F238E27FC236}">
                <a16:creationId xmlns:a16="http://schemas.microsoft.com/office/drawing/2014/main" xmlns="" id="{443301F8-183B-9C40-A2C7-4D424E91719B}"/>
              </a:ext>
            </a:extLst>
          </p:cNvPr>
          <p:cNvGrpSpPr/>
          <p:nvPr/>
        </p:nvGrpSpPr>
        <p:grpSpPr>
          <a:xfrm>
            <a:off x="3922899" y="4354416"/>
            <a:ext cx="2592288" cy="949406"/>
            <a:chOff x="3922899" y="4354416"/>
            <a:chExt cx="2592288" cy="949406"/>
          </a:xfrm>
        </p:grpSpPr>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5267096" y="505937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a16="http://schemas.microsoft.com/office/drawing/2014/main" xmlns="" id="{2044F72C-8F3B-3644-A68C-07A4EA61EB2F}"/>
                </a:ext>
              </a:extLst>
            </p:cNvPr>
            <p:cNvSpPr txBox="1"/>
            <p:nvPr/>
          </p:nvSpPr>
          <p:spPr>
            <a:xfrm>
              <a:off x="3922899" y="4354416"/>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Age 16, applied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for apprenticeship</a:t>
              </a:r>
            </a:p>
          </p:txBody>
        </p:sp>
      </p:grpSp>
      <p:sp>
        <p:nvSpPr>
          <p:cNvPr id="21" name="Rectangle 20">
            <a:extLst>
              <a:ext uri="{FF2B5EF4-FFF2-40B4-BE49-F238E27FC236}">
                <a16:creationId xmlns:a16="http://schemas.microsoft.com/office/drawing/2014/main" xmlns="" id="{1448BFC6-A107-BA45-943C-0EB59A255290}"/>
              </a:ext>
            </a:extLst>
          </p:cNvPr>
          <p:cNvSpPr/>
          <p:nvPr/>
        </p:nvSpPr>
        <p:spPr bwMode="auto">
          <a:xfrm>
            <a:off x="7221958" y="1341562"/>
            <a:ext cx="497321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24" name="Rectangle 23">
            <a:extLst>
              <a:ext uri="{FF2B5EF4-FFF2-40B4-BE49-F238E27FC236}">
                <a16:creationId xmlns:a16="http://schemas.microsoft.com/office/drawing/2014/main" xmlns="" id="{E807864A-5B61-4047-BEC7-DDE6196E4178}"/>
              </a:ext>
            </a:extLst>
          </p:cNvPr>
          <p:cNvSpPr/>
          <p:nvPr/>
        </p:nvSpPr>
        <p:spPr>
          <a:xfrm>
            <a:off x="7536331" y="1728216"/>
            <a:ext cx="4177879"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Deaf awareness training </a:t>
            </a:r>
            <a:br>
              <a:rPr lang="en-GB" sz="2100" dirty="0">
                <a:latin typeface="Calibri" panose="020F0502020204030204" pitchFamily="34" charset="0"/>
                <a:cs typeface="Calibri" panose="020F0502020204030204" pitchFamily="34" charset="0"/>
              </a:rPr>
            </a:br>
            <a:r>
              <a:rPr lang="en-GB" sz="2100">
                <a:latin typeface="Calibri" panose="020F0502020204030204" pitchFamily="34" charset="0"/>
                <a:cs typeface="Calibri" panose="020F0502020204030204" pitchFamily="34" charset="0"/>
              </a:rPr>
              <a:t>for colleagues. </a:t>
            </a:r>
            <a:r>
              <a:rPr lang="en-GB" sz="2100" dirty="0">
                <a:latin typeface="Calibri" panose="020F0502020204030204" pitchFamily="34" charset="0"/>
                <a:cs typeface="Calibri" panose="020F0502020204030204" pitchFamily="34" charset="0"/>
              </a:rP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Vibrating fire alarm pager.</a:t>
            </a:r>
          </a:p>
        </p:txBody>
      </p:sp>
      <p:sp>
        <p:nvSpPr>
          <p:cNvPr id="25" name="Rectangle 24">
            <a:extLst>
              <a:ext uri="{FF2B5EF4-FFF2-40B4-BE49-F238E27FC236}">
                <a16:creationId xmlns:a16="http://schemas.microsoft.com/office/drawing/2014/main" xmlns="" id="{2D65C2E7-0687-0042-BDA7-71D0D262D08B}"/>
              </a:ext>
            </a:extLst>
          </p:cNvPr>
          <p:cNvSpPr/>
          <p:nvPr/>
        </p:nvSpPr>
        <p:spPr>
          <a:xfrm>
            <a:off x="7536332" y="3276815"/>
            <a:ext cx="4177879"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I've learned loads in my apprenticeship, and I’d advise anyone to give it a go.</a:t>
            </a:r>
          </a:p>
        </p:txBody>
      </p:sp>
    </p:spTree>
    <p:extLst>
      <p:ext uri="{BB962C8B-B14F-4D97-AF65-F5344CB8AC3E}">
        <p14:creationId xmlns:p14="http://schemas.microsoft.com/office/powerpoint/2010/main" val="39016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6" grpId="0"/>
      <p:bldP spid="21" grpId="0" animBg="1"/>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12664BDA-7275-5843-9516-81E91025FE1F}"/>
              </a:ext>
            </a:extLst>
          </p:cNvPr>
          <p:cNvGrpSpPr/>
          <p:nvPr/>
        </p:nvGrpSpPr>
        <p:grpSpPr>
          <a:xfrm>
            <a:off x="3978189" y="1701602"/>
            <a:ext cx="1440160" cy="1800200"/>
            <a:chOff x="3969094" y="1701602"/>
            <a:chExt cx="1440160" cy="1800200"/>
          </a:xfrm>
        </p:grpSpPr>
        <p:cxnSp>
          <p:nvCxnSpPr>
            <p:cNvPr id="24" name="Straight Connector 23">
              <a:extLst>
                <a:ext uri="{FF2B5EF4-FFF2-40B4-BE49-F238E27FC236}">
                  <a16:creationId xmlns:a16="http://schemas.microsoft.com/office/drawing/2014/main" xmlns="" id="{D58CAF50-C287-8B40-B959-B804B20DEBB1}"/>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5" name="Oval 24">
              <a:extLst>
                <a:ext uri="{FF2B5EF4-FFF2-40B4-BE49-F238E27FC236}">
                  <a16:creationId xmlns:a16="http://schemas.microsoft.com/office/drawing/2014/main" xmlns="" id="{01218232-AA5C-2843-A6A2-482BB7E515BF}"/>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100" b="1" dirty="0">
                  <a:solidFill>
                    <a:schemeClr val="bg1"/>
                  </a:solidFill>
                  <a:latin typeface="Calibri" panose="020F0502020204030204" pitchFamily="34" charset="0"/>
                  <a:cs typeface="Calibri" panose="020F0502020204030204" pitchFamily="34" charset="0"/>
                </a:rPr>
                <a:t>Uber driver</a:t>
              </a:r>
            </a:p>
          </p:txBody>
        </p:sp>
      </p:grpSp>
      <p:sp>
        <p:nvSpPr>
          <p:cNvPr id="19" name="Rectangle 18">
            <a:extLst>
              <a:ext uri="{FF2B5EF4-FFF2-40B4-BE49-F238E27FC236}">
                <a16:creationId xmlns:a16="http://schemas.microsoft.com/office/drawing/2014/main" xmlns="" id="{41E0D265-676F-B947-818A-C1E7A2856906}"/>
              </a:ext>
            </a:extLst>
          </p:cNvPr>
          <p:cNvSpPr/>
          <p:nvPr/>
        </p:nvSpPr>
        <p:spPr bwMode="auto">
          <a:xfrm>
            <a:off x="6074495" y="1341562"/>
            <a:ext cx="6120680" cy="552297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GB" sz="4000" b="1" dirty="0"/>
              <a:t>Uber Driver</a:t>
            </a:r>
          </a:p>
        </p:txBody>
      </p:sp>
      <p:sp>
        <p:nvSpPr>
          <p:cNvPr id="64" name="TextBox 63">
            <a:extLst>
              <a:ext uri="{FF2B5EF4-FFF2-40B4-BE49-F238E27FC236}">
                <a16:creationId xmlns:a16="http://schemas.microsoft.com/office/drawing/2014/main" xmlns="" id="{0C496FEC-66F0-6B41-AAC2-DC7372AB05FE}"/>
              </a:ext>
            </a:extLst>
          </p:cNvPr>
          <p:cNvSpPr txBox="1"/>
          <p:nvPr/>
        </p:nvSpPr>
        <p:spPr>
          <a:xfrm>
            <a:off x="2929235" y="5237369"/>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BTEC level 3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architecture</a:t>
            </a:r>
          </a:p>
        </p:txBody>
      </p:sp>
      <p:grpSp>
        <p:nvGrpSpPr>
          <p:cNvPr id="3" name="Group 2">
            <a:extLst>
              <a:ext uri="{FF2B5EF4-FFF2-40B4-BE49-F238E27FC236}">
                <a16:creationId xmlns:a16="http://schemas.microsoft.com/office/drawing/2014/main" xmlns="" id="{C5016DAA-A977-1742-ABA3-535C23B7C930}"/>
              </a:ext>
            </a:extLst>
          </p:cNvPr>
          <p:cNvGrpSpPr/>
          <p:nvPr/>
        </p:nvGrpSpPr>
        <p:grpSpPr>
          <a:xfrm>
            <a:off x="3532626" y="3442180"/>
            <a:ext cx="2411401" cy="921560"/>
            <a:chOff x="3532626" y="3586014"/>
            <a:chExt cx="2411401" cy="921560"/>
          </a:xfrm>
        </p:grpSpPr>
        <p:sp>
          <p:nvSpPr>
            <p:cNvPr id="66" name="TextBox 65">
              <a:extLst>
                <a:ext uri="{FF2B5EF4-FFF2-40B4-BE49-F238E27FC236}">
                  <a16:creationId xmlns:a16="http://schemas.microsoft.com/office/drawing/2014/main" xmlns="" id="{8F4449BB-6718-FB48-99BD-AB90D10F9B45}"/>
                </a:ext>
              </a:extLst>
            </p:cNvPr>
            <p:cNvSpPr txBox="1"/>
            <p:nvPr/>
          </p:nvSpPr>
          <p:spPr>
            <a:xfrm>
              <a:off x="3532626" y="3586014"/>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Passed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driving test</a:t>
              </a:r>
            </a:p>
          </p:txBody>
        </p:sp>
        <p:cxnSp>
          <p:nvCxnSpPr>
            <p:cNvPr id="75" name="Straight Connector 74">
              <a:extLst>
                <a:ext uri="{FF2B5EF4-FFF2-40B4-BE49-F238E27FC236}">
                  <a16:creationId xmlns:a16="http://schemas.microsoft.com/office/drawing/2014/main" xmlns="" id="{609F1FB6-F1A5-6842-90CA-59CB0B44450B}"/>
                </a:ext>
              </a:extLst>
            </p:cNvPr>
            <p:cNvCxnSpPr/>
            <p:nvPr/>
          </p:nvCxnSpPr>
          <p:spPr bwMode="auto">
            <a:xfrm>
              <a:off x="4713246" y="426312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a16="http://schemas.microsoft.com/office/drawing/2014/main" xmlns="" id="{C91CC9B3-36FA-F842-9D66-7F4647167089}"/>
              </a:ext>
            </a:extLst>
          </p:cNvPr>
          <p:cNvGrpSpPr/>
          <p:nvPr/>
        </p:nvGrpSpPr>
        <p:grpSpPr>
          <a:xfrm>
            <a:off x="3369049" y="4332567"/>
            <a:ext cx="2592288" cy="921560"/>
            <a:chOff x="3369049" y="4444380"/>
            <a:chExt cx="2592288" cy="921560"/>
          </a:xfrm>
        </p:grpSpPr>
        <p:cxnSp>
          <p:nvCxnSpPr>
            <p:cNvPr id="67" name="Straight Connector 66">
              <a:extLst>
                <a:ext uri="{FF2B5EF4-FFF2-40B4-BE49-F238E27FC236}">
                  <a16:creationId xmlns:a16="http://schemas.microsoft.com/office/drawing/2014/main" xmlns="" id="{0526518B-A423-ED4F-944B-A80421C8B3F7}"/>
                </a:ext>
              </a:extLst>
            </p:cNvPr>
            <p:cNvCxnSpPr/>
            <p:nvPr/>
          </p:nvCxnSpPr>
          <p:spPr bwMode="auto">
            <a:xfrm>
              <a:off x="4713246" y="512148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a16="http://schemas.microsoft.com/office/drawing/2014/main" xmlns="" id="{2044F72C-8F3B-3644-A68C-07A4EA61EB2F}"/>
                </a:ext>
              </a:extLst>
            </p:cNvPr>
            <p:cNvSpPr txBox="1"/>
            <p:nvPr/>
          </p:nvSpPr>
          <p:spPr>
            <a:xfrm>
              <a:off x="3369049" y="444438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College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Foundation Art</a:t>
              </a:r>
            </a:p>
          </p:txBody>
        </p:sp>
      </p:grpSp>
      <p:sp>
        <p:nvSpPr>
          <p:cNvPr id="22" name="Rectangle 21">
            <a:extLst>
              <a:ext uri="{FF2B5EF4-FFF2-40B4-BE49-F238E27FC236}">
                <a16:creationId xmlns:a16="http://schemas.microsoft.com/office/drawing/2014/main" xmlns="" id="{0B7EE591-832E-344B-AFA0-6D54F74614DE}"/>
              </a:ext>
            </a:extLst>
          </p:cNvPr>
          <p:cNvSpPr/>
          <p:nvPr/>
        </p:nvSpPr>
        <p:spPr>
          <a:xfrm>
            <a:off x="6312195" y="1728216"/>
            <a:ext cx="5155139"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Uber app – new ride requests flash up and passengers can text me.</a:t>
            </a:r>
            <a:endParaRPr lang="en-GB" sz="2100" dirty="0">
              <a:effectLst/>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4560F238-CFA2-5B42-88E9-C1988163DA24}"/>
              </a:ext>
            </a:extLst>
          </p:cNvPr>
          <p:cNvSpPr/>
          <p:nvPr/>
        </p:nvSpPr>
        <p:spPr>
          <a:xfrm>
            <a:off x="6312195" y="3052911"/>
            <a:ext cx="5474024"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Be confident and show what you can do.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There’s lots of technology out there which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can make jobs easier for you!</a:t>
            </a:r>
          </a:p>
        </p:txBody>
      </p:sp>
      <p:grpSp>
        <p:nvGrpSpPr>
          <p:cNvPr id="59" name="Group 58">
            <a:extLst>
              <a:ext uri="{FF2B5EF4-FFF2-40B4-BE49-F238E27FC236}">
                <a16:creationId xmlns:a16="http://schemas.microsoft.com/office/drawing/2014/main" xmlns=""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a16="http://schemas.microsoft.com/office/drawing/2014/main" xmlns=""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No hearing devices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xmlns="" id="{584D35F2-DFBE-C841-8B9B-F5AF53E46D53}"/>
                </a:ext>
              </a:extLst>
            </p:cNvPr>
            <p:cNvSpPr/>
            <p:nvPr/>
          </p:nvSpPr>
          <p:spPr>
            <a:xfrm>
              <a:off x="6686844" y="1697104"/>
              <a:ext cx="3868551" cy="384721"/>
            </a:xfrm>
            <a:prstGeom prst="rect">
              <a:avLst/>
            </a:prstGeom>
          </p:spPr>
          <p:txBody>
            <a:bodyPr wrap="square" anchor="t">
              <a:spAutoFit/>
            </a:bodyPr>
            <a:lstStyle/>
            <a:p>
              <a:r>
                <a:rPr lang="en-GB" sz="1900" b="1" dirty="0" smtClean="0">
                  <a:solidFill>
                    <a:schemeClr val="bg2"/>
                  </a:solidFill>
                  <a:latin typeface="Calibri" panose="020F0502020204030204" pitchFamily="34" charset="0"/>
                  <a:cs typeface="Calibri" panose="020F0502020204030204" pitchFamily="34" charset="0"/>
                </a:rPr>
                <a:t>O, </a:t>
              </a:r>
              <a:r>
                <a:rPr lang="en-GB" sz="1900" b="1" dirty="0">
                  <a:solidFill>
                    <a:schemeClr val="bg2"/>
                  </a:solidFill>
                  <a:latin typeface="Calibri" panose="020F0502020204030204" pitchFamily="34" charset="0"/>
                  <a:cs typeface="Calibri" panose="020F0502020204030204" pitchFamily="34" charset="0"/>
                </a:rPr>
                <a:t>London</a:t>
              </a:r>
              <a:endParaRPr lang="en-GB" sz="1900" b="1" kern="0" dirty="0">
                <a:solidFill>
                  <a:schemeClr val="bg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95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64" grpId="0"/>
      <p:bldP spid="22" grpId="0"/>
      <p:bldP spid="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looking at the camera&#10;&#10;Description automatically generated">
            <a:extLst>
              <a:ext uri="{FF2B5EF4-FFF2-40B4-BE49-F238E27FC236}">
                <a16:creationId xmlns:a16="http://schemas.microsoft.com/office/drawing/2014/main" xmlns="" id="{0B94AA03-8AB5-A64C-9CA9-61CCCB98EA4E}"/>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370396" y="2410873"/>
            <a:ext cx="2788920" cy="2788920"/>
          </a:xfrm>
          <a:prstGeom prst="ellipse">
            <a:avLst/>
          </a:prstGeom>
          <a:ln w="38100">
            <a:solidFill>
              <a:schemeClr val="accent2">
                <a:lumMod val="20000"/>
                <a:lumOff val="80000"/>
              </a:schemeClr>
            </a:solidFill>
          </a:ln>
        </p:spPr>
      </p:pic>
      <p:sp>
        <p:nvSpPr>
          <p:cNvPr id="8" name="Oval 7"/>
          <p:cNvSpPr/>
          <p:nvPr/>
        </p:nvSpPr>
        <p:spPr>
          <a:xfrm>
            <a:off x="6089615" y="2410873"/>
            <a:ext cx="2785110" cy="2785110"/>
          </a:xfrm>
          <a:prstGeom prst="ellipse">
            <a:avLst/>
          </a:prstGeom>
          <a:blipFill dpi="0" rotWithShape="1">
            <a:blip r:embed="rId3" cstate="screen">
              <a:extLst>
                <a:ext uri="{28A0092B-C50C-407E-A947-70E740481C1C}">
                  <a14:useLocalDpi xmlns:a14="http://schemas.microsoft.com/office/drawing/2010/main"/>
                </a:ext>
              </a:extLst>
            </a:blip>
            <a:srcRect/>
            <a:stretch>
              <a:fillRect t="2"/>
            </a:stretch>
          </a:blipFill>
          <a:ln w="38100" cap="flat" cmpd="sng" algn="ctr">
            <a:solidFill>
              <a:schemeClr val="accent2">
                <a:lumMod val="20000"/>
                <a:lumOff val="8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3" name="Picture 2" descr="A group of people posing for the camera&#10;&#10;Description automatically generated">
            <a:extLst>
              <a:ext uri="{FF2B5EF4-FFF2-40B4-BE49-F238E27FC236}">
                <a16:creationId xmlns:a16="http://schemas.microsoft.com/office/drawing/2014/main" xmlns="" id="{EC11CF33-BB0A-9441-8DDF-2E3F033241FB}"/>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713127" y="2408968"/>
            <a:ext cx="2788920" cy="2788920"/>
          </a:xfrm>
          <a:prstGeom prst="ellipse">
            <a:avLst/>
          </a:prstGeom>
          <a:ln w="38100">
            <a:solidFill>
              <a:schemeClr val="accent2">
                <a:lumMod val="20000"/>
                <a:lumOff val="80000"/>
              </a:schemeClr>
            </a:solidFill>
          </a:ln>
        </p:spPr>
      </p:pic>
      <p:pic>
        <p:nvPicPr>
          <p:cNvPr id="12" name="Picture 11">
            <a:extLst>
              <a:ext uri="{FF2B5EF4-FFF2-40B4-BE49-F238E27FC236}">
                <a16:creationId xmlns:a16="http://schemas.microsoft.com/office/drawing/2014/main" xmlns="" id="{EDE9ACF7-56B1-8E44-9ED8-7124D1B414D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485056" y="2411352"/>
            <a:ext cx="2788920" cy="2792950"/>
          </a:xfrm>
          <a:prstGeom prst="ellipse">
            <a:avLst/>
          </a:prstGeom>
          <a:ln w="38100">
            <a:solidFill>
              <a:schemeClr val="accent2">
                <a:lumMod val="20000"/>
                <a:lumOff val="80000"/>
              </a:schemeClr>
            </a:solidFill>
          </a:ln>
        </p:spPr>
      </p:pic>
      <p:sp>
        <p:nvSpPr>
          <p:cNvPr id="16" name="Oval 15">
            <a:extLst>
              <a:ext uri="{FF2B5EF4-FFF2-40B4-BE49-F238E27FC236}">
                <a16:creationId xmlns:a16="http://schemas.microsoft.com/office/drawing/2014/main" xmlns="" id="{8B86024F-E5C3-2148-930E-2C571A741883}"/>
              </a:ext>
            </a:extLst>
          </p:cNvPr>
          <p:cNvSpPr>
            <a:spLocks noChangeAspect="1"/>
          </p:cNvSpPr>
          <p:nvPr/>
        </p:nvSpPr>
        <p:spPr bwMode="auto">
          <a:xfrm>
            <a:off x="3597751" y="1125538"/>
            <a:ext cx="5355780" cy="5355780"/>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Aft>
                <a:spcPts val="1200"/>
              </a:spcAft>
            </a:pPr>
            <a:r>
              <a:rPr lang="en-GB" sz="4000" dirty="0">
                <a:solidFill>
                  <a:schemeClr val="bg2"/>
                </a:solidFill>
                <a:latin typeface="Calibri" panose="020F0502020204030204" pitchFamily="34" charset="0"/>
                <a:cs typeface="Calibri" panose="020F0502020204030204" pitchFamily="34" charset="0"/>
              </a:rPr>
              <a:t>With the right support, deaf people can do loads of jobs!</a:t>
            </a:r>
            <a:endParaRPr lang="en-GB" sz="4000" dirty="0">
              <a:solidFill>
                <a:schemeClr val="bg2"/>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Oval 14">
            <a:extLst>
              <a:ext uri="{FF2B5EF4-FFF2-40B4-BE49-F238E27FC236}">
                <a16:creationId xmlns:a16="http://schemas.microsoft.com/office/drawing/2014/main" xmlns="" id="{CD483AA0-E286-0049-91E8-A98F203C7491}"/>
              </a:ext>
            </a:extLst>
          </p:cNvPr>
          <p:cNvSpPr>
            <a:spLocks noChangeAspect="1"/>
          </p:cNvSpPr>
          <p:nvPr/>
        </p:nvSpPr>
        <p:spPr bwMode="auto">
          <a:xfrm>
            <a:off x="3597751" y="1125538"/>
            <a:ext cx="5355780" cy="5355780"/>
          </a:xfrm>
          <a:prstGeom prst="ellipse">
            <a:avLst/>
          </a:prstGeom>
          <a:solidFill>
            <a:schemeClr val="accent4"/>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ts val="5880"/>
              </a:lnSpc>
              <a:spcAft>
                <a:spcPts val="1200"/>
              </a:spcAft>
            </a:pPr>
            <a:r>
              <a:rPr lang="en-GB"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It’s your future! </a:t>
            </a:r>
          </a:p>
        </p:txBody>
      </p:sp>
    </p:spTree>
    <p:extLst>
      <p:ext uri="{BB962C8B-B14F-4D97-AF65-F5344CB8AC3E}">
        <p14:creationId xmlns:p14="http://schemas.microsoft.com/office/powerpoint/2010/main" val="9487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5"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215CBE4B-7E9B-7E4D-9370-671D4B0E3F43}"/>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smtClean="0">
                <a:solidFill>
                  <a:srgbClr val="FFE900"/>
                </a:solidFill>
                <a:latin typeface="Calibri" panose="020F0502020204030204" pitchFamily="34" charset="0"/>
              </a:rPr>
              <a:t>8. </a:t>
            </a:r>
            <a:r>
              <a:rPr lang="en-US" sz="7200" kern="0" dirty="0">
                <a:solidFill>
                  <a:srgbClr val="FFE900"/>
                </a:solidFill>
                <a:latin typeface="Calibri" panose="020F0502020204030204" pitchFamily="34" charset="0"/>
              </a:rPr>
              <a:t>Careers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Action Plan</a:t>
            </a:r>
          </a:p>
        </p:txBody>
      </p:sp>
    </p:spTree>
    <p:extLst>
      <p:ext uri="{BB962C8B-B14F-4D97-AF65-F5344CB8AC3E}">
        <p14:creationId xmlns:p14="http://schemas.microsoft.com/office/powerpoint/2010/main" val="2013255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What is action planning?</a:t>
            </a:r>
          </a:p>
        </p:txBody>
      </p:sp>
      <p:sp>
        <p:nvSpPr>
          <p:cNvPr id="3" name="Content Placeholder 2"/>
          <p:cNvSpPr>
            <a:spLocks noGrp="1"/>
          </p:cNvSpPr>
          <p:nvPr>
            <p:ph idx="1"/>
          </p:nvPr>
        </p:nvSpPr>
        <p:spPr>
          <a:xfrm>
            <a:off x="631618" y="1701602"/>
            <a:ext cx="8249452" cy="2952328"/>
          </a:xfrm>
        </p:spPr>
        <p:txBody>
          <a:bodyPr/>
          <a:lstStyle/>
          <a:p>
            <a:r>
              <a:rPr lang="en-GB" sz="2800" dirty="0"/>
              <a:t>Helps you to focus your thoughts and ideas into a series of steps to achieve your career aims within a certain timeframe</a:t>
            </a:r>
          </a:p>
          <a:p>
            <a:r>
              <a:rPr lang="en-GB" sz="2800" dirty="0"/>
              <a:t>Can change as you research and get </a:t>
            </a:r>
            <a:br>
              <a:rPr lang="en-GB" sz="2800" dirty="0"/>
            </a:br>
            <a:r>
              <a:rPr lang="en-GB" sz="2800" dirty="0"/>
              <a:t>more ideas</a:t>
            </a:r>
          </a:p>
          <a:p>
            <a:r>
              <a:rPr lang="en-GB" sz="2800" dirty="0"/>
              <a:t>You can change this at any time after today, but using an action plan will help you to know what to focus on next.</a:t>
            </a:r>
          </a:p>
        </p:txBody>
      </p:sp>
    </p:spTree>
    <p:extLst>
      <p:ext uri="{BB962C8B-B14F-4D97-AF65-F5344CB8AC3E}">
        <p14:creationId xmlns:p14="http://schemas.microsoft.com/office/powerpoint/2010/main" val="356999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Create your own action plan</a:t>
            </a:r>
          </a:p>
        </p:txBody>
      </p:sp>
      <p:sp>
        <p:nvSpPr>
          <p:cNvPr id="4" name="Oval 3">
            <a:extLst>
              <a:ext uri="{FF2B5EF4-FFF2-40B4-BE49-F238E27FC236}">
                <a16:creationId xmlns:a16="http://schemas.microsoft.com/office/drawing/2014/main" xmlns="" id="{48DD73B9-CB6F-D045-9742-98936A671367}"/>
              </a:ext>
            </a:extLst>
          </p:cNvPr>
          <p:cNvSpPr>
            <a:spLocks noChangeAspect="1"/>
          </p:cNvSpPr>
          <p:nvPr/>
        </p:nvSpPr>
        <p:spPr bwMode="auto">
          <a:xfrm>
            <a:off x="1278288" y="2277666"/>
            <a:ext cx="2976596" cy="2976596"/>
          </a:xfrm>
          <a:prstGeom prst="ellipse">
            <a:avLst/>
          </a:prstGeom>
          <a:solidFill>
            <a:srgbClr val="FF48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solidFill>
                  <a:schemeClr val="bg1"/>
                </a:solidFill>
                <a:latin typeface="+mn-lt"/>
              </a:rPr>
              <a:t>Ready</a:t>
            </a:r>
            <a:endParaRPr kumimoji="0" lang="en-GB" b="1" i="0" u="none" strike="noStrike" cap="none" normalizeH="0" baseline="0" dirty="0">
              <a:ln>
                <a:noFill/>
              </a:ln>
              <a:solidFill>
                <a:schemeClr val="bg1"/>
              </a:solidFill>
              <a:effectLst/>
              <a:latin typeface="+mn-lt"/>
            </a:endParaRPr>
          </a:p>
        </p:txBody>
      </p:sp>
      <p:sp>
        <p:nvSpPr>
          <p:cNvPr id="5" name="Oval 4">
            <a:extLst>
              <a:ext uri="{FF2B5EF4-FFF2-40B4-BE49-F238E27FC236}">
                <a16:creationId xmlns:a16="http://schemas.microsoft.com/office/drawing/2014/main" xmlns="" id="{1B980B1A-BC4D-C242-AB37-06327F17D43E}"/>
              </a:ext>
            </a:extLst>
          </p:cNvPr>
          <p:cNvSpPr>
            <a:spLocks noChangeAspect="1"/>
          </p:cNvSpPr>
          <p:nvPr/>
        </p:nvSpPr>
        <p:spPr bwMode="auto">
          <a:xfrm>
            <a:off x="8401843" y="2277666"/>
            <a:ext cx="2976596" cy="2976596"/>
          </a:xfrm>
          <a:prstGeom prst="ellipse">
            <a:avLst/>
          </a:prstGeom>
          <a:solidFill>
            <a:srgbClr val="00B050">
              <a:alpha val="70000"/>
            </a:srgb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solidFill>
                  <a:schemeClr val="bg1"/>
                </a:solidFill>
                <a:latin typeface="+mn-lt"/>
              </a:rPr>
              <a:t>Go</a:t>
            </a:r>
            <a:endParaRPr kumimoji="0" lang="en-GB" b="1" i="0" u="none" strike="noStrike" cap="none" normalizeH="0" baseline="0" dirty="0">
              <a:ln>
                <a:noFill/>
              </a:ln>
              <a:solidFill>
                <a:schemeClr val="bg1"/>
              </a:solidFill>
              <a:effectLst/>
              <a:latin typeface="+mn-lt"/>
            </a:endParaRPr>
          </a:p>
        </p:txBody>
      </p:sp>
      <p:sp>
        <p:nvSpPr>
          <p:cNvPr id="6" name="Oval 5">
            <a:extLst>
              <a:ext uri="{FF2B5EF4-FFF2-40B4-BE49-F238E27FC236}">
                <a16:creationId xmlns:a16="http://schemas.microsoft.com/office/drawing/2014/main" xmlns="" id="{460EA696-77FA-B447-BEE7-5C7804E576F8}"/>
              </a:ext>
            </a:extLst>
          </p:cNvPr>
          <p:cNvSpPr>
            <a:spLocks noChangeAspect="1"/>
          </p:cNvSpPr>
          <p:nvPr/>
        </p:nvSpPr>
        <p:spPr bwMode="auto">
          <a:xfrm>
            <a:off x="4840065" y="2277666"/>
            <a:ext cx="2976596" cy="2976596"/>
          </a:xfrm>
          <a:prstGeom prst="ellipse">
            <a:avLst/>
          </a:prstGeom>
          <a:solidFill>
            <a:schemeClr val="accent5">
              <a:alpha val="8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latin typeface="+mn-lt"/>
              </a:rPr>
              <a:t>Set</a:t>
            </a:r>
            <a:endParaRPr kumimoji="0" lang="en-GB" b="1" i="0" u="none" strike="noStrike" cap="none" normalizeH="0" baseline="0" dirty="0">
              <a:ln>
                <a:noFill/>
              </a:ln>
              <a:effectLst/>
              <a:latin typeface="+mn-lt"/>
            </a:endParaRPr>
          </a:p>
        </p:txBody>
      </p:sp>
    </p:spTree>
    <p:extLst>
      <p:ext uri="{BB962C8B-B14F-4D97-AF65-F5344CB8AC3E}">
        <p14:creationId xmlns:p14="http://schemas.microsoft.com/office/powerpoint/2010/main" val="2324988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99" y="320040"/>
            <a:ext cx="8256091" cy="720000"/>
          </a:xfrm>
        </p:spPr>
        <p:txBody>
          <a:bodyPr/>
          <a:lstStyle/>
          <a:p>
            <a:r>
              <a:rPr lang="en-GB" sz="4000" b="1" dirty="0"/>
              <a:t>Before we start – Your views</a:t>
            </a:r>
          </a:p>
        </p:txBody>
      </p:sp>
      <p:sp>
        <p:nvSpPr>
          <p:cNvPr id="3" name="Content Placeholder 2"/>
          <p:cNvSpPr>
            <a:spLocks noGrp="1"/>
          </p:cNvSpPr>
          <p:nvPr>
            <p:ph idx="1"/>
          </p:nvPr>
        </p:nvSpPr>
        <p:spPr>
          <a:xfrm>
            <a:off x="623799" y="1712121"/>
            <a:ext cx="8916056" cy="720000"/>
          </a:xfrm>
        </p:spPr>
        <p:txBody>
          <a:bodyPr/>
          <a:lstStyle/>
          <a:p>
            <a:pPr marL="0" indent="0">
              <a:buNone/>
            </a:pPr>
            <a:r>
              <a:rPr lang="en-GB" sz="2800" b="1" dirty="0"/>
              <a:t>What do you think about your career options?</a:t>
            </a:r>
          </a:p>
        </p:txBody>
      </p:sp>
      <p:sp>
        <p:nvSpPr>
          <p:cNvPr id="42" name="Content Placeholder 2">
            <a:extLst>
              <a:ext uri="{FF2B5EF4-FFF2-40B4-BE49-F238E27FC236}">
                <a16:creationId xmlns:a16="http://schemas.microsoft.com/office/drawing/2014/main" xmlns="" id="{93FC8846-71E0-4446-BD80-F6ACBCF7C44B}"/>
              </a:ext>
            </a:extLst>
          </p:cNvPr>
          <p:cNvSpPr txBox="1">
            <a:spLocks/>
          </p:cNvSpPr>
          <p:nvPr/>
        </p:nvSpPr>
        <p:spPr bwMode="auto">
          <a:xfrm>
            <a:off x="395859" y="5374010"/>
            <a:ext cx="2834310" cy="84015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Only a few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 name="Rectangle 3">
            <a:extLst>
              <a:ext uri="{FF2B5EF4-FFF2-40B4-BE49-F238E27FC236}">
                <a16:creationId xmlns:a16="http://schemas.microsoft.com/office/drawing/2014/main" xmlns="" id="{9D7D61C6-B753-DE44-AD00-0A6FD2D856B2}"/>
              </a:ext>
            </a:extLst>
          </p:cNvPr>
          <p:cNvSpPr/>
          <p:nvPr/>
        </p:nvSpPr>
        <p:spPr bwMode="auto">
          <a:xfrm>
            <a:off x="9697987" y="5147467"/>
            <a:ext cx="2497188" cy="17121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3" name="Content Placeholder 2">
            <a:extLst>
              <a:ext uri="{FF2B5EF4-FFF2-40B4-BE49-F238E27FC236}">
                <a16:creationId xmlns:a16="http://schemas.microsoft.com/office/drawing/2014/main" xmlns="" id="{AFD9DFD4-6CBE-DB45-AB6F-83F66205F0FB}"/>
              </a:ext>
            </a:extLst>
          </p:cNvPr>
          <p:cNvSpPr txBox="1">
            <a:spLocks/>
          </p:cNvSpPr>
          <p:nvPr/>
        </p:nvSpPr>
        <p:spPr bwMode="auto">
          <a:xfrm>
            <a:off x="6381354" y="5374010"/>
            <a:ext cx="2424453" cy="946304"/>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Most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4" name="Content Placeholder 2">
            <a:extLst>
              <a:ext uri="{FF2B5EF4-FFF2-40B4-BE49-F238E27FC236}">
                <a16:creationId xmlns:a16="http://schemas.microsoft.com/office/drawing/2014/main" xmlns="" id="{48D7E6AC-E5E3-9C4A-ACC8-B5AFB1B6B1A2}"/>
              </a:ext>
            </a:extLst>
          </p:cNvPr>
          <p:cNvSpPr txBox="1">
            <a:spLocks/>
          </p:cNvSpPr>
          <p:nvPr/>
        </p:nvSpPr>
        <p:spPr bwMode="auto">
          <a:xfrm>
            <a:off x="9152463" y="5374010"/>
            <a:ext cx="2424453" cy="90707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All jobs</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5" name="Content Placeholder 2">
            <a:extLst>
              <a:ext uri="{FF2B5EF4-FFF2-40B4-BE49-F238E27FC236}">
                <a16:creationId xmlns:a16="http://schemas.microsoft.com/office/drawing/2014/main" xmlns="" id="{4FE394F4-DC28-5041-84B2-531F5F9FA588}"/>
              </a:ext>
            </a:extLst>
          </p:cNvPr>
          <p:cNvSpPr txBox="1">
            <a:spLocks/>
          </p:cNvSpPr>
          <p:nvPr/>
        </p:nvSpPr>
        <p:spPr bwMode="auto">
          <a:xfrm>
            <a:off x="3446192" y="5374011"/>
            <a:ext cx="2526233" cy="84015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Some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pic>
        <p:nvPicPr>
          <p:cNvPr id="47" name="Picture 46" descr="A picture containing light&#10;&#10;Description automatically generated">
            <a:extLst>
              <a:ext uri="{FF2B5EF4-FFF2-40B4-BE49-F238E27FC236}">
                <a16:creationId xmlns:a16="http://schemas.microsoft.com/office/drawing/2014/main" xmlns="" id="{FF6BE05F-CFCA-254C-B68A-ED2FBBD32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955" y="2476149"/>
            <a:ext cx="1909468" cy="2681837"/>
          </a:xfrm>
          <a:prstGeom prst="rect">
            <a:avLst/>
          </a:prstGeom>
        </p:spPr>
      </p:pic>
      <p:pic>
        <p:nvPicPr>
          <p:cNvPr id="49" name="Picture 48" descr="A picture containing clock, computer&#10;&#10;Description automatically generated">
            <a:extLst>
              <a:ext uri="{FF2B5EF4-FFF2-40B4-BE49-F238E27FC236}">
                <a16:creationId xmlns:a16="http://schemas.microsoft.com/office/drawing/2014/main" xmlns="" id="{F693942A-D563-6E49-8278-5D32B70B3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4574" y="2476149"/>
            <a:ext cx="1909468" cy="2681837"/>
          </a:xfrm>
          <a:prstGeom prst="rect">
            <a:avLst/>
          </a:prstGeom>
        </p:spPr>
      </p:pic>
      <p:pic>
        <p:nvPicPr>
          <p:cNvPr id="51" name="Picture 50" descr="A picture containing light&#10;&#10;Description automatically generated">
            <a:extLst>
              <a:ext uri="{FF2B5EF4-FFF2-40B4-BE49-F238E27FC236}">
                <a16:creationId xmlns:a16="http://schemas.microsoft.com/office/drawing/2014/main" xmlns="" id="{97323FF4-C744-8846-B815-871DFAAA1D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846" y="2476149"/>
            <a:ext cx="1909468" cy="2681837"/>
          </a:xfrm>
          <a:prstGeom prst="rect">
            <a:avLst/>
          </a:prstGeom>
        </p:spPr>
      </p:pic>
      <p:pic>
        <p:nvPicPr>
          <p:cNvPr id="53" name="Picture 52" descr="A picture containing light, clock, drawing&#10;&#10;Description automatically generated">
            <a:extLst>
              <a:ext uri="{FF2B5EF4-FFF2-40B4-BE49-F238E27FC236}">
                <a16:creationId xmlns:a16="http://schemas.microsoft.com/office/drawing/2014/main" xmlns="" id="{C5984585-953E-974F-9FA4-B054216DA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623" y="2476149"/>
            <a:ext cx="1909468" cy="2681837"/>
          </a:xfrm>
          <a:prstGeom prst="rect">
            <a:avLst/>
          </a:prstGeom>
        </p:spPr>
      </p:pic>
    </p:spTree>
    <p:extLst>
      <p:ext uri="{BB962C8B-B14F-4D97-AF65-F5344CB8AC3E}">
        <p14:creationId xmlns:p14="http://schemas.microsoft.com/office/powerpoint/2010/main" val="13530109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1FB60BB6-E86D-1447-BA1A-F79C2C6D829A}"/>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Reflect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Go</a:t>
            </a:r>
          </a:p>
        </p:txBody>
      </p:sp>
    </p:spTree>
    <p:extLst>
      <p:ext uri="{BB962C8B-B14F-4D97-AF65-F5344CB8AC3E}">
        <p14:creationId xmlns:p14="http://schemas.microsoft.com/office/powerpoint/2010/main" val="2763731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Well done you!</a:t>
            </a:r>
          </a:p>
        </p:txBody>
      </p:sp>
      <p:sp>
        <p:nvSpPr>
          <p:cNvPr id="6" name="Content Placeholder 2"/>
          <p:cNvSpPr txBox="1">
            <a:spLocks/>
          </p:cNvSpPr>
          <p:nvPr/>
        </p:nvSpPr>
        <p:spPr>
          <a:xfrm>
            <a:off x="624979" y="1701602"/>
            <a:ext cx="11560067" cy="2736304"/>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4020"/>
              </a:lnSpc>
            </a:pPr>
            <a:r>
              <a:rPr lang="en-GB" kern="0" dirty="0">
                <a:latin typeface="Calibri" panose="020F0502020204030204" pitchFamily="34" charset="0"/>
              </a:rPr>
              <a:t>Well done! You’ve taken part in our workshop! </a:t>
            </a:r>
          </a:p>
          <a:p>
            <a:pPr>
              <a:lnSpc>
                <a:spcPts val="4020"/>
              </a:lnSpc>
            </a:pPr>
            <a:r>
              <a:rPr lang="en-GB" kern="0" dirty="0">
                <a:latin typeface="Calibri" panose="020F0502020204030204" pitchFamily="34" charset="0"/>
              </a:rPr>
              <a:t>Give the person next to you a high five!</a:t>
            </a:r>
          </a:p>
          <a:p>
            <a:pPr>
              <a:lnSpc>
                <a:spcPts val="4020"/>
              </a:lnSpc>
            </a:pPr>
            <a:r>
              <a:rPr lang="en-GB" kern="0" dirty="0">
                <a:latin typeface="Calibri" panose="020F0502020204030204" pitchFamily="34" charset="0"/>
              </a:rPr>
              <a:t>Any questions?</a:t>
            </a:r>
          </a:p>
          <a:p>
            <a:pPr>
              <a:lnSpc>
                <a:spcPts val="4020"/>
              </a:lnSpc>
            </a:pPr>
            <a:r>
              <a:rPr lang="en-GB" kern="0" dirty="0">
                <a:latin typeface="Calibri" panose="020F0502020204030204" pitchFamily="34" charset="0"/>
              </a:rPr>
              <a:t>Evaluation</a:t>
            </a:r>
          </a:p>
          <a:p>
            <a:pPr marL="0" indent="0">
              <a:lnSpc>
                <a:spcPts val="4020"/>
              </a:lnSpc>
              <a:buFont typeface="Arial" panose="020B0604020202020204" pitchFamily="34" charset="0"/>
              <a:buNone/>
            </a:pPr>
            <a:endParaRPr lang="en-GB" kern="0" dirty="0">
              <a:latin typeface="Calibri" panose="020F0502020204030204" pitchFamily="34" charset="0"/>
            </a:endParaRPr>
          </a:p>
          <a:p>
            <a:pPr>
              <a:lnSpc>
                <a:spcPts val="4020"/>
              </a:lnSpc>
            </a:pPr>
            <a:endParaRPr lang="en-GB" kern="0" dirty="0">
              <a:latin typeface="Calibri" panose="020F0502020204030204" pitchFamily="34" charset="0"/>
            </a:endParaRPr>
          </a:p>
        </p:txBody>
      </p:sp>
    </p:spTree>
    <p:extLst>
      <p:ext uri="{BB962C8B-B14F-4D97-AF65-F5344CB8AC3E}">
        <p14:creationId xmlns:p14="http://schemas.microsoft.com/office/powerpoint/2010/main" val="281505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979" y="1701603"/>
            <a:ext cx="5467973" cy="2984078"/>
          </a:xfrm>
        </p:spPr>
        <p:txBody>
          <a:bodyPr/>
          <a:lstStyle/>
          <a:p>
            <a:pPr marL="407988" indent="-407988">
              <a:buAutoNum type="arabicPeriod"/>
            </a:pPr>
            <a:r>
              <a:rPr lang="en-GB" sz="2600" dirty="0"/>
              <a:t>Do you know what the Access to Work scheme is?</a:t>
            </a:r>
          </a:p>
          <a:p>
            <a:pPr marL="407988" indent="-407988">
              <a:buAutoNum type="arabicPeriod"/>
            </a:pPr>
            <a:r>
              <a:rPr lang="en-GB" sz="2600" dirty="0"/>
              <a:t>Do you know what Disabled Students’ Allowances are?</a:t>
            </a:r>
          </a:p>
          <a:p>
            <a:pPr marL="407988" indent="-407988">
              <a:buAutoNum type="arabicPeriod"/>
            </a:pPr>
            <a:r>
              <a:rPr lang="en-GB" sz="2600" dirty="0"/>
              <a:t>Do you know what rights you have as a deaf young person under the Equality Act?</a:t>
            </a:r>
          </a:p>
        </p:txBody>
      </p:sp>
      <p:sp>
        <p:nvSpPr>
          <p:cNvPr id="10" name="TextBox 9"/>
          <p:cNvSpPr txBox="1"/>
          <p:nvPr/>
        </p:nvSpPr>
        <p:spPr>
          <a:xfrm>
            <a:off x="8029916" y="1825536"/>
            <a:ext cx="3275831" cy="646331"/>
          </a:xfrm>
          <a:prstGeom prst="rect">
            <a:avLst/>
          </a:prstGeom>
          <a:noFill/>
        </p:spPr>
        <p:txBody>
          <a:bodyPr wrap="square" rtlCol="0">
            <a:spAutoFit/>
          </a:bodyPr>
          <a:lstStyle/>
          <a:p>
            <a:r>
              <a:rPr lang="en-GB" sz="1800" dirty="0">
                <a:solidFill>
                  <a:schemeClr val="bg2"/>
                </a:solidFill>
                <a:latin typeface="Calibri" panose="020F0502020204030204" pitchFamily="34" charset="0"/>
                <a:cs typeface="Calibri" panose="020F0502020204030204" pitchFamily="34" charset="0"/>
              </a:rPr>
              <a:t>I know about it and know what support I could get</a:t>
            </a:r>
          </a:p>
        </p:txBody>
      </p:sp>
      <p:pic>
        <p:nvPicPr>
          <p:cNvPr id="14" name="Content Placeholder 3">
            <a:extLst>
              <a:ext uri="{FF2B5EF4-FFF2-40B4-BE49-F238E27FC236}">
                <a16:creationId xmlns:a16="http://schemas.microsoft.com/office/drawing/2014/main" xmlns="" id="{ACD998FD-1CD3-8442-8F3D-2630104BD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932415" y="1629594"/>
            <a:ext cx="948873" cy="948873"/>
          </a:xfrm>
          <a:prstGeom prst="ellipse">
            <a:avLst/>
          </a:prstGeom>
          <a:noFill/>
          <a:ln w="9525">
            <a:noFill/>
            <a:miter lim="800000"/>
            <a:headEnd/>
            <a:tailEnd/>
          </a:ln>
        </p:spPr>
      </p:pic>
      <p:sp>
        <p:nvSpPr>
          <p:cNvPr id="12" name="TextBox 11"/>
          <p:cNvSpPr txBox="1"/>
          <p:nvPr/>
        </p:nvSpPr>
        <p:spPr>
          <a:xfrm>
            <a:off x="8103995" y="4119784"/>
            <a:ext cx="3055762" cy="369332"/>
          </a:xfrm>
          <a:prstGeom prst="rect">
            <a:avLst/>
          </a:prstGeom>
          <a:noFill/>
        </p:spPr>
        <p:txBody>
          <a:bodyPr wrap="square" rtlCol="0">
            <a:spAutoFit/>
          </a:bodyPr>
          <a:lstStyle/>
          <a:p>
            <a:pPr marL="0" indent="0">
              <a:buNone/>
            </a:pPr>
            <a:r>
              <a:rPr lang="en-GB" sz="1800" dirty="0">
                <a:solidFill>
                  <a:schemeClr val="bg2"/>
                </a:solidFill>
                <a:latin typeface="Calibri" panose="020F0502020204030204" pitchFamily="34" charset="0"/>
                <a:cs typeface="Calibri" panose="020F0502020204030204" pitchFamily="34" charset="0"/>
              </a:rPr>
              <a:t>I don’t know anything </a:t>
            </a:r>
          </a:p>
        </p:txBody>
      </p:sp>
      <p:pic>
        <p:nvPicPr>
          <p:cNvPr id="15" name="Picture 14">
            <a:extLst>
              <a:ext uri="{FF2B5EF4-FFF2-40B4-BE49-F238E27FC236}">
                <a16:creationId xmlns:a16="http://schemas.microsoft.com/office/drawing/2014/main" xmlns="" id="{14D0E59E-2F6B-C04B-89D9-ACA917F7F2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2415" y="3839035"/>
            <a:ext cx="948874" cy="957421"/>
          </a:xfrm>
          <a:prstGeom prst="ellipse">
            <a:avLst/>
          </a:prstGeom>
        </p:spPr>
      </p:pic>
      <p:sp>
        <p:nvSpPr>
          <p:cNvPr id="11" name="TextBox 10"/>
          <p:cNvSpPr txBox="1"/>
          <p:nvPr/>
        </p:nvSpPr>
        <p:spPr>
          <a:xfrm>
            <a:off x="8074801" y="2925989"/>
            <a:ext cx="3495395" cy="646331"/>
          </a:xfrm>
          <a:prstGeom prst="rect">
            <a:avLst/>
          </a:prstGeom>
          <a:noFill/>
        </p:spPr>
        <p:txBody>
          <a:bodyPr wrap="square" rtlCol="0">
            <a:spAutoFit/>
          </a:bodyPr>
          <a:lstStyle/>
          <a:p>
            <a:r>
              <a:rPr lang="en-GB" sz="1800" dirty="0">
                <a:solidFill>
                  <a:schemeClr val="bg2"/>
                </a:solidFill>
                <a:latin typeface="Calibri" panose="020F0502020204030204" pitchFamily="34" charset="0"/>
                <a:cs typeface="Calibri" panose="020F0502020204030204" pitchFamily="34" charset="0"/>
              </a:rPr>
              <a:t>I have heard about it, but don’t know what I could get</a:t>
            </a:r>
          </a:p>
        </p:txBody>
      </p:sp>
      <p:pic>
        <p:nvPicPr>
          <p:cNvPr id="17" name="Picture 16">
            <a:extLst>
              <a:ext uri="{FF2B5EF4-FFF2-40B4-BE49-F238E27FC236}">
                <a16:creationId xmlns:a16="http://schemas.microsoft.com/office/drawing/2014/main" xmlns="" id="{592FAC9B-CE09-654A-9BDE-9C312F85A0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23869" y="2755600"/>
            <a:ext cx="974518" cy="940325"/>
          </a:xfrm>
          <a:prstGeom prst="ellipse">
            <a:avLst/>
          </a:prstGeom>
        </p:spPr>
      </p:pic>
      <p:sp>
        <p:nvSpPr>
          <p:cNvPr id="16" name="Title 1">
            <a:extLst>
              <a:ext uri="{FF2B5EF4-FFF2-40B4-BE49-F238E27FC236}">
                <a16:creationId xmlns:a16="http://schemas.microsoft.com/office/drawing/2014/main" xmlns="" id="{F8259C78-D521-3D43-A519-C7FD4E3A5F87}"/>
              </a:ext>
            </a:extLst>
          </p:cNvPr>
          <p:cNvSpPr>
            <a:spLocks noGrp="1"/>
          </p:cNvSpPr>
          <p:nvPr>
            <p:ph type="title"/>
          </p:nvPr>
        </p:nvSpPr>
        <p:spPr>
          <a:xfrm>
            <a:off x="623799" y="320040"/>
            <a:ext cx="8256091" cy="720000"/>
          </a:xfrm>
        </p:spPr>
        <p:txBody>
          <a:bodyPr/>
          <a:lstStyle/>
          <a:p>
            <a:r>
              <a:rPr lang="en-GB" sz="4000" b="1" dirty="0"/>
              <a:t>Before we start – Your views</a:t>
            </a:r>
          </a:p>
        </p:txBody>
      </p:sp>
    </p:spTree>
    <p:extLst>
      <p:ext uri="{BB962C8B-B14F-4D97-AF65-F5344CB8AC3E}">
        <p14:creationId xmlns:p14="http://schemas.microsoft.com/office/powerpoint/2010/main" val="9894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eme2 DWE">
  <a:themeElements>
    <a:clrScheme name="Deaf Works Everywhere">
      <a:dk1>
        <a:srgbClr val="000000"/>
      </a:dk1>
      <a:lt1>
        <a:srgbClr val="FFFFFF"/>
      </a:lt1>
      <a:dk2>
        <a:srgbClr val="720062"/>
      </a:dk2>
      <a:lt2>
        <a:srgbClr val="87027B"/>
      </a:lt2>
      <a:accent1>
        <a:srgbClr val="720062"/>
      </a:accent1>
      <a:accent2>
        <a:srgbClr val="C6007E"/>
      </a:accent2>
      <a:accent3>
        <a:srgbClr val="0092BC"/>
      </a:accent3>
      <a:accent4>
        <a:srgbClr val="FFE900"/>
      </a:accent4>
      <a:accent5>
        <a:srgbClr val="F2A900"/>
      </a:accent5>
      <a:accent6>
        <a:srgbClr val="C4D60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DWE" id="{DA738837-0472-48E3-B29D-4EE7239F7A9C}" vid="{6AF1E63E-DAE8-4C38-AFF3-0C02AF7582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Theme2 DWE</Template>
  <TotalTime>8031</TotalTime>
  <Words>3642</Words>
  <Application>Microsoft Office PowerPoint</Application>
  <PresentationFormat>Custom</PresentationFormat>
  <Paragraphs>878</Paragraphs>
  <Slides>81</Slides>
  <Notes>43</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7" baseType="lpstr">
      <vt:lpstr>ＭＳ Ｐゴシック</vt:lpstr>
      <vt:lpstr>Arial</vt:lpstr>
      <vt:lpstr>Calibri</vt:lpstr>
      <vt:lpstr>Times New Roman</vt:lpstr>
      <vt:lpstr>Theme2 DWE</vt:lpstr>
      <vt:lpstr>Acrobat Document</vt:lpstr>
      <vt:lpstr>My Future</vt:lpstr>
      <vt:lpstr>PowerPoint Presentation</vt:lpstr>
      <vt:lpstr>Who is here today?</vt:lpstr>
      <vt:lpstr>PowerPoint Presentation</vt:lpstr>
      <vt:lpstr>PowerPoint Presentation</vt:lpstr>
      <vt:lpstr>PowerPoint Presentation</vt:lpstr>
      <vt:lpstr>PowerPoint Presentation</vt:lpstr>
      <vt:lpstr>Before we start – Your views</vt:lpstr>
      <vt:lpstr>Before we start – Your views</vt:lpstr>
      <vt:lpstr>PowerPoint Presentation</vt:lpstr>
      <vt:lpstr>Deaf Works Everywhere</vt:lpstr>
      <vt:lpstr>PowerPoint Presentation</vt:lpstr>
      <vt:lpstr>Own your deafness </vt:lpstr>
      <vt:lpstr>Why own your deafness?</vt:lpstr>
      <vt:lpstr>PowerPoint Presentation</vt:lpstr>
      <vt:lpstr>PowerPoint Presentation</vt:lpstr>
      <vt:lpstr>Equality Act 2010 </vt:lpstr>
      <vt:lpstr>Children and Families Act 2014</vt:lpstr>
      <vt:lpstr>PowerPoint Presentation</vt:lpstr>
      <vt:lpstr>Are the following  True or False?</vt:lpstr>
      <vt:lpstr>PowerPoint Presentation</vt:lpstr>
      <vt:lpstr>PowerPoint Presentation</vt:lpstr>
      <vt:lpstr>PowerPoint Presentation</vt:lpstr>
      <vt:lpstr>What’s the difference?</vt:lpstr>
      <vt:lpstr>Activity</vt:lpstr>
      <vt:lpstr>PowerPoint Presentation</vt:lpstr>
      <vt:lpstr>PowerPoint Presentation</vt:lpstr>
      <vt:lpstr>PowerPoint Presentation</vt:lpstr>
      <vt:lpstr>PowerPoint Presentation</vt:lpstr>
      <vt:lpstr>Deaf or Hearing?</vt:lpstr>
      <vt:lpstr>Which person is Hearing?</vt:lpstr>
      <vt:lpstr>Final round…Hearing or Deaf?</vt:lpstr>
      <vt:lpstr>PowerPoint Presentation</vt:lpstr>
      <vt:lpstr>Activity</vt:lpstr>
      <vt:lpstr>Skill-sets</vt:lpstr>
      <vt:lpstr>What do employers want?</vt:lpstr>
      <vt:lpstr>PowerPoint Presentation</vt:lpstr>
      <vt:lpstr>PowerPoint Presentation</vt:lpstr>
      <vt:lpstr>PowerPoint Presentation</vt:lpstr>
      <vt:lpstr>PowerPoint Presentation</vt:lpstr>
      <vt:lpstr>Your Career Journey</vt:lpstr>
      <vt:lpstr>PowerPoint Presentation</vt:lpstr>
      <vt:lpstr>Sixth form – stay on at school</vt:lpstr>
      <vt:lpstr>College</vt:lpstr>
      <vt:lpstr>Work experience</vt:lpstr>
      <vt:lpstr>Apprenticeships</vt:lpstr>
      <vt:lpstr>Traineeships</vt:lpstr>
      <vt:lpstr>Internships</vt:lpstr>
      <vt:lpstr>University</vt:lpstr>
      <vt:lpstr>Employment</vt:lpstr>
      <vt:lpstr>Volunteering</vt:lpstr>
      <vt:lpstr>Activity</vt:lpstr>
      <vt:lpstr>Another option is…</vt:lpstr>
      <vt:lpstr>PowerPoint Presentation</vt:lpstr>
      <vt:lpstr>PowerPoint Presentation</vt:lpstr>
      <vt:lpstr>PowerPoint Presentation</vt:lpstr>
      <vt:lpstr>Careers quiz!</vt:lpstr>
      <vt:lpstr>PowerPoint Presentation</vt:lpstr>
      <vt:lpstr>PowerPoint Presentation</vt:lpstr>
      <vt:lpstr>PowerPoint Presentation</vt:lpstr>
      <vt:lpstr>PowerPoint Presentation</vt:lpstr>
      <vt:lpstr>PowerPoint Presentation</vt:lpstr>
      <vt:lpstr>ATW (Access to Work)</vt:lpstr>
      <vt:lpstr>Technology quiz!</vt:lpstr>
      <vt:lpstr>Scenario Activity</vt:lpstr>
      <vt:lpstr>PowerPoint Presentation</vt:lpstr>
      <vt:lpstr>A&amp;E Doctor</vt:lpstr>
      <vt:lpstr>Photographer</vt:lpstr>
      <vt:lpstr>PowerPoint Presentation</vt:lpstr>
      <vt:lpstr>Agency Sales Executive </vt:lpstr>
      <vt:lpstr>Director of her own company</vt:lpstr>
      <vt:lpstr>IT for the Ministry of Defence</vt:lpstr>
      <vt:lpstr>Statistician</vt:lpstr>
      <vt:lpstr>Joiner and business owner</vt:lpstr>
      <vt:lpstr>Uber Driver</vt:lpstr>
      <vt:lpstr>PowerPoint Presentation</vt:lpstr>
      <vt:lpstr>PowerPoint Presentation</vt:lpstr>
      <vt:lpstr>What is action planning?</vt:lpstr>
      <vt:lpstr>Create your own action plan</vt:lpstr>
      <vt:lpstr>PowerPoint Presentation</vt:lpstr>
      <vt:lpstr>Well done you!</vt:lpstr>
    </vt:vector>
  </TitlesOfParts>
  <Company>NDCS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Future</dc:title>
  <dc:creator>Damian Ball</dc:creator>
  <cp:lastModifiedBy>Courtney Sherwell</cp:lastModifiedBy>
  <cp:revision>763</cp:revision>
  <cp:lastPrinted>2019-10-16T15:05:36Z</cp:lastPrinted>
  <dcterms:created xsi:type="dcterms:W3CDTF">2019-04-24T09:09:17Z</dcterms:created>
  <dcterms:modified xsi:type="dcterms:W3CDTF">2021-04-07T10:19:14Z</dcterms:modified>
</cp:coreProperties>
</file>