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1" r:id="rId1"/>
  </p:sldMasterIdLst>
  <p:notesMasterIdLst>
    <p:notesMasterId r:id="rId83"/>
  </p:notesMasterIdLst>
  <p:handoutMasterIdLst>
    <p:handoutMasterId r:id="rId84"/>
  </p:handoutMasterIdLst>
  <p:sldIdLst>
    <p:sldId id="348" r:id="rId2"/>
    <p:sldId id="544" r:id="rId3"/>
    <p:sldId id="385" r:id="rId4"/>
    <p:sldId id="269" r:id="rId5"/>
    <p:sldId id="391" r:id="rId6"/>
    <p:sldId id="272" r:id="rId7"/>
    <p:sldId id="349" r:id="rId8"/>
    <p:sldId id="354" r:id="rId9"/>
    <p:sldId id="355" r:id="rId10"/>
    <p:sldId id="390" r:id="rId11"/>
    <p:sldId id="540" r:id="rId12"/>
    <p:sldId id="546" r:id="rId13"/>
    <p:sldId id="271" r:id="rId14"/>
    <p:sldId id="384" r:id="rId15"/>
    <p:sldId id="273" r:id="rId16"/>
    <p:sldId id="547" r:id="rId17"/>
    <p:sldId id="274" r:id="rId18"/>
    <p:sldId id="360" r:id="rId19"/>
    <p:sldId id="345" r:id="rId20"/>
    <p:sldId id="329" r:id="rId21"/>
    <p:sldId id="565" r:id="rId22"/>
    <p:sldId id="386" r:id="rId23"/>
    <p:sldId id="548" r:id="rId24"/>
    <p:sldId id="277" r:id="rId25"/>
    <p:sldId id="392" r:id="rId26"/>
    <p:sldId id="556" r:id="rId27"/>
    <p:sldId id="557" r:id="rId28"/>
    <p:sldId id="558" r:id="rId29"/>
    <p:sldId id="559" r:id="rId30"/>
    <p:sldId id="510" r:id="rId31"/>
    <p:sldId id="560" r:id="rId32"/>
    <p:sldId id="561" r:id="rId33"/>
    <p:sldId id="549" r:id="rId34"/>
    <p:sldId id="281" r:id="rId35"/>
    <p:sldId id="516" r:id="rId36"/>
    <p:sldId id="518" r:id="rId37"/>
    <p:sldId id="562" r:id="rId38"/>
    <p:sldId id="550" r:id="rId39"/>
    <p:sldId id="276" r:id="rId40"/>
    <p:sldId id="520" r:id="rId41"/>
    <p:sldId id="566" r:id="rId42"/>
    <p:sldId id="471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574" r:id="rId51"/>
    <p:sldId id="575" r:id="rId52"/>
    <p:sldId id="528" r:id="rId53"/>
    <p:sldId id="419" r:id="rId54"/>
    <p:sldId id="521" r:id="rId55"/>
    <p:sldId id="564" r:id="rId56"/>
    <p:sldId id="535" r:id="rId57"/>
    <p:sldId id="541" r:id="rId58"/>
    <p:sldId id="551" r:id="rId59"/>
    <p:sldId id="578" r:id="rId60"/>
    <p:sldId id="407" r:id="rId61"/>
    <p:sldId id="563" r:id="rId62"/>
    <p:sldId id="381" r:id="rId63"/>
    <p:sldId id="313" r:id="rId64"/>
    <p:sldId id="533" r:id="rId65"/>
    <p:sldId id="543" r:id="rId66"/>
    <p:sldId id="534" r:id="rId67"/>
    <p:sldId id="579" r:id="rId68"/>
    <p:sldId id="580" r:id="rId69"/>
    <p:sldId id="581" r:id="rId70"/>
    <p:sldId id="582" r:id="rId71"/>
    <p:sldId id="583" r:id="rId72"/>
    <p:sldId id="584" r:id="rId73"/>
    <p:sldId id="585" r:id="rId74"/>
    <p:sldId id="586" r:id="rId75"/>
    <p:sldId id="587" r:id="rId76"/>
    <p:sldId id="337" r:id="rId77"/>
    <p:sldId id="552" r:id="rId78"/>
    <p:sldId id="542" r:id="rId79"/>
    <p:sldId id="538" r:id="rId80"/>
    <p:sldId id="553" r:id="rId81"/>
    <p:sldId id="333" r:id="rId82"/>
  </p:sldIdLst>
  <p:sldSz cx="12195175" cy="6859588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610042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122008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830126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2440168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3050210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3660252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4270294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4880336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435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ry Ross" initials="KR" lastIdx="3" clrIdx="0">
    <p:extLst>
      <p:ext uri="{19B8F6BF-5375-455C-9EA6-DF929625EA0E}">
        <p15:presenceInfo xmlns:p15="http://schemas.microsoft.com/office/powerpoint/2012/main" userId="S-1-5-21-1662482463-1396073774-1845911597-8618" providerId="AD"/>
      </p:ext>
    </p:extLst>
  </p:cmAuthor>
  <p:cmAuthor id="2" name="Lindsey Valkenborgs" initials="LV" lastIdx="3" clrIdx="1">
    <p:extLst>
      <p:ext uri="{19B8F6BF-5375-455C-9EA6-DF929625EA0E}">
        <p15:presenceInfo xmlns:p15="http://schemas.microsoft.com/office/powerpoint/2012/main" userId="S-1-5-21-1662482463-1396073774-1845911597-10543" providerId="AD"/>
      </p:ext>
    </p:extLst>
  </p:cmAuthor>
  <p:cmAuthor id="3" name="Courtney Sherwell" initials="CS" lastIdx="4" clrIdx="2">
    <p:extLst>
      <p:ext uri="{19B8F6BF-5375-455C-9EA6-DF929625EA0E}">
        <p15:presenceInfo xmlns:p15="http://schemas.microsoft.com/office/powerpoint/2012/main" userId="S-1-5-21-1662482463-1396073774-1845911597-10752" providerId="AD"/>
      </p:ext>
    </p:extLst>
  </p:cmAuthor>
  <p:cmAuthor id="4" name="ela.kosmaczewska@outlook.com" initials="e" lastIdx="30" clrIdx="3">
    <p:extLst>
      <p:ext uri="{19B8F6BF-5375-455C-9EA6-DF929625EA0E}">
        <p15:presenceInfo xmlns:p15="http://schemas.microsoft.com/office/powerpoint/2012/main" userId="5c86bc18ae5b96ce" providerId="Windows Live"/>
      </p:ext>
    </p:extLst>
  </p:cmAuthor>
  <p:cmAuthor id="5" name="Adam Cohen" initials="AC" lastIdx="2" clrIdx="4">
    <p:extLst>
      <p:ext uri="{19B8F6BF-5375-455C-9EA6-DF929625EA0E}">
        <p15:presenceInfo xmlns:p15="http://schemas.microsoft.com/office/powerpoint/2012/main" userId="1d81129111e3b4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EA3"/>
    <a:srgbClr val="FF4800"/>
    <a:srgbClr val="FF3300"/>
    <a:srgbClr val="87027B"/>
    <a:srgbClr val="FFE900"/>
    <a:srgbClr val="C6007E"/>
    <a:srgbClr val="D9D9D9"/>
    <a:srgbClr val="0092BC"/>
    <a:srgbClr val="468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2" autoAdjust="0"/>
    <p:restoredTop sz="95862" autoAdjust="0"/>
  </p:normalViewPr>
  <p:slideViewPr>
    <p:cSldViewPr>
      <p:cViewPr varScale="1">
        <p:scale>
          <a:sx n="70" d="100"/>
          <a:sy n="70" d="100"/>
        </p:scale>
        <p:origin x="378" y="72"/>
      </p:cViewPr>
      <p:guideLst>
        <p:guide orient="horz" pos="1435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8F84A415-ED1C-E04D-B7C7-85A00DC614DF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3D9FAB58-3CE0-794F-B196-A923FE5D9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6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2B06CD65-0052-A748-ABD9-E18F4F72E200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001" tIns="45501" rIns="91001" bIns="45501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6E30364-1EC5-4C4A-B73A-092E241CA3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5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42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084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126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168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210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252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294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336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yourself and any</a:t>
            </a:r>
            <a:r>
              <a:rPr lang="en-GB" baseline="0" dirty="0"/>
              <a:t> other adults in the room, especially if the group is not usually together or those in the room are unknown</a:t>
            </a:r>
          </a:p>
          <a:p>
            <a:r>
              <a:rPr lang="en-GB" baseline="0" dirty="0"/>
              <a:t>You can have participants also introduce themselves</a:t>
            </a:r>
          </a:p>
          <a:p>
            <a:r>
              <a:rPr lang="en-GB" baseline="0" dirty="0"/>
              <a:t>If the group is well known to each other or you are delivering this as a 1-1 support session, this slide can be deleted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quiet</a:t>
            </a:r>
            <a:r>
              <a:rPr lang="en-GB" baseline="0" dirty="0"/>
              <a:t> groups – use a ball, use coloured post its that are put up and read out by the trainer, ask for two positives and one challenge from everyone/from a small group</a:t>
            </a:r>
          </a:p>
          <a:p>
            <a:r>
              <a:rPr lang="en-GB" baseline="0" dirty="0"/>
              <a:t>How can the challenges be a positive?  E.g. there is a challenge when an interpreter doesn’t show up, but by finding another way to communicate, I show myself to be adaptable and resilient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Trainer to ensure they cover what “discrimination” means</a:t>
            </a:r>
            <a:r>
              <a:rPr lang="en-GB" baseline="0" dirty="0"/>
              <a:t> and cover what reasonable adjustments could be made (by giving examples)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1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1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5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5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2950"/>
            <a:ext cx="6604000" cy="371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07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Choose</a:t>
            </a:r>
            <a:r>
              <a:rPr lang="en-GB" baseline="0" dirty="0"/>
              <a:t> an activity that suits the age and skill level of your group, or run both!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3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Broad areas of work taken from National Careers Service</a:t>
            </a:r>
          </a:p>
          <a:p>
            <a:r>
              <a:rPr lang="en-GB" dirty="0"/>
              <a:t>Can</a:t>
            </a:r>
            <a:r>
              <a:rPr lang="en-GB" baseline="0" dirty="0"/>
              <a:t> use this OR next three slides</a:t>
            </a:r>
          </a:p>
          <a:p>
            <a:r>
              <a:rPr lang="en-GB" baseline="0" dirty="0"/>
              <a:t>Use with resource page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using here, don’t spend a lot of time – ask the group if any stand out, if they have heard of any, if they haven’t heard of any</a:t>
            </a:r>
          </a:p>
          <a:p>
            <a:r>
              <a:rPr lang="en-GB" dirty="0"/>
              <a:t>Try to at least mention the industry for the next case study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3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5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LP = Lesson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75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8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students if they Can match</a:t>
            </a:r>
            <a:r>
              <a:rPr lang="en-GB" baseline="0" dirty="0"/>
              <a:t> each person with an industry from the previous slides/handout resource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students if they Can match</a:t>
            </a:r>
            <a:r>
              <a:rPr lang="en-GB" baseline="0" dirty="0"/>
              <a:t> each person with an industry from the previous slides/handout resource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5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the students if they Can match</a:t>
            </a:r>
            <a:r>
              <a:rPr lang="en-GB" baseline="0" dirty="0"/>
              <a:t> each person with an industry from the previous slides/handout resource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82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change activity or use different materials – build a tower, build a bridge </a:t>
            </a:r>
            <a:r>
              <a:rPr lang="en-GB" dirty="0" err="1"/>
              <a:t>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52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2950"/>
            <a:ext cx="6604000" cy="371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08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the point – that within 24 hours, this is a lot of decisions to make, the decisions will be rushed, not thought</a:t>
            </a:r>
            <a:r>
              <a:rPr lang="en-GB" baseline="0" dirty="0"/>
              <a:t> out, and may not be possible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5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volunteer</a:t>
            </a:r>
            <a:r>
              <a:rPr lang="en-GB" baseline="0" dirty="0"/>
              <a:t> overseas as well with programmes for smaller fees.  See globalteer.org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46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6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2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Suggested ground rules, you can</a:t>
            </a:r>
            <a:r>
              <a:rPr lang="en-GB" baseline="0" dirty="0"/>
              <a:t> use these or </a:t>
            </a:r>
            <a:r>
              <a:rPr lang="en-GB" dirty="0"/>
              <a:t>have the group come up with their 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2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67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this as a group – display the question and the options, then get</a:t>
            </a:r>
            <a:r>
              <a:rPr lang="en-GB" baseline="0" dirty="0"/>
              <a:t> the group to shout out which answer they think it is before showing the answer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4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79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3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5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5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81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19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47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6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 to toolkit for lesson plans</a:t>
            </a:r>
          </a:p>
          <a:p>
            <a:r>
              <a:rPr lang="en-GB" dirty="0"/>
              <a:t>You can also use an icebreaker you know of that</a:t>
            </a:r>
            <a:r>
              <a:rPr lang="en-GB" baseline="0" dirty="0"/>
              <a:t> works well for your group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38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010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R8.1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9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Ensure trainer does not lead this by suggesting</a:t>
            </a:r>
            <a:r>
              <a:rPr lang="en-GB" baseline="0" dirty="0"/>
              <a:t> which jar they would choose</a:t>
            </a:r>
          </a:p>
          <a:p>
            <a:r>
              <a:rPr lang="en-GB" baseline="0" dirty="0"/>
              <a:t>Useful as a baseline comparative figure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1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</a:t>
            </a:r>
            <a:r>
              <a:rPr lang="en-GB" baseline="0" dirty="0"/>
              <a:t> show of hands, groups standing around the room – whatever works for you</a:t>
            </a:r>
          </a:p>
          <a:p>
            <a:r>
              <a:rPr lang="en-GB" baseline="0" dirty="0"/>
              <a:t>Useful as a baseline comparative figure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5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Prompt</a:t>
            </a:r>
            <a:r>
              <a:rPr lang="en-GB" baseline="0" dirty="0"/>
              <a:t> questions – what did you want to be when you were a kid?  Is that still the same?  Has it changed?  What do you want to be now?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39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</a:t>
            </a:r>
            <a:r>
              <a:rPr lang="en-GB" baseline="0" dirty="0"/>
              <a:t> can be embedded but is too large.  Hyperlink instead.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2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next</a:t>
            </a:r>
            <a:r>
              <a:rPr lang="en-GB" baseline="0" dirty="0"/>
              <a:t> three slides 13-15 can be switched around very easily into whatever order you feel works best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1701602"/>
            <a:ext cx="8256091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80" y="2709714"/>
            <a:ext cx="9361040" cy="2952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637" y="1617741"/>
            <a:ext cx="8256091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639" y="3057741"/>
            <a:ext cx="10365899" cy="325237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573" y="2337741"/>
            <a:ext cx="8258155" cy="64799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91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29035" y="1876740"/>
            <a:ext cx="9937104" cy="1583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“Insert quote</a:t>
            </a:r>
            <a:br>
              <a:rPr lang="en-US" dirty="0"/>
            </a:br>
            <a:r>
              <a:rPr lang="en-US" dirty="0"/>
              <a:t>here”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37547" y="4098493"/>
            <a:ext cx="54721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Quoted 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DBF88F9-CDC7-6440-8A59-8CCC41E4E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AC737710-8894-094B-ADF1-1B37E6AEBE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F30373-62BA-EB4B-9DC1-3DFF30906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9035" y="1876740"/>
            <a:ext cx="9937104" cy="1583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“Insert quote</a:t>
            </a:r>
            <a:br>
              <a:rPr lang="en-US" dirty="0"/>
            </a:br>
            <a:r>
              <a:rPr lang="en-US" dirty="0"/>
              <a:t>here”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C7BD8B8A-9973-6D4E-9257-B45501FB0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7547" y="4098493"/>
            <a:ext cx="54721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Quoted by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="" xmlns:a16="http://schemas.microsoft.com/office/drawing/2014/main" id="{5FE2E760-2ABE-AC44-9E8B-B9C25289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8341E6-94D8-1F4A-A1B8-6A0717663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7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639" y="1701602"/>
            <a:ext cx="825815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83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979" y="1710582"/>
            <a:ext cx="10365899" cy="296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24F3285-A34E-8548-98AF-1AC03AA1DF0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4F3285-A34E-8548-98AF-1AC03AA1DF0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979" y="400441"/>
            <a:ext cx="9056632" cy="5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="" xmlns:a16="http://schemas.microsoft.com/office/drawing/2014/main" id="{DA064AE6-A18C-0145-A9FE-479BFA3EB1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6ADAE9-F1A5-D843-A1C6-9DA3D6EB022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8" r:id="rId3"/>
    <p:sldLayoutId id="2147483789" r:id="rId4"/>
    <p:sldLayoutId id="2147483790" r:id="rId5"/>
    <p:sldLayoutId id="2147483791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 i="0">
          <a:solidFill>
            <a:srgbClr val="FFE90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61004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22008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83012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44016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sz="30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5pPr>
      <a:lvl6pPr marL="3355231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6pPr>
      <a:lvl7pPr marL="3965273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7pPr>
      <a:lvl8pPr marL="4575315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8pPr>
      <a:lvl9pPr marL="5185357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42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084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126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168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210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252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294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336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izsAPnrn6s" TargetMode="External"/><Relationship Id="rId5" Type="http://schemas.openxmlformats.org/officeDocument/2006/relationships/hyperlink" Target="https://www.youtube.com/watch?v=cizsAPnrn6s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gov.scot/publications/supporting-childrens-learning-statutory-guidance-education-additional-support-learning-scotland/pages/3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.service.gov.uk/explore-career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aas.gov.uk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as.gov.uk/" TargetMode="Externa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255447-7D08-A641-9F9C-744802AEB8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41563"/>
            <a:ext cx="12195174" cy="5533222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1105" y="2781722"/>
            <a:ext cx="6468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Scotland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336947" y="2134592"/>
            <a:ext cx="7056784" cy="7191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500"/>
              </a:lnSpc>
              <a:tabLst>
                <a:tab pos="1470025" algn="l"/>
              </a:tabLst>
            </a:pPr>
            <a:r>
              <a:rPr lang="en-GB" sz="11500" b="1" dirty="0"/>
              <a:t>My Future</a:t>
            </a:r>
          </a:p>
        </p:txBody>
      </p:sp>
    </p:spTree>
    <p:extLst>
      <p:ext uri="{BB962C8B-B14F-4D97-AF65-F5344CB8AC3E}">
        <p14:creationId xmlns:p14="http://schemas.microsoft.com/office/powerpoint/2010/main" val="420726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F96E51A-D7F7-AD46-AFC7-767946E4787F}"/>
              </a:ext>
            </a:extLst>
          </p:cNvPr>
          <p:cNvGrpSpPr/>
          <p:nvPr/>
        </p:nvGrpSpPr>
        <p:grpSpPr>
          <a:xfrm>
            <a:off x="751519" y="2059771"/>
            <a:ext cx="11322732" cy="3730752"/>
            <a:chOff x="751519" y="2059771"/>
            <a:chExt cx="11322732" cy="3730752"/>
          </a:xfrm>
        </p:grpSpPr>
        <p:sp>
          <p:nvSpPr>
            <p:cNvPr id="3" name="TextBox 2"/>
            <p:cNvSpPr txBox="1"/>
            <p:nvPr/>
          </p:nvSpPr>
          <p:spPr>
            <a:xfrm>
              <a:off x="8329835" y="3429794"/>
              <a:ext cx="3744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Don’t worry if you are not sure yet!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856D1D6-EB9E-E443-A6CB-448ADEEAA602}"/>
                </a:ext>
              </a:extLst>
            </p:cNvPr>
            <p:cNvGrpSpPr/>
            <p:nvPr/>
          </p:nvGrpSpPr>
          <p:grpSpPr>
            <a:xfrm>
              <a:off x="751519" y="2059771"/>
              <a:ext cx="6978308" cy="3730752"/>
              <a:chOff x="751519" y="1809194"/>
              <a:chExt cx="6978308" cy="3730752"/>
            </a:xfrm>
          </p:grpSpPr>
          <p:pic>
            <p:nvPicPr>
              <p:cNvPr id="5" name="Picture 4"/>
              <p:cNvPicPr>
                <a:picLocks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1" t="112" r="12896" b="4173"/>
              <a:stretch/>
            </p:blipFill>
            <p:spPr>
              <a:xfrm>
                <a:off x="751519" y="1809194"/>
                <a:ext cx="3731332" cy="3730752"/>
              </a:xfrm>
              <a:prstGeom prst="ellipse">
                <a:avLst/>
              </a:prstGeom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</p:pic>
          <p:pic>
            <p:nvPicPr>
              <p:cNvPr id="4" name="Picture 3"/>
              <p:cNvPicPr>
                <a:picLocks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9075" y="1809194"/>
                <a:ext cx="3730752" cy="3730752"/>
              </a:xfrm>
              <a:prstGeom prst="ellipse">
                <a:avLst/>
              </a:prstGeom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</p:pic>
        </p:grp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A7B4CF5-402B-E04F-8F36-32480A35E5F1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Have you thought of a job </a:t>
            </a:r>
            <a:b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you would you like to do?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ED8962D-D788-444F-AB68-024FE6D113CB}"/>
              </a:ext>
            </a:extLst>
          </p:cNvPr>
          <p:cNvGrpSpPr/>
          <p:nvPr/>
        </p:nvGrpSpPr>
        <p:grpSpPr>
          <a:xfrm>
            <a:off x="48915" y="1557586"/>
            <a:ext cx="12445174" cy="4752528"/>
            <a:chOff x="48915" y="1557586"/>
            <a:chExt cx="12445174" cy="475252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4540D66-63B0-B64D-9473-8E5B25C44618}"/>
                </a:ext>
              </a:extLst>
            </p:cNvPr>
            <p:cNvSpPr/>
            <p:nvPr/>
          </p:nvSpPr>
          <p:spPr bwMode="auto">
            <a:xfrm>
              <a:off x="646140" y="1557586"/>
              <a:ext cx="11356103" cy="4752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97F651C-1D71-4A48-9491-04AA1F0B0AE3}"/>
                </a:ext>
              </a:extLst>
            </p:cNvPr>
            <p:cNvGrpSpPr/>
            <p:nvPr/>
          </p:nvGrpSpPr>
          <p:grpSpPr>
            <a:xfrm>
              <a:off x="48915" y="1783219"/>
              <a:ext cx="12445174" cy="3662799"/>
              <a:chOff x="-167109" y="1701602"/>
              <a:chExt cx="12445174" cy="3662799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DC99A9C5-6C01-D34E-BD7D-4A1D9EC120B6}"/>
                  </a:ext>
                </a:extLst>
              </p:cNvPr>
              <p:cNvSpPr txBox="1"/>
              <p:nvPr/>
            </p:nvSpPr>
            <p:spPr>
              <a:xfrm>
                <a:off x="624979" y="1701602"/>
                <a:ext cx="111612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These questions may help you think of options:</a:t>
                </a: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="" xmlns:a16="http://schemas.microsoft.com/office/drawing/2014/main" id="{680ABD15-9E8F-8D42-AB12-99DDCA7C7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433291" y="2274880"/>
                <a:ext cx="5244058" cy="3089521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="" xmlns:a16="http://schemas.microsoft.com/office/drawing/2014/main" id="{516D2EC0-0AF3-2945-AFB3-699B680C9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7034007" y="2274880"/>
                <a:ext cx="5244058" cy="3089521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="" xmlns:a16="http://schemas.microsoft.com/office/drawing/2014/main" id="{E1779B30-33D0-6D40-B1C1-D96EC5083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-167109" y="2274880"/>
                <a:ext cx="5244058" cy="3089521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FBED3AB4-C422-A944-A5BA-17D305C14131}"/>
                  </a:ext>
                </a:extLst>
              </p:cNvPr>
              <p:cNvSpPr/>
              <p:nvPr/>
            </p:nvSpPr>
            <p:spPr bwMode="auto">
              <a:xfrm>
                <a:off x="1059128" y="3060699"/>
                <a:ext cx="2570381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What did </a:t>
                </a:r>
                <a:b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 want to be </a:t>
                </a:r>
                <a:b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as a kid?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DA6C7FBB-B129-8B4F-9A7F-AC180DA7F413}"/>
                  </a:ext>
                </a:extLst>
              </p:cNvPr>
              <p:cNvSpPr/>
              <p:nvPr/>
            </p:nvSpPr>
            <p:spPr bwMode="auto">
              <a:xfrm>
                <a:off x="4794785" y="3060699"/>
                <a:ext cx="2198111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Wha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 </a:t>
                </a:r>
                <a:b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makes me happiest?</a:t>
                </a: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9318DC18-3368-7D42-84D6-E976228A33C6}"/>
                  </a:ext>
                </a:extLst>
              </p:cNvPr>
              <p:cNvSpPr/>
              <p:nvPr/>
            </p:nvSpPr>
            <p:spPr bwMode="auto">
              <a:xfrm>
                <a:off x="8586524" y="3060699"/>
                <a:ext cx="1883245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What subjects</a:t>
                </a:r>
                <a:r>
                  <a:rPr kumimoji="0" lang="en-GB" sz="2800" u="none" strike="noStrike" cap="none" normalizeH="0" dirty="0">
                    <a:ln>
                      <a:noFill/>
                    </a:ln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do I like?</a:t>
                </a: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078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zsAPnrn6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17167" y="1773610"/>
            <a:ext cx="7560840" cy="4252759"/>
          </a:xfrm>
          <a:prstGeom prst="rect">
            <a:avLst/>
          </a:prstGeom>
          <a:ln w="63500">
            <a:solidFill>
              <a:srgbClr val="FFE9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75" y="5109506"/>
            <a:ext cx="3564396" cy="1296144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Deaf Works Everywhere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FAC8C2E2-2BFB-DF48-9B59-75E9265C840F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2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Own your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deafness</a:t>
            </a:r>
          </a:p>
        </p:txBody>
      </p:sp>
    </p:spTree>
    <p:extLst>
      <p:ext uri="{BB962C8B-B14F-4D97-AF65-F5344CB8AC3E}">
        <p14:creationId xmlns:p14="http://schemas.microsoft.com/office/powerpoint/2010/main" val="146737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Own your deafness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475252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What do we mean by this?</a:t>
            </a:r>
          </a:p>
          <a:p>
            <a:r>
              <a:rPr lang="en-GB" sz="2800" dirty="0"/>
              <a:t>Knowing about your deafness, level/type</a:t>
            </a:r>
          </a:p>
          <a:p>
            <a:r>
              <a:rPr lang="en-GB" sz="2800" dirty="0"/>
              <a:t>Knowing who you are</a:t>
            </a:r>
          </a:p>
          <a:p>
            <a:r>
              <a:rPr lang="en-GB" sz="2800" dirty="0"/>
              <a:t>Knowing how you communicate</a:t>
            </a:r>
          </a:p>
          <a:p>
            <a:r>
              <a:rPr lang="en-GB" sz="2800" dirty="0"/>
              <a:t>Knowing what support you require </a:t>
            </a:r>
          </a:p>
          <a:p>
            <a:r>
              <a:rPr lang="en-GB" sz="2800" dirty="0"/>
              <a:t>Being confident and proud to tell people </a:t>
            </a:r>
            <a:br>
              <a:rPr lang="en-GB" sz="2800" dirty="0"/>
            </a:br>
            <a:r>
              <a:rPr lang="en-GB" sz="2800" dirty="0"/>
              <a:t>you’re deaf</a:t>
            </a:r>
          </a:p>
          <a:p>
            <a:pPr marL="0" indent="0">
              <a:buNone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049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Why own your deafness?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87E5B0F-1CD1-2640-982A-75DB567B8B8C}"/>
              </a:ext>
            </a:extLst>
          </p:cNvPr>
          <p:cNvSpPr txBox="1">
            <a:spLocks/>
          </p:cNvSpPr>
          <p:nvPr/>
        </p:nvSpPr>
        <p:spPr bwMode="auto">
          <a:xfrm>
            <a:off x="624979" y="1701602"/>
            <a:ext cx="1116123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2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600" dirty="0">
                <a:latin typeface="Calibri" panose="020F0502020204030204" pitchFamily="34" charset="0"/>
              </a:rPr>
              <a:t>Being deaf is part of your identity</a:t>
            </a:r>
          </a:p>
          <a:p>
            <a:r>
              <a:rPr lang="en-GB" sz="2600" dirty="0">
                <a:latin typeface="Calibri" panose="020F0502020204030204" pitchFamily="34" charset="0"/>
              </a:rPr>
              <a:t>Telling other people can help you </a:t>
            </a:r>
          </a:p>
          <a:p>
            <a:r>
              <a:rPr lang="en-GB" sz="2600" dirty="0">
                <a:latin typeface="Calibri" panose="020F0502020204030204" pitchFamily="34" charset="0"/>
              </a:rPr>
              <a:t>If you don’t tell people you’re deaf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it is hard for them to know how to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help you</a:t>
            </a:r>
          </a:p>
          <a:p>
            <a:r>
              <a:rPr lang="en-GB" sz="2600" dirty="0">
                <a:latin typeface="Calibri" panose="020F0502020204030204" pitchFamily="34" charset="0"/>
              </a:rPr>
              <a:t>Be confident about the support you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need – never be worried to ask! </a:t>
            </a:r>
          </a:p>
          <a:p>
            <a:r>
              <a:rPr lang="en-GB" sz="2600" dirty="0">
                <a:latin typeface="Calibri" panose="020F0502020204030204" pitchFamily="34" charset="0"/>
              </a:rPr>
              <a:t>Having support can make you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feel more confident in making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a positive difference</a:t>
            </a:r>
          </a:p>
          <a:p>
            <a:r>
              <a:rPr lang="en-GB" sz="2600" dirty="0">
                <a:latin typeface="Calibri" panose="020F0502020204030204" pitchFamily="34" charset="0"/>
              </a:rPr>
              <a:t>Knowing this can help you </a:t>
            </a:r>
            <a:br>
              <a:rPr lang="en-GB" sz="2600" dirty="0">
                <a:latin typeface="Calibri" panose="020F0502020204030204" pitchFamily="34" charset="0"/>
              </a:rPr>
            </a:br>
            <a:r>
              <a:rPr lang="en-GB" sz="2600" dirty="0">
                <a:latin typeface="Calibri" panose="020F0502020204030204" pitchFamily="34" charset="0"/>
              </a:rPr>
              <a:t>with planning your future</a:t>
            </a:r>
          </a:p>
          <a:p>
            <a:endParaRPr lang="en-GB" sz="2600" dirty="0">
              <a:latin typeface="Calibri" panose="020F0502020204030204" pitchFamily="34" charset="0"/>
            </a:endParaRPr>
          </a:p>
          <a:p>
            <a:endParaRPr lang="en-GB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16704"/>
            <a:ext cx="12025336" cy="1194186"/>
          </a:xfrm>
        </p:spPr>
        <p:txBody>
          <a:bodyPr/>
          <a:lstStyle/>
          <a:p>
            <a:r>
              <a:rPr lang="en-GB" sz="2800" dirty="0"/>
              <a:t>The challenges of being a deaf young person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43E4B4-5BDC-BC4B-AE26-CED41176ABD9}"/>
              </a:ext>
            </a:extLst>
          </p:cNvPr>
          <p:cNvGrpSpPr/>
          <p:nvPr/>
        </p:nvGrpSpPr>
        <p:grpSpPr>
          <a:xfrm>
            <a:off x="677812" y="3004451"/>
            <a:ext cx="11147846" cy="1761646"/>
            <a:chOff x="677812" y="3396340"/>
            <a:chExt cx="11147846" cy="1761646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77812" y="3431153"/>
              <a:ext cx="1726834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7593" y="4117586"/>
              <a:ext cx="1364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</a:t>
              </a: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2252986" y="3396342"/>
              <a:ext cx="1726834" cy="172683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10E432A3-02DC-8B40-B3F1-FFF3AED4C3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3102" y="3396340"/>
              <a:ext cx="1726834" cy="17268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22186" y="3935591"/>
              <a:ext cx="9637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Hobbies</a:t>
              </a:r>
              <a:b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Sports</a:t>
              </a: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3823102" y="3396340"/>
              <a:ext cx="1726834" cy="1726833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38100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34568" y="4052866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Friends</a:t>
              </a: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5393218" y="3396340"/>
              <a:ext cx="1726835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56308" y="4070661"/>
              <a:ext cx="806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Family</a:t>
              </a: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6963334" y="3396340"/>
              <a:ext cx="1725734" cy="17268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9E5B87D-79D0-104D-8B54-2B5BD3485C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32350" y="3396340"/>
              <a:ext cx="1726834" cy="17268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0320" y="4070660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8532350" y="3396340"/>
              <a:ext cx="1726834" cy="1726833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38100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01775" y="4070659"/>
              <a:ext cx="752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Travel</a:t>
              </a: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0102468" y="3396341"/>
              <a:ext cx="1723190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571891" y="4070659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School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4CFFFE59-FD33-E642-9B6E-FB8D0F7DA1D4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Activity – </a:t>
            </a:r>
            <a:b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Positives and Challenges 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9267EFD0-597B-924C-B82C-F49D47CF62FB}"/>
              </a:ext>
            </a:extLst>
          </p:cNvPr>
          <p:cNvSpPr txBox="1">
            <a:spLocks/>
          </p:cNvSpPr>
          <p:nvPr/>
        </p:nvSpPr>
        <p:spPr bwMode="auto">
          <a:xfrm>
            <a:off x="632572" y="5546094"/>
            <a:ext cx="12025336" cy="11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000" b="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kern="0" dirty="0">
                <a:latin typeface="Calibri" panose="020F0502020204030204" pitchFamily="34" charset="0"/>
              </a:rPr>
              <a:t>The best things about being a deaf young person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800" kern="0" dirty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0A200050-82B8-2348-9E6C-88CB741B82DD}"/>
              </a:ext>
            </a:extLst>
          </p:cNvPr>
          <p:cNvSpPr txBox="1">
            <a:spLocks/>
          </p:cNvSpPr>
          <p:nvPr/>
        </p:nvSpPr>
        <p:spPr bwMode="auto">
          <a:xfrm>
            <a:off x="1129035" y="260604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3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Your rights</a:t>
            </a:r>
          </a:p>
        </p:txBody>
      </p:sp>
    </p:spTree>
    <p:extLst>
      <p:ext uri="{BB962C8B-B14F-4D97-AF65-F5344CB8AC3E}">
        <p14:creationId xmlns:p14="http://schemas.microsoft.com/office/powerpoint/2010/main" val="23501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Equality Act 2010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145016" cy="3024336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You have the right not to be </a:t>
            </a:r>
            <a:r>
              <a:rPr lang="en-GB" sz="2800" b="1" dirty="0">
                <a:solidFill>
                  <a:schemeClr val="bg2"/>
                </a:solidFill>
              </a:rPr>
              <a:t>discriminated</a:t>
            </a:r>
            <a:r>
              <a:rPr lang="en-GB" sz="2800" b="1" dirty="0"/>
              <a:t> against because of a disability, this includes deafness</a:t>
            </a:r>
          </a:p>
          <a:p>
            <a:r>
              <a:rPr lang="en-GB" sz="2800" dirty="0"/>
              <a:t>Important to be aware of this</a:t>
            </a:r>
          </a:p>
          <a:p>
            <a:r>
              <a:rPr lang="en-GB" sz="2800" dirty="0"/>
              <a:t>Businesses and public services must follow the Act (schools, colleges, hospitals, shops, employers)</a:t>
            </a:r>
          </a:p>
          <a:p>
            <a:r>
              <a:rPr lang="en-GB" sz="2800" dirty="0">
                <a:solidFill>
                  <a:schemeClr val="bg2"/>
                </a:solidFill>
              </a:rPr>
              <a:t>‘Reasonable adjustments’; </a:t>
            </a:r>
            <a:r>
              <a:rPr lang="en-GB" sz="2800" dirty="0"/>
              <a:t>simple changes </a:t>
            </a:r>
            <a:br>
              <a:rPr lang="en-GB" sz="2800" dirty="0"/>
            </a:br>
            <a:r>
              <a:rPr lang="en-GB" sz="2800" dirty="0"/>
              <a:t>to make sure deaf people are not excluded </a:t>
            </a:r>
          </a:p>
        </p:txBody>
      </p:sp>
    </p:spTree>
    <p:extLst>
      <p:ext uri="{BB962C8B-B14F-4D97-AF65-F5344CB8AC3E}">
        <p14:creationId xmlns:p14="http://schemas.microsoft.com/office/powerpoint/2010/main" val="23361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70" y="320040"/>
            <a:ext cx="8256091" cy="720000"/>
          </a:xfrm>
        </p:spPr>
        <p:txBody>
          <a:bodyPr/>
          <a:lstStyle/>
          <a:p>
            <a:pPr>
              <a:lnSpc>
                <a:spcPts val="3920"/>
              </a:lnSpc>
            </a:pPr>
            <a:r>
              <a:rPr lang="en-GB" sz="4000" b="1" dirty="0"/>
              <a:t>Education (Additional Support for Learning Act) (Scotland) Act 2004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51CC0DE-9ABC-FC48-9A47-7DBDE6DB1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79" y="1701601"/>
            <a:ext cx="9145016" cy="4772259"/>
          </a:xfrm>
        </p:spPr>
        <p:txBody>
          <a:bodyPr/>
          <a:lstStyle/>
          <a:p>
            <a:r>
              <a:rPr lang="en-GB" sz="2800" dirty="0"/>
              <a:t>Sets out the rights of people with additional needs</a:t>
            </a:r>
          </a:p>
          <a:p>
            <a:r>
              <a:rPr lang="en-GB" sz="2800" dirty="0"/>
              <a:t>By law, education authorities must identify, provide and review the </a:t>
            </a:r>
            <a:r>
              <a:rPr lang="en-GB" sz="2800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additional support needs</a:t>
            </a:r>
            <a:r>
              <a:rPr lang="en-GB" sz="2800" dirty="0"/>
              <a:t> of their pupils which can arise in the short or long term as a result of the learning environment, family circumstances, health, wellbeing needs or a disability</a:t>
            </a:r>
          </a:p>
        </p:txBody>
      </p:sp>
    </p:spTree>
    <p:extLst>
      <p:ext uri="{BB962C8B-B14F-4D97-AF65-F5344CB8AC3E}">
        <p14:creationId xmlns:p14="http://schemas.microsoft.com/office/powerpoint/2010/main" val="10351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521523" y="1872449"/>
            <a:ext cx="6385781" cy="3501561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National Skills Body</a:t>
            </a:r>
          </a:p>
          <a:p>
            <a:r>
              <a:rPr lang="en-GB" kern="0" dirty="0"/>
              <a:t>Supports people and business </a:t>
            </a:r>
            <a:br>
              <a:rPr lang="en-GB" kern="0" dirty="0"/>
            </a:br>
            <a:r>
              <a:rPr lang="en-GB" kern="0" dirty="0"/>
              <a:t>to develop and apply skills</a:t>
            </a:r>
          </a:p>
          <a:p>
            <a:r>
              <a:rPr lang="en-GB" kern="0" dirty="0"/>
              <a:t>Contribute to economic growth ambitions for Scotland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EC1838F9-4FC8-4D4D-97C6-39E912935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96"/>
          <a:stretch/>
        </p:blipFill>
        <p:spPr>
          <a:xfrm>
            <a:off x="913011" y="1773609"/>
            <a:ext cx="3960440" cy="31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0EAEC84C-D296-864F-B00E-83B9C22C974D}"/>
              </a:ext>
            </a:extLst>
          </p:cNvPr>
          <p:cNvSpPr txBox="1">
            <a:spLocks/>
          </p:cNvSpPr>
          <p:nvPr/>
        </p:nvSpPr>
        <p:spPr bwMode="auto">
          <a:xfrm>
            <a:off x="1129035" y="237744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1. Introduction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0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8" y="2709714"/>
            <a:ext cx="8256091" cy="1152048"/>
          </a:xfrm>
        </p:spPr>
        <p:txBody>
          <a:bodyPr>
            <a:noAutofit/>
          </a:bodyPr>
          <a:lstStyle/>
          <a:p>
            <a:pPr>
              <a:lnSpc>
                <a:spcPts val="6300"/>
              </a:lnSpc>
            </a:pPr>
            <a:r>
              <a:rPr lang="en-GB" sz="6000" dirty="0">
                <a:solidFill>
                  <a:schemeClr val="tx1"/>
                </a:solidFill>
              </a:rPr>
              <a:t>Are the following </a:t>
            </a:r>
            <a:r>
              <a:rPr lang="en-GB" sz="6000" b="0" dirty="0">
                <a:solidFill>
                  <a:schemeClr val="bg2"/>
                </a:solidFill>
              </a:rPr>
              <a:t/>
            </a:r>
            <a:br>
              <a:rPr lang="en-GB" sz="6000" b="0" dirty="0">
                <a:solidFill>
                  <a:schemeClr val="bg2"/>
                </a:solidFill>
              </a:rPr>
            </a:br>
            <a:r>
              <a:rPr lang="en-GB" sz="6000" b="1" dirty="0">
                <a:solidFill>
                  <a:schemeClr val="bg2"/>
                </a:solidFill>
              </a:rPr>
              <a:t>True</a:t>
            </a:r>
            <a:r>
              <a:rPr lang="en-GB" sz="6000" b="0" dirty="0">
                <a:solidFill>
                  <a:schemeClr val="bg2"/>
                </a:solidFill>
              </a:rPr>
              <a:t> </a:t>
            </a:r>
            <a:r>
              <a:rPr lang="en-GB" sz="6000" dirty="0">
                <a:solidFill>
                  <a:schemeClr val="tx1"/>
                </a:solidFill>
              </a:rPr>
              <a:t>or</a:t>
            </a:r>
            <a:r>
              <a:rPr lang="en-GB" sz="6000" b="0" dirty="0">
                <a:solidFill>
                  <a:schemeClr val="bg2"/>
                </a:solidFill>
              </a:rPr>
              <a:t> </a:t>
            </a:r>
            <a:r>
              <a:rPr lang="en-GB" sz="6000" b="1" dirty="0">
                <a:solidFill>
                  <a:schemeClr val="bg2"/>
                </a:solidFill>
              </a:rPr>
              <a:t>False</a:t>
            </a:r>
            <a:r>
              <a:rPr lang="en-GB" sz="6000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9CE2197-66D0-3A43-A826-990802268C3D}"/>
              </a:ext>
            </a:extLst>
          </p:cNvPr>
          <p:cNvSpPr txBox="1">
            <a:spLocks/>
          </p:cNvSpPr>
          <p:nvPr/>
        </p:nvSpPr>
        <p:spPr bwMode="auto">
          <a:xfrm>
            <a:off x="624979" y="405458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dirty="0"/>
              <a:t>Myth busting quiz!</a:t>
            </a:r>
            <a:endParaRPr lang="en-GB" kern="0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FAF006E-C0C3-2246-847F-394DB5B655F1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>
                <a:latin typeface="Calibri" panose="020F0502020204030204" pitchFamily="34" charset="0"/>
              </a:rPr>
              <a:t>Myth busting quiz!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2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Content Placeholder 4">
            <a:extLst>
              <a:ext uri="{FF2B5EF4-FFF2-40B4-BE49-F238E27FC236}">
                <a16:creationId xmlns="" xmlns:a16="http://schemas.microsoft.com/office/drawing/2014/main" id="{E759CF52-AC23-3249-A011-94B8180B6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373864"/>
              </p:ext>
            </p:extLst>
          </p:nvPr>
        </p:nvGraphicFramePr>
        <p:xfrm>
          <a:off x="669136" y="5543249"/>
          <a:ext cx="8640960" cy="534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4278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10.  Some deaf people can’t work on sea-faring ships, for example on cruise ships.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Content Placeholder 4">
            <a:extLst>
              <a:ext uri="{FF2B5EF4-FFF2-40B4-BE49-F238E27FC236}">
                <a16:creationId xmlns="" xmlns:a16="http://schemas.microsoft.com/office/drawing/2014/main" id="{F080B2B2-B529-9147-8568-7549ADECA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214831"/>
              </p:ext>
            </p:extLst>
          </p:nvPr>
        </p:nvGraphicFramePr>
        <p:xfrm>
          <a:off x="696987" y="4484462"/>
          <a:ext cx="8613109" cy="1066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6593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9.  Some deaf people are able to get a job in the Army or as a police officer.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Content Placeholder 4">
            <a:extLst>
              <a:ext uri="{FF2B5EF4-FFF2-40B4-BE49-F238E27FC236}">
                <a16:creationId xmlns="" xmlns:a16="http://schemas.microsoft.com/office/drawing/2014/main" id="{26DA3EF3-C5CC-7046-BA17-80CEC49F2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120292"/>
              </p:ext>
            </p:extLst>
          </p:nvPr>
        </p:nvGraphicFramePr>
        <p:xfrm>
          <a:off x="696987" y="4143836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8.  Deaf people can fly aeroplanes.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Content Placeholder 4">
            <a:extLst>
              <a:ext uri="{FF2B5EF4-FFF2-40B4-BE49-F238E27FC236}">
                <a16:creationId xmlns="" xmlns:a16="http://schemas.microsoft.com/office/drawing/2014/main" id="{466CAE29-B479-7C4A-8C3B-EBF421C2D7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804683"/>
              </p:ext>
            </p:extLst>
          </p:nvPr>
        </p:nvGraphicFramePr>
        <p:xfrm>
          <a:off x="696987" y="3813378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7.  If my employer has paid for reasonable adjustments at work then they can pay me a lower salary.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Content Placeholder 4">
            <a:extLst>
              <a:ext uri="{FF2B5EF4-FFF2-40B4-BE49-F238E27FC236}">
                <a16:creationId xmlns="" xmlns:a16="http://schemas.microsoft.com/office/drawing/2014/main" id="{DA12B93B-FFA8-6346-8BA3-8745786D7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295614"/>
              </p:ext>
            </p:extLst>
          </p:nvPr>
        </p:nvGraphicFramePr>
        <p:xfrm>
          <a:off x="696987" y="3481649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6.  When I have a job and I want to use Access to Work funding, my employer will sort this out for me.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" name="Content Placeholder 4">
            <a:extLst>
              <a:ext uri="{FF2B5EF4-FFF2-40B4-BE49-F238E27FC236}">
                <a16:creationId xmlns="" xmlns:a16="http://schemas.microsoft.com/office/drawing/2014/main" id="{0EF706EC-9985-254F-95C3-0D1559CCBC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647282"/>
              </p:ext>
            </p:extLst>
          </p:nvPr>
        </p:nvGraphicFramePr>
        <p:xfrm>
          <a:off x="696987" y="2926858"/>
          <a:ext cx="861310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38125" marR="0" lvl="0" indent="-238125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5.  I won’t be able to get a job in an office because I’ll find it too difficult to take part in discussion during meetings.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="" xmlns:a16="http://schemas.microsoft.com/office/drawing/2014/main" id="{8C966222-5E26-9743-91F8-908439B0B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323577"/>
              </p:ext>
            </p:extLst>
          </p:nvPr>
        </p:nvGraphicFramePr>
        <p:xfrm>
          <a:off x="696987" y="2610080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4.  If I get a job interview I should tell the employer that I’m deaf before the interview.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C18B1EED-73BB-7345-9D6C-EFBFBB3B5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373851"/>
              </p:ext>
            </p:extLst>
          </p:nvPr>
        </p:nvGraphicFramePr>
        <p:xfrm>
          <a:off x="696987" y="2307946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3.  I won’t be able to do the same jobs as my hearing friends because I’m deaf.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Content Placeholder 4">
            <a:extLst>
              <a:ext uri="{FF2B5EF4-FFF2-40B4-BE49-F238E27FC236}">
                <a16:creationId xmlns="" xmlns:a16="http://schemas.microsoft.com/office/drawing/2014/main" id="{327B0923-DA9F-A74B-AB8C-71AFCDDF2D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734379"/>
              </p:ext>
            </p:extLst>
          </p:nvPr>
        </p:nvGraphicFramePr>
        <p:xfrm>
          <a:off x="696987" y="2012290"/>
          <a:ext cx="861310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934">
                <a:tc>
                  <a:txBody>
                    <a:bodyPr/>
                    <a:lstStyle/>
                    <a:p>
                      <a:pPr algn="l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  I won’t be able to go to university because I’ll struggle to hear the teacher during lectures.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" name="Content Placeholder 4">
            <a:extLst>
              <a:ext uri="{FF2B5EF4-FFF2-40B4-BE49-F238E27FC236}">
                <a16:creationId xmlns="" xmlns:a16="http://schemas.microsoft.com/office/drawing/2014/main" id="{E2492A93-46B9-B245-BBD2-D1C314DA5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307362"/>
              </p:ext>
            </p:extLst>
          </p:nvPr>
        </p:nvGraphicFramePr>
        <p:xfrm>
          <a:off x="9310100" y="5543249"/>
          <a:ext cx="2201258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8476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What?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21822993"/>
                  </a:ext>
                </a:extLst>
              </a:tr>
            </a:tbl>
          </a:graphicData>
        </a:graphic>
      </p:graphicFrame>
      <p:graphicFrame>
        <p:nvGraphicFramePr>
          <p:cNvPr id="56" name="Content Placeholder 4">
            <a:extLst>
              <a:ext uri="{FF2B5EF4-FFF2-40B4-BE49-F238E27FC236}">
                <a16:creationId xmlns="" xmlns:a16="http://schemas.microsoft.com/office/drawing/2014/main" id="{B07117DA-FAB9-F14C-8B55-C77D6AB4A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809533"/>
              </p:ext>
            </p:extLst>
          </p:nvPr>
        </p:nvGraphicFramePr>
        <p:xfrm>
          <a:off x="9310100" y="4484462"/>
          <a:ext cx="2201258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7018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 </a:t>
                      </a:r>
                      <a:r>
                        <a:rPr lang="en-GB" sz="1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en-GB" sz="1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But you will have to have</a:t>
                      </a:r>
                      <a:r>
                        <a:rPr kumimoji="0" lang="en-GB" sz="1600" b="0" i="0" u="none" strike="noStrike" cap="none" normalizeH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 a medical test including hearing check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ＭＳ Ｐゴシック" pitchFamily="-107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2851087"/>
                  </a:ext>
                </a:extLst>
              </a:tr>
            </a:tbl>
          </a:graphicData>
        </a:graphic>
      </p:graphicFrame>
      <p:graphicFrame>
        <p:nvGraphicFramePr>
          <p:cNvPr id="54" name="Content Placeholder 4">
            <a:extLst>
              <a:ext uri="{FF2B5EF4-FFF2-40B4-BE49-F238E27FC236}">
                <a16:creationId xmlns="" xmlns:a16="http://schemas.microsoft.com/office/drawing/2014/main" id="{37076E3C-19A5-F848-8943-D7060D7497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341153"/>
              </p:ext>
            </p:extLst>
          </p:nvPr>
        </p:nvGraphicFramePr>
        <p:xfrm>
          <a:off x="9310100" y="4143836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4880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2" name="Content Placeholder 4">
            <a:extLst>
              <a:ext uri="{FF2B5EF4-FFF2-40B4-BE49-F238E27FC236}">
                <a16:creationId xmlns="" xmlns:a16="http://schemas.microsoft.com/office/drawing/2014/main" id="{DEEDA399-33AF-7E42-A1C7-642CE6B81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19177"/>
              </p:ext>
            </p:extLst>
          </p:nvPr>
        </p:nvGraphicFramePr>
        <p:xfrm>
          <a:off x="9310100" y="3813378"/>
          <a:ext cx="2201258" cy="335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590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3" name="Content Placeholder 4">
            <a:extLst>
              <a:ext uri="{FF2B5EF4-FFF2-40B4-BE49-F238E27FC236}">
                <a16:creationId xmlns="" xmlns:a16="http://schemas.microsoft.com/office/drawing/2014/main" id="{8CAA4B4E-D14A-0649-9770-763D3AAA8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890590"/>
              </p:ext>
            </p:extLst>
          </p:nvPr>
        </p:nvGraphicFramePr>
        <p:xfrm>
          <a:off x="9310100" y="3463492"/>
          <a:ext cx="2201258" cy="35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4560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Content Placeholder 4">
            <a:extLst>
              <a:ext uri="{FF2B5EF4-FFF2-40B4-BE49-F238E27FC236}">
                <a16:creationId xmlns="" xmlns:a16="http://schemas.microsoft.com/office/drawing/2014/main" id="{7C9F904B-049A-4642-83FB-0625F0BBB5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199509"/>
              </p:ext>
            </p:extLst>
          </p:nvPr>
        </p:nvGraphicFramePr>
        <p:xfrm>
          <a:off x="9310100" y="2926858"/>
          <a:ext cx="2201258" cy="577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749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Content Placeholder 4">
            <a:extLst>
              <a:ext uri="{FF2B5EF4-FFF2-40B4-BE49-F238E27FC236}">
                <a16:creationId xmlns="" xmlns:a16="http://schemas.microsoft.com/office/drawing/2014/main" id="{FE86CEB1-7D79-014E-AE25-77D641A305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18945"/>
              </p:ext>
            </p:extLst>
          </p:nvPr>
        </p:nvGraphicFramePr>
        <p:xfrm>
          <a:off x="9310100" y="2610080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" name="Content Placeholder 4">
            <a:extLst>
              <a:ext uri="{FF2B5EF4-FFF2-40B4-BE49-F238E27FC236}">
                <a16:creationId xmlns="" xmlns:a16="http://schemas.microsoft.com/office/drawing/2014/main" id="{DF55DE52-E32D-764D-BC51-2B62131C1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362166"/>
              </p:ext>
            </p:extLst>
          </p:nvPr>
        </p:nvGraphicFramePr>
        <p:xfrm>
          <a:off x="9310100" y="2307946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6788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Content Placeholder 4">
            <a:extLst>
              <a:ext uri="{FF2B5EF4-FFF2-40B4-BE49-F238E27FC236}">
                <a16:creationId xmlns="" xmlns:a16="http://schemas.microsoft.com/office/drawing/2014/main" id="{EC915D27-9AAC-E244-A8C7-127C148A6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973120"/>
              </p:ext>
            </p:extLst>
          </p:nvPr>
        </p:nvGraphicFramePr>
        <p:xfrm>
          <a:off x="9310100" y="1995472"/>
          <a:ext cx="2201258" cy="35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3968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="" xmlns:a16="http://schemas.microsoft.com/office/drawing/2014/main" id="{8B318F91-CFAC-374F-A8FF-B715F819B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233160"/>
              </p:ext>
            </p:extLst>
          </p:nvPr>
        </p:nvGraphicFramePr>
        <p:xfrm>
          <a:off x="696987" y="1701602"/>
          <a:ext cx="86409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  Once I leave school I won’t get any more help or support with my deafness.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Content Placeholder 4">
            <a:extLst>
              <a:ext uri="{FF2B5EF4-FFF2-40B4-BE49-F238E27FC236}">
                <a16:creationId xmlns="" xmlns:a16="http://schemas.microsoft.com/office/drawing/2014/main" id="{6BF41B0A-F975-6841-8476-CB5D86DB95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096540"/>
              </p:ext>
            </p:extLst>
          </p:nvPr>
        </p:nvGraphicFramePr>
        <p:xfrm>
          <a:off x="9310100" y="1701602"/>
          <a:ext cx="220125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5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946E3F2-81BA-194A-9B45-5D7B5A67E341}"/>
              </a:ext>
            </a:extLst>
          </p:cNvPr>
          <p:cNvSpPr/>
          <p:nvPr/>
        </p:nvSpPr>
        <p:spPr bwMode="auto">
          <a:xfrm>
            <a:off x="0" y="1341562"/>
            <a:ext cx="12195175" cy="5522976"/>
          </a:xfrm>
          <a:prstGeom prst="rect">
            <a:avLst/>
          </a:prstGeom>
          <a:solidFill>
            <a:srgbClr val="FFE9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DCDDD6D-89F0-F344-A7EE-D4B4368FF0C4}"/>
              </a:ext>
            </a:extLst>
          </p:cNvPr>
          <p:cNvSpPr/>
          <p:nvPr/>
        </p:nvSpPr>
        <p:spPr bwMode="auto">
          <a:xfrm>
            <a:off x="4525416" y="2218610"/>
            <a:ext cx="3024336" cy="302433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B98649C-3E1C-A14D-9DC9-C36431AC9EAF}"/>
              </a:ext>
            </a:extLst>
          </p:cNvPr>
          <p:cNvSpPr txBox="1">
            <a:spLocks/>
          </p:cNvSpPr>
          <p:nvPr/>
        </p:nvSpPr>
        <p:spPr bwMode="auto">
          <a:xfrm>
            <a:off x="4525414" y="3285778"/>
            <a:ext cx="3024337" cy="5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4800" b="1" kern="0" dirty="0">
                <a:solidFill>
                  <a:schemeClr val="bg2"/>
                </a:solidFill>
                <a:latin typeface="Calibri" panose="020F0502020204030204" pitchFamily="34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60936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92E96F88-188D-7C4B-8347-9E51641A967A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4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Career hopes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and dreams</a:t>
            </a:r>
          </a:p>
        </p:txBody>
      </p:sp>
    </p:spTree>
    <p:extLst>
      <p:ext uri="{BB962C8B-B14F-4D97-AF65-F5344CB8AC3E}">
        <p14:creationId xmlns:p14="http://schemas.microsoft.com/office/powerpoint/2010/main" val="198556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D9635D90-0D2A-544C-A539-7C17187E3EE8}"/>
              </a:ext>
            </a:extLst>
          </p:cNvPr>
          <p:cNvSpPr txBox="1">
            <a:spLocks/>
          </p:cNvSpPr>
          <p:nvPr/>
        </p:nvSpPr>
        <p:spPr bwMode="auto">
          <a:xfrm>
            <a:off x="624979" y="405458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dirty="0"/>
              <a:t>What’s the difference?</a:t>
            </a:r>
            <a:endParaRPr lang="en-GB" kern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9C7FF8A-E216-FE4E-962D-95CD1EBECF42}"/>
              </a:ext>
            </a:extLst>
          </p:cNvPr>
          <p:cNvSpPr>
            <a:spLocks noChangeAspect="1"/>
          </p:cNvSpPr>
          <p:nvPr/>
        </p:nvSpPr>
        <p:spPr bwMode="auto">
          <a:xfrm>
            <a:off x="1062264" y="2061642"/>
            <a:ext cx="2976596" cy="2976596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</a:rPr>
              <a:t>Strengths</a:t>
            </a:r>
            <a:endParaRPr kumimoji="0" lang="en-GB" sz="2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02B9AC5-0BED-904F-9D86-3A81217B033F}"/>
              </a:ext>
            </a:extLst>
          </p:cNvPr>
          <p:cNvSpPr>
            <a:spLocks noChangeAspect="1"/>
          </p:cNvSpPr>
          <p:nvPr/>
        </p:nvSpPr>
        <p:spPr bwMode="auto">
          <a:xfrm>
            <a:off x="8185819" y="2061642"/>
            <a:ext cx="2976596" cy="2976596"/>
          </a:xfrm>
          <a:prstGeom prst="ellipse">
            <a:avLst/>
          </a:prstGeom>
          <a:solidFill>
            <a:schemeClr val="accent3">
              <a:alpha val="70000"/>
            </a:schemeClr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</a:rPr>
              <a:t>Personality</a:t>
            </a:r>
            <a:endParaRPr kumimoji="0" lang="en-GB" sz="2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9D88008-AE63-ED42-82D4-D6DC2D5E2130}"/>
              </a:ext>
            </a:extLst>
          </p:cNvPr>
          <p:cNvSpPr>
            <a:spLocks noChangeAspect="1"/>
          </p:cNvSpPr>
          <p:nvPr/>
        </p:nvSpPr>
        <p:spPr bwMode="auto">
          <a:xfrm>
            <a:off x="4624041" y="2061642"/>
            <a:ext cx="2976596" cy="2976596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>
                <a:latin typeface="Calibri" panose="020F0502020204030204" pitchFamily="34" charset="0"/>
              </a:rPr>
              <a:t>Interests</a:t>
            </a:r>
            <a:endParaRPr kumimoji="0" lang="en-GB" sz="2600" b="1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8B3B206-18D9-1342-BC6B-79C8DE5E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75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140283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75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80" y="1701602"/>
            <a:ext cx="1656184" cy="720000"/>
          </a:xfrm>
        </p:spPr>
        <p:txBody>
          <a:bodyPr anchor="t"/>
          <a:lstStyle/>
          <a:p>
            <a:pPr marL="0" indent="0">
              <a:buNone/>
            </a:pPr>
            <a:r>
              <a:rPr lang="en-GB" sz="2800" b="1" dirty="0"/>
              <a:t>Choose:</a:t>
            </a:r>
            <a:endParaRPr lang="en-GB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7D66946-9672-3B4D-8F1D-24A32BB2F825}"/>
              </a:ext>
            </a:extLst>
          </p:cNvPr>
          <p:cNvGrpSpPr/>
          <p:nvPr/>
        </p:nvGrpSpPr>
        <p:grpSpPr>
          <a:xfrm>
            <a:off x="6833977" y="2008813"/>
            <a:ext cx="3158232" cy="4248065"/>
            <a:chOff x="6833977" y="2008813"/>
            <a:chExt cx="3158232" cy="4248065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="" xmlns:a16="http://schemas.microsoft.com/office/drawing/2014/main" id="{D5908501-90CF-A14C-9695-735AA0F7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977" y="2008813"/>
              <a:ext cx="3158232" cy="3158232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="" xmlns:a16="http://schemas.microsoft.com/office/drawing/2014/main" id="{09F8E0D7-3783-324A-A30D-B5486A3CC9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1546" y="5446018"/>
              <a:ext cx="2523094" cy="81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marL="357188" indent="-3571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3355231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965273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4575315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5185357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GB" sz="2100" kern="0" dirty="0">
                  <a:latin typeface="Calibri" panose="020F0502020204030204" pitchFamily="34" charset="0"/>
                </a:rPr>
                <a:t>Chatterbox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5370C2C-37E3-6B4F-B58C-4FF868C425DE}"/>
              </a:ext>
            </a:extLst>
          </p:cNvPr>
          <p:cNvGrpSpPr/>
          <p:nvPr/>
        </p:nvGrpSpPr>
        <p:grpSpPr>
          <a:xfrm>
            <a:off x="1705099" y="1962107"/>
            <a:ext cx="4680416" cy="4294771"/>
            <a:chOff x="1705099" y="1962107"/>
            <a:chExt cx="4680416" cy="429477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2D3C2D4-9723-4B4B-8A01-DBF34433CF67}"/>
                </a:ext>
              </a:extLst>
            </p:cNvPr>
            <p:cNvGrpSpPr/>
            <p:nvPr/>
          </p:nvGrpSpPr>
          <p:grpSpPr>
            <a:xfrm>
              <a:off x="2216055" y="1962107"/>
              <a:ext cx="3598558" cy="3293596"/>
              <a:chOff x="2216055" y="1962107"/>
              <a:chExt cx="3598558" cy="3293596"/>
            </a:xfrm>
          </p:grpSpPr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83A35042-807E-8547-A3FB-4253D547EF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955" y="1962107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="" xmlns:a16="http://schemas.microsoft.com/office/drawing/2014/main" id="{C47FE3C5-59A7-0B49-B57D-00E010EBB8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955" y="1962107"/>
                <a:ext cx="1908510" cy="1908510"/>
              </a:xfrm>
              <a:prstGeom prst="ellipse">
                <a:avLst/>
              </a:prstGeom>
              <a:solidFill>
                <a:schemeClr val="bg2">
                  <a:alpha val="70000"/>
                </a:schemeClr>
              </a:solidFill>
              <a:ln w="38100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Strengths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2593C7BF-E026-2F43-BB6B-B155B9D77F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055" y="3343669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85E62EA7-EA7B-C640-8135-D53C8840CC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055" y="3347193"/>
                <a:ext cx="1908510" cy="1908510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>
                    <a:latin typeface="Calibri" panose="020F0502020204030204" pitchFamily="34" charset="0"/>
                  </a:rPr>
                  <a:t>Interests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5DB4AB2-D605-DA43-9C1C-BB6EAE1F45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103" y="3347193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C1148E7C-CDA0-1D4F-BAF3-67E74CB724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103" y="3347193"/>
                <a:ext cx="1908510" cy="1908510"/>
              </a:xfrm>
              <a:prstGeom prst="ellipse">
                <a:avLst/>
              </a:prstGeom>
              <a:solidFill>
                <a:schemeClr val="accent3">
                  <a:alpha val="70000"/>
                </a:schemeClr>
              </a:solidFill>
              <a:ln w="38100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Personality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" name="Content Placeholder 2">
              <a:extLst>
                <a:ext uri="{FF2B5EF4-FFF2-40B4-BE49-F238E27FC236}">
                  <a16:creationId xmlns="" xmlns:a16="http://schemas.microsoft.com/office/drawing/2014/main" id="{A9DA4194-FB38-FF40-9F46-7CA0E4A65B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05099" y="5446018"/>
              <a:ext cx="4680416" cy="81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marL="357188" indent="-3571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3355231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965273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4575315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5185357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GB" sz="2100" kern="0" dirty="0">
                  <a:latin typeface="Calibri" panose="020F0502020204030204" pitchFamily="34" charset="0"/>
                </a:rPr>
                <a:t>Strengths, Interests </a:t>
              </a:r>
              <a:br>
                <a:rPr lang="en-GB" sz="2100" kern="0" dirty="0">
                  <a:latin typeface="Calibri" panose="020F0502020204030204" pitchFamily="34" charset="0"/>
                </a:rPr>
              </a:br>
              <a:r>
                <a:rPr lang="en-GB" sz="2100" kern="0" dirty="0">
                  <a:latin typeface="Calibri" panose="020F0502020204030204" pitchFamily="34" charset="0"/>
                </a:rPr>
                <a:t>and Personality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7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982C241-AA77-E849-80C7-E5E1E35EF009}"/>
              </a:ext>
            </a:extLst>
          </p:cNvPr>
          <p:cNvSpPr txBox="1"/>
          <p:nvPr/>
        </p:nvSpPr>
        <p:spPr>
          <a:xfrm>
            <a:off x="706091" y="6382122"/>
            <a:ext cx="8208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Calibri" panose="020F0502020204030204" pitchFamily="34" charset="0"/>
              </a:rPr>
              <a:t>Source: National Careers Service – </a:t>
            </a:r>
            <a:r>
              <a:rPr lang="en-GB" sz="900" dirty="0">
                <a:latin typeface="Calibri" panose="020F0502020204030204" pitchFamily="34" charset="0"/>
                <a:hlinkClick r:id="rId3"/>
              </a:rPr>
              <a:t>Explore Careers</a:t>
            </a:r>
            <a:endParaRPr lang="en-GB" sz="90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B202DE4-1E5A-1B47-9B49-1B20F3FFE331}"/>
              </a:ext>
            </a:extLst>
          </p:cNvPr>
          <p:cNvGrpSpPr/>
          <p:nvPr/>
        </p:nvGrpSpPr>
        <p:grpSpPr>
          <a:xfrm>
            <a:off x="706091" y="549474"/>
            <a:ext cx="8295755" cy="5294283"/>
            <a:chOff x="706091" y="1485578"/>
            <a:chExt cx="8295755" cy="5294283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442327D-0846-2242-9779-FC55AE4746AA}"/>
                </a:ext>
              </a:extLst>
            </p:cNvPr>
            <p:cNvSpPr/>
            <p:nvPr/>
          </p:nvSpPr>
          <p:spPr bwMode="auto">
            <a:xfrm>
              <a:off x="70609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Healthcare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9C10E022-4D83-6F4E-B03B-CE969CB2B8A7}"/>
                </a:ext>
              </a:extLst>
            </p:cNvPr>
            <p:cNvSpPr/>
            <p:nvPr/>
          </p:nvSpPr>
          <p:spPr bwMode="auto">
            <a:xfrm>
              <a:off x="206265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Science and Research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305E3133-03E0-C743-91FF-8FAEB39D490E}"/>
                </a:ext>
              </a:extLst>
            </p:cNvPr>
            <p:cNvSpPr/>
            <p:nvPr/>
          </p:nvSpPr>
          <p:spPr bwMode="auto">
            <a:xfrm>
              <a:off x="341922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Construction and </a:t>
              </a:r>
              <a:b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Trades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C9569304-EE50-B74C-BEFC-98D01FAB0801}"/>
                </a:ext>
              </a:extLst>
            </p:cNvPr>
            <p:cNvSpPr/>
            <p:nvPr/>
          </p:nvSpPr>
          <p:spPr bwMode="auto">
            <a:xfrm>
              <a:off x="477578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Business, Finance and Administration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BF5669F-2FCB-7343-B321-967F00045321}"/>
                </a:ext>
              </a:extLst>
            </p:cNvPr>
            <p:cNvSpPr/>
            <p:nvPr/>
          </p:nvSpPr>
          <p:spPr bwMode="auto">
            <a:xfrm>
              <a:off x="613235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Sports and Leisure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AF6E394A-63CE-DE44-A334-7EE5ADD64D7D}"/>
                </a:ext>
              </a:extLst>
            </p:cNvPr>
            <p:cNvSpPr/>
            <p:nvPr/>
          </p:nvSpPr>
          <p:spPr bwMode="auto">
            <a:xfrm>
              <a:off x="748891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Retail and Sales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BDAA307B-F5DD-C644-A210-C4405970BB16}"/>
                </a:ext>
              </a:extLst>
            </p:cNvPr>
            <p:cNvSpPr/>
            <p:nvPr/>
          </p:nvSpPr>
          <p:spPr bwMode="auto">
            <a:xfrm>
              <a:off x="70609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Social Care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7AA040D-4C4E-CC40-9E4C-ACBDA8A29872}"/>
                </a:ext>
              </a:extLst>
            </p:cNvPr>
            <p:cNvSpPr/>
            <p:nvPr/>
          </p:nvSpPr>
          <p:spPr bwMode="auto">
            <a:xfrm>
              <a:off x="206265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Engineering and Maintenance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A127D3D-8BF2-7B47-AD44-2225D681528A}"/>
                </a:ext>
              </a:extLst>
            </p:cNvPr>
            <p:cNvSpPr/>
            <p:nvPr/>
          </p:nvSpPr>
          <p:spPr bwMode="auto">
            <a:xfrm>
              <a:off x="341922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 Services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D543323-2081-194E-BAFE-A95E4EFE18FD}"/>
                </a:ext>
              </a:extLst>
            </p:cNvPr>
            <p:cNvSpPr/>
            <p:nvPr/>
          </p:nvSpPr>
          <p:spPr bwMode="auto">
            <a:xfrm>
              <a:off x="477578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Law and Legal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1B28171-8829-624A-8FE2-24EC8EB513BA}"/>
                </a:ext>
              </a:extLst>
            </p:cNvPr>
            <p:cNvSpPr/>
            <p:nvPr/>
          </p:nvSpPr>
          <p:spPr bwMode="auto">
            <a:xfrm>
              <a:off x="613235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Travel and Tourism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4F4836AA-325E-3743-B26E-7381F683FF81}"/>
                </a:ext>
              </a:extLst>
            </p:cNvPr>
            <p:cNvSpPr/>
            <p:nvPr/>
          </p:nvSpPr>
          <p:spPr bwMode="auto">
            <a:xfrm>
              <a:off x="748891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Beauty and Wellbeing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D6CB0881-1AA1-6340-A367-7C308F7C1ED9}"/>
                </a:ext>
              </a:extLst>
            </p:cNvPr>
            <p:cNvSpPr/>
            <p:nvPr/>
          </p:nvSpPr>
          <p:spPr bwMode="auto">
            <a:xfrm>
              <a:off x="70609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Creative, 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and </a:t>
              </a:r>
            </a:p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A6529664-43FC-8B45-B0CE-0C60CA2DB8C2}"/>
                </a:ext>
              </a:extLst>
            </p:cNvPr>
            <p:cNvSpPr/>
            <p:nvPr/>
          </p:nvSpPr>
          <p:spPr bwMode="auto">
            <a:xfrm>
              <a:off x="206265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Computing, Technology and Digital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1E381954-DD56-A541-919D-C4D018891101}"/>
                </a:ext>
              </a:extLst>
            </p:cNvPr>
            <p:cNvSpPr/>
            <p:nvPr/>
          </p:nvSpPr>
          <p:spPr bwMode="auto">
            <a:xfrm>
              <a:off x="341922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Delivery and Storage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D17BF2A5-95C1-324D-97F8-57A600855171}"/>
                </a:ext>
              </a:extLst>
            </p:cNvPr>
            <p:cNvSpPr/>
            <p:nvPr/>
          </p:nvSpPr>
          <p:spPr bwMode="auto">
            <a:xfrm>
              <a:off x="477578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Managerial and People Services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F0730D28-BC7C-A94B-A8DA-447CD010A77F}"/>
                </a:ext>
              </a:extLst>
            </p:cNvPr>
            <p:cNvSpPr/>
            <p:nvPr/>
          </p:nvSpPr>
          <p:spPr bwMode="auto">
            <a:xfrm>
              <a:off x="613235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Environment and Land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12AB7290-D42A-344E-BA95-1806E56E1620}"/>
                </a:ext>
              </a:extLst>
            </p:cNvPr>
            <p:cNvSpPr/>
            <p:nvPr/>
          </p:nvSpPr>
          <p:spPr bwMode="auto">
            <a:xfrm>
              <a:off x="748891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Hospitality and Food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BB7DAEB-B9CB-1040-B338-85C82BC9A036}"/>
                </a:ext>
              </a:extLst>
            </p:cNvPr>
            <p:cNvSpPr/>
            <p:nvPr/>
          </p:nvSpPr>
          <p:spPr bwMode="auto">
            <a:xfrm>
              <a:off x="2062655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3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Manufacturing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0488567F-DB7C-C649-9A04-473EDD3C44BE}"/>
                </a:ext>
              </a:extLst>
            </p:cNvPr>
            <p:cNvSpPr/>
            <p:nvPr/>
          </p:nvSpPr>
          <p:spPr bwMode="auto">
            <a:xfrm>
              <a:off x="3477411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 and Logistics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5D63151B-008E-FA49-B8BF-468A018A837B}"/>
                </a:ext>
              </a:extLst>
            </p:cNvPr>
            <p:cNvSpPr/>
            <p:nvPr/>
          </p:nvSpPr>
          <p:spPr bwMode="auto">
            <a:xfrm>
              <a:off x="4879679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Government Services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3CE74F9D-58C3-D249-9F43-F95F51DC38CF}"/>
                </a:ext>
              </a:extLst>
            </p:cNvPr>
            <p:cNvSpPr/>
            <p:nvPr/>
          </p:nvSpPr>
          <p:spPr bwMode="auto">
            <a:xfrm>
              <a:off x="6197931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Animal Care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9356DA86-E9CD-3D42-92AC-99A024851CEF}"/>
                </a:ext>
              </a:extLst>
            </p:cNvPr>
            <p:cNvSpPr/>
            <p:nvPr/>
          </p:nvSpPr>
          <p:spPr bwMode="auto">
            <a:xfrm>
              <a:off x="7561686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Freelancing and Self-Employed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6B01B84-FA4B-D142-A657-7DEE7CAC3A17}"/>
                </a:ext>
              </a:extLst>
            </p:cNvPr>
            <p:cNvSpPr/>
            <p:nvPr/>
          </p:nvSpPr>
          <p:spPr bwMode="auto">
            <a:xfrm>
              <a:off x="721252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Teaching and 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70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1B603E-9E52-9F4C-9DDA-C2BF9F20AD6E}"/>
              </a:ext>
            </a:extLst>
          </p:cNvPr>
          <p:cNvSpPr/>
          <p:nvPr/>
        </p:nvSpPr>
        <p:spPr bwMode="auto">
          <a:xfrm>
            <a:off x="10202043" y="5188597"/>
            <a:ext cx="1993132" cy="16709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BD08FA8-FFB4-CF45-AA95-3B4F02C3587F}"/>
              </a:ext>
            </a:extLst>
          </p:cNvPr>
          <p:cNvGrpSpPr/>
          <p:nvPr/>
        </p:nvGrpSpPr>
        <p:grpSpPr>
          <a:xfrm>
            <a:off x="408955" y="1634821"/>
            <a:ext cx="11233248" cy="4248472"/>
            <a:chOff x="624979" y="1634821"/>
            <a:chExt cx="11233248" cy="4248472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03495127"/>
                </p:ext>
              </p:extLst>
            </p:nvPr>
          </p:nvGraphicFramePr>
          <p:xfrm>
            <a:off x="624979" y="1701602"/>
            <a:ext cx="11233248" cy="4139824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808312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Healthcare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Social Care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Creative, Media and Communications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Teaching and Education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1872112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Nurse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Midwife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GP / Doctor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Consultant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Speech and Language 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Ambulance Crew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Social Care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Youth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Therapist / Counsellor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Life Coach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Nanny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Journalist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Public Relations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Marketing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Presenter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Graphic Designer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Photographer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Advertising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Dressmaker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Teacher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Teaching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Teacher of the Deaf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University Lecturer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Librarian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Nursery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Training Officer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Science and Research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Engineering and Maintenance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Computing, Technology and Digital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Manufacturing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132247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Scientist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Researcher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Statistician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Astronomer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Biologist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Climate scientist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Fingerprint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Meteorologist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Pathologist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Mechanical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Auto Electrician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Boat Builder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Building Site inspector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Civil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Electrician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Lift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Model Maker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IT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Website Developer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App Developer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Software Developer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Computer Games Tester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IT Trainer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Systems Analyst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Vlogger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3D Printing technician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Bottler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 manufacturing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Packer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Food packaging operative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Sign maker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750FF1B-DB6A-0941-85DF-7B63909524F0}"/>
                </a:ext>
              </a:extLst>
            </p:cNvPr>
            <p:cNvGrpSpPr/>
            <p:nvPr/>
          </p:nvGrpSpPr>
          <p:grpSpPr>
            <a:xfrm>
              <a:off x="3019245" y="1634821"/>
              <a:ext cx="6156684" cy="4248472"/>
              <a:chOff x="2929235" y="1634821"/>
              <a:chExt cx="6156684" cy="4248472"/>
            </a:xfrm>
          </p:grpSpPr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D416872A-FB29-A141-991A-00A79FC61AC4}"/>
                  </a:ext>
                </a:extLst>
              </p:cNvPr>
              <p:cNvSpPr/>
              <p:nvPr/>
            </p:nvSpPr>
            <p:spPr bwMode="auto">
              <a:xfrm>
                <a:off x="2929235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79E17A89-63FC-8B40-8F7C-558B5BF29A4F}"/>
                  </a:ext>
                </a:extLst>
              </p:cNvPr>
              <p:cNvSpPr/>
              <p:nvPr/>
            </p:nvSpPr>
            <p:spPr bwMode="auto">
              <a:xfrm>
                <a:off x="5737547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0B06716-CCDD-0443-B459-A340C5681060}"/>
                  </a:ext>
                </a:extLst>
              </p:cNvPr>
              <p:cNvSpPr/>
              <p:nvPr/>
            </p:nvSpPr>
            <p:spPr bwMode="auto">
              <a:xfrm>
                <a:off x="8725879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627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3FCE8E-1C93-3040-9595-496ED4B94A1A}"/>
              </a:ext>
            </a:extLst>
          </p:cNvPr>
          <p:cNvSpPr/>
          <p:nvPr/>
        </p:nvSpPr>
        <p:spPr bwMode="auto">
          <a:xfrm>
            <a:off x="10202043" y="5188597"/>
            <a:ext cx="1993132" cy="16709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4AB2D29-AB2D-DD4C-B5E0-66FD39FE1CC3}"/>
              </a:ext>
            </a:extLst>
          </p:cNvPr>
          <p:cNvGrpSpPr/>
          <p:nvPr/>
        </p:nvGrpSpPr>
        <p:grpSpPr>
          <a:xfrm>
            <a:off x="408955" y="1634821"/>
            <a:ext cx="11233248" cy="4248472"/>
            <a:chOff x="624979" y="1634821"/>
            <a:chExt cx="11233248" cy="4248472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8043975"/>
                </p:ext>
              </p:extLst>
            </p:nvPr>
          </p:nvGraphicFramePr>
          <p:xfrm>
            <a:off x="624979" y="1701602"/>
            <a:ext cx="11233248" cy="417829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02433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592288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Construction and Trades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Home Services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Delivery and Storage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Transport and Logistics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2093464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Carpenter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Joiner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Plumber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Brick layer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Surveyor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Architect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Structural Engineer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Town planner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Painter and Decorator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Handyperson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Bin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Janitor / Cleaner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Dry Cleaner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Pest Control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Tailor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Wedding planner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Interior Designer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Airport baggage handler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Courier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Delivery Driver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Removals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Roadie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Warehouse Worker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Train / Bus driver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Pilot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Large Goods Vehicle Driver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Shipping / Postal Service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Taxi Driver / Uber Driver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Business, Finance and Administration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Law and Legal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Managerial and People Services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Government Services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132247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Accountant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Financial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Business owner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Mortgage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Bank Clerk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Project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Administrator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Payroll officer </a:t>
                        </a: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Company / Legal Secretary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Coroner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Equalities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Family mediator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Paralegal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Solicitor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Business Development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Contracts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Events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Franchise owner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HR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MP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Office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Supervisor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Careers adviser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Gravedigger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Environmental Health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Heritage Officer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Immigration services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Museum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Registrar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ACD7C96C-A10B-B044-8D09-7E3A5BC8B90B}"/>
                </a:ext>
              </a:extLst>
            </p:cNvPr>
            <p:cNvGrpSpPr/>
            <p:nvPr/>
          </p:nvGrpSpPr>
          <p:grpSpPr>
            <a:xfrm>
              <a:off x="3223927" y="1634821"/>
              <a:ext cx="5953411" cy="4248472"/>
              <a:chOff x="3223927" y="1634821"/>
              <a:chExt cx="5953411" cy="42484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8F78B97-A783-1E4A-A190-AECA44983480}"/>
                  </a:ext>
                </a:extLst>
              </p:cNvPr>
              <p:cNvSpPr/>
              <p:nvPr/>
            </p:nvSpPr>
            <p:spPr bwMode="auto">
              <a:xfrm>
                <a:off x="3223927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8166C497-BB57-E742-80BD-3A4274A94D11}"/>
                  </a:ext>
                </a:extLst>
              </p:cNvPr>
              <p:cNvSpPr/>
              <p:nvPr/>
            </p:nvSpPr>
            <p:spPr bwMode="auto">
              <a:xfrm>
                <a:off x="5852434" y="1634821"/>
                <a:ext cx="336357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8FE606DC-7B2F-1644-82BA-1A208AEE01C8}"/>
                  </a:ext>
                </a:extLst>
              </p:cNvPr>
              <p:cNvSpPr/>
              <p:nvPr/>
            </p:nvSpPr>
            <p:spPr bwMode="auto">
              <a:xfrm>
                <a:off x="8817298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4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4144AEB-9312-8649-8786-2B7E41570848}"/>
              </a:ext>
            </a:extLst>
          </p:cNvPr>
          <p:cNvGrpSpPr/>
          <p:nvPr/>
        </p:nvGrpSpPr>
        <p:grpSpPr>
          <a:xfrm>
            <a:off x="408955" y="1701602"/>
            <a:ext cx="11233248" cy="4248472"/>
            <a:chOff x="626295" y="1701602"/>
            <a:chExt cx="11233248" cy="4248472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2844379"/>
                </p:ext>
              </p:extLst>
            </p:nvPr>
          </p:nvGraphicFramePr>
          <p:xfrm>
            <a:off x="626295" y="1701602"/>
            <a:ext cx="11233248" cy="410829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02433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302940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136815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1440160">
                    <a:extLst>
                      <a:ext uri="{9D8B030D-6E8A-4147-A177-3AD203B41FA5}">
                        <a16:colId xmlns="" xmlns:a16="http://schemas.microsoft.com/office/drawing/2014/main" val="1241671490"/>
                      </a:ext>
                    </a:extLst>
                  </a:gridCol>
                  <a:gridCol w="1548830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  <a:gridCol w="1548830">
                    <a:extLst>
                      <a:ext uri="{9D8B030D-6E8A-4147-A177-3AD203B41FA5}">
                        <a16:colId xmlns="" xmlns:a16="http://schemas.microsoft.com/office/drawing/2014/main" val="2975586995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Sports and Leisure</a:t>
                        </a:r>
                      </a:p>
                    </a:txBody>
                    <a:tcPr marL="45720" marR="0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Travel and Tourism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Environment and Land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Animal Care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1657704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Athlete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Sports Coach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Cinema projectionist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Fairground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Leisure centre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Personal trainer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Resort representative</a:t>
                        </a:r>
                      </a:p>
                    </a:txBody>
                    <a:tcPr marL="45720" marR="0" marT="27432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Hotel services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Housekeeper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Tour manager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Tour guide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Travel agent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Archaeologist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Botanist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Cartographer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Ecologist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Farmer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Florist</a:t>
                        </a: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Forestry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Gardener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Landscaper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Palaeontologist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Animal care worker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Zoologist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Zookeeper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Beekeeper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Dog Groomer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Dog Walker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Horse groom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RSPCA inspector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Vet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Retail and Sales</a:t>
                        </a:r>
                      </a:p>
                    </a:txBody>
                    <a:tcPr marL="45720" marR="0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Beauty and Wellbeing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Hospitality and Food</a:t>
                        </a: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Freelancing and Self-Employed</a:t>
                        </a: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87511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Antique Dealer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Bar person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Shop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Barista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Butcher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Customer services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Letting Agent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Personal shopper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Shelf stacker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Vending machine operator</a:t>
                        </a:r>
                      </a:p>
                    </a:txBody>
                    <a:tcPr marL="45720" marR="0" marT="27432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Aromatherapist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Art 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Barber / Hairdresser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Massage therapist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Make-up artist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Reiki healer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Tattooist</a:t>
                        </a: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Cake decorator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Catering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Baker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Chef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Fishmonger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Food scientist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Kitchen assistant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Waiter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You can work freelance or be </a:t>
                        </a:r>
                        <a:br>
                          <a:rPr lang="en-GB" sz="1200" b="0" i="0" dirty="0">
                            <a:latin typeface="Calibri" panose="020F0502020204030204" pitchFamily="34" charset="0"/>
                          </a:rPr>
                        </a:b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self-employed in many of the areas we’ve shown you!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8A54C4F-1B3F-C345-AD0C-E09C129612C2}"/>
                </a:ext>
              </a:extLst>
            </p:cNvPr>
            <p:cNvGrpSpPr/>
            <p:nvPr/>
          </p:nvGrpSpPr>
          <p:grpSpPr>
            <a:xfrm>
              <a:off x="3217267" y="1701602"/>
              <a:ext cx="5638778" cy="4248472"/>
              <a:chOff x="3289275" y="1761947"/>
              <a:chExt cx="5638778" cy="42484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50982CD-8E35-5640-A71D-DB3D3CE710F8}"/>
                  </a:ext>
                </a:extLst>
              </p:cNvPr>
              <p:cNvSpPr/>
              <p:nvPr/>
            </p:nvSpPr>
            <p:spPr bwMode="auto">
              <a:xfrm>
                <a:off x="3289275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B877F8DD-EEAE-0048-BF3F-C4EBBFB3071C}"/>
                  </a:ext>
                </a:extLst>
              </p:cNvPr>
              <p:cNvSpPr/>
              <p:nvPr/>
            </p:nvSpPr>
            <p:spPr bwMode="auto">
              <a:xfrm>
                <a:off x="5593531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2F70EB43-831D-AC41-B202-69CE11016293}"/>
                  </a:ext>
                </a:extLst>
              </p:cNvPr>
              <p:cNvSpPr/>
              <p:nvPr/>
            </p:nvSpPr>
            <p:spPr bwMode="auto">
              <a:xfrm>
                <a:off x="8568013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09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177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Who is here today?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AE1308C-826F-E14B-B791-0EDE50D05200}"/>
              </a:ext>
            </a:extLst>
          </p:cNvPr>
          <p:cNvSpPr txBox="1">
            <a:spLocks/>
          </p:cNvSpPr>
          <p:nvPr/>
        </p:nvSpPr>
        <p:spPr bwMode="auto">
          <a:xfrm>
            <a:off x="8537424" y="2205658"/>
            <a:ext cx="571483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4287" indent="0">
              <a:lnSpc>
                <a:spcPts val="4020"/>
              </a:lnSpc>
              <a:buNone/>
            </a:pPr>
            <a:r>
              <a:rPr lang="en-GB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Participants: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Your name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old you are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do you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communicate</a:t>
            </a:r>
          </a:p>
          <a:p>
            <a:pPr>
              <a:lnSpc>
                <a:spcPts val="4020"/>
              </a:lnSpc>
            </a:pPr>
            <a:endParaRPr lang="en-GB" sz="3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020"/>
              </a:lnSpc>
            </a:pPr>
            <a:endParaRPr lang="en-GB" sz="36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sz="36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sz="36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sz="3600" b="1" kern="0" dirty="0">
              <a:latin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FA918270-8E62-2E45-9FED-4882C46DDC0F}"/>
              </a:ext>
            </a:extLst>
          </p:cNvPr>
          <p:cNvSpPr txBox="1">
            <a:spLocks/>
          </p:cNvSpPr>
          <p:nvPr/>
        </p:nvSpPr>
        <p:spPr bwMode="auto">
          <a:xfrm>
            <a:off x="796685" y="2205658"/>
            <a:ext cx="4606884" cy="67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20"/>
              </a:lnSpc>
              <a:buNone/>
            </a:pPr>
            <a:r>
              <a:rPr lang="en-GB" sz="2800" b="1" kern="0" dirty="0">
                <a:latin typeface="Calibri" panose="020F0502020204030204" pitchFamily="34" charset="0"/>
              </a:rPr>
              <a:t>Presenters</a:t>
            </a: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0082861-5BA4-D143-9DD6-82E60AA1205B}"/>
              </a:ext>
            </a:extLst>
          </p:cNvPr>
          <p:cNvSpPr/>
          <p:nvPr/>
        </p:nvSpPr>
        <p:spPr bwMode="auto">
          <a:xfrm>
            <a:off x="4208242" y="2264920"/>
            <a:ext cx="3024336" cy="3024336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56EA7E66-3E97-3B4F-8937-F3660DC3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197" y="2796782"/>
            <a:ext cx="2060426" cy="20604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1CF62E1-2593-DB44-AF41-FAD82193E2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50457" y="2592687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F588CDBE-8D33-2846-B3C2-7DFA41DBA97D}"/>
              </a:ext>
            </a:extLst>
          </p:cNvPr>
          <p:cNvSpPr txBox="1">
            <a:spLocks/>
          </p:cNvSpPr>
          <p:nvPr/>
        </p:nvSpPr>
        <p:spPr bwMode="auto">
          <a:xfrm>
            <a:off x="1202671" y="4638043"/>
            <a:ext cx="4606884" cy="6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20"/>
              </a:lnSpc>
              <a:buNone/>
            </a:pPr>
            <a:r>
              <a:rPr lang="en-GB" sz="2800" b="1" kern="0" dirty="0">
                <a:latin typeface="Calibri" panose="020F0502020204030204" pitchFamily="34" charset="0"/>
              </a:rPr>
              <a:t>Support </a:t>
            </a:r>
            <a:br>
              <a:rPr lang="en-GB" sz="2800" b="1" kern="0" dirty="0">
                <a:latin typeface="Calibri" panose="020F0502020204030204" pitchFamily="34" charset="0"/>
              </a:rPr>
            </a:br>
            <a:r>
              <a:rPr lang="en-GB" sz="2800" b="1" kern="0" dirty="0">
                <a:latin typeface="Calibri" panose="020F0502020204030204" pitchFamily="34" charset="0"/>
              </a:rPr>
              <a:t>people</a:t>
            </a: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  <a:p>
            <a:pPr marL="0" indent="0">
              <a:lnSpc>
                <a:spcPts val="4020"/>
              </a:lnSpc>
              <a:buNone/>
            </a:pPr>
            <a:endParaRPr lang="en-GB" sz="2800" b="1" kern="0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7C0CD8D-908F-C34C-AB84-8BE6C23E8D3B}"/>
              </a:ext>
            </a:extLst>
          </p:cNvPr>
          <p:cNvCxnSpPr>
            <a:cxnSpLocks/>
          </p:cNvCxnSpPr>
          <p:nvPr/>
        </p:nvCxnSpPr>
        <p:spPr bwMode="auto">
          <a:xfrm flipH="1">
            <a:off x="2950457" y="4573180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72F1C2A-98E7-444B-820C-1FBBA96DB3AF}"/>
              </a:ext>
            </a:extLst>
          </p:cNvPr>
          <p:cNvCxnSpPr>
            <a:cxnSpLocks/>
          </p:cNvCxnSpPr>
          <p:nvPr/>
        </p:nvCxnSpPr>
        <p:spPr bwMode="auto">
          <a:xfrm flipV="1">
            <a:off x="7001905" y="2574557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69283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>
                <a:cs typeface="Calibri" panose="020F0502020204030204" pitchFamily="34" charset="0"/>
              </a:rPr>
              <a:t>Deaf or Hearing?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40137" y="5446018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 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1 hearing aid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671" y="5446018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Severely deaf  </a:t>
            </a: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hearing aids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8698587" y="5446018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Moderately deaf 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Two hearing aids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0901B6-D1B2-964A-85A2-A476EACF47E4}"/>
              </a:ext>
            </a:extLst>
          </p:cNvPr>
          <p:cNvGrpSpPr/>
          <p:nvPr/>
        </p:nvGrpSpPr>
        <p:grpSpPr>
          <a:xfrm>
            <a:off x="624978" y="1701602"/>
            <a:ext cx="4104457" cy="3006925"/>
            <a:chOff x="624978" y="1701602"/>
            <a:chExt cx="4104457" cy="3006925"/>
          </a:xfrm>
        </p:grpSpPr>
        <p:sp>
          <p:nvSpPr>
            <p:cNvPr id="7" name="Rectangle 6"/>
            <p:cNvSpPr/>
            <p:nvPr/>
          </p:nvSpPr>
          <p:spPr>
            <a:xfrm>
              <a:off x="624978" y="1701602"/>
              <a:ext cx="4104457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Teaching Assistant and Foster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Carer</a:t>
              </a:r>
              <a:endParaRPr lang="en-US" sz="17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E, </a:t>
              </a:r>
              <a:r>
                <a:rPr lang="en-GB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Pontypool</a:t>
              </a: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5943DA4-A25A-D146-8683-0C67C0B3C4A8}"/>
                </a:ext>
              </a:extLst>
            </p:cNvPr>
            <p:cNvSpPr/>
            <p:nvPr/>
          </p:nvSpPr>
          <p:spPr bwMode="auto">
            <a:xfrm>
              <a:off x="677671" y="3268367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Teaching and Education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4D4CC01-786B-9A4C-A385-D8BA4E091E8E}"/>
              </a:ext>
            </a:extLst>
          </p:cNvPr>
          <p:cNvGrpSpPr/>
          <p:nvPr/>
        </p:nvGrpSpPr>
        <p:grpSpPr>
          <a:xfrm>
            <a:off x="4840137" y="1701602"/>
            <a:ext cx="3612461" cy="3082934"/>
            <a:chOff x="4840137" y="1701602"/>
            <a:chExt cx="3612461" cy="3082934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4840137" y="1701602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Agency Sales Executive for C4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1700" b="0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Manchester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8169FF-3A65-0E47-9B63-C4E432B8132A}"/>
                </a:ext>
              </a:extLst>
            </p:cNvPr>
            <p:cNvSpPr/>
            <p:nvPr/>
          </p:nvSpPr>
          <p:spPr bwMode="auto">
            <a:xfrm>
              <a:off x="4840137" y="3344376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Creative, 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and </a:t>
              </a:r>
            </a:p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F981E6B-5822-6641-BBD7-BEDE1D73AF71}"/>
              </a:ext>
            </a:extLst>
          </p:cNvPr>
          <p:cNvGrpSpPr/>
          <p:nvPr/>
        </p:nvGrpSpPr>
        <p:grpSpPr>
          <a:xfrm>
            <a:off x="8670578" y="1701602"/>
            <a:ext cx="2497735" cy="3082934"/>
            <a:chOff x="8670578" y="1701602"/>
            <a:chExt cx="2497735" cy="3082934"/>
          </a:xfrm>
        </p:grpSpPr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670578" y="1701602"/>
              <a:ext cx="2497735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A&amp;E Doctor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1700" b="0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Midlands 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CED331A-8CB8-F74C-82A2-6D5795B15018}"/>
                </a:ext>
              </a:extLst>
            </p:cNvPr>
            <p:cNvSpPr/>
            <p:nvPr/>
          </p:nvSpPr>
          <p:spPr bwMode="auto">
            <a:xfrm>
              <a:off x="8698587" y="3344376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Healthcare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4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15731"/>
            <a:ext cx="8256091" cy="720000"/>
          </a:xfrm>
        </p:spPr>
        <p:txBody>
          <a:bodyPr/>
          <a:lstStyle/>
          <a:p>
            <a:r>
              <a:rPr lang="en-GB" b="1" dirty="0"/>
              <a:t>Which person is Hearing?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="" xmlns:a16="http://schemas.microsoft.com/office/drawing/2014/main" id="{05DE70F9-1C93-C74A-B9F7-0C351F569014}"/>
              </a:ext>
            </a:extLst>
          </p:cNvPr>
          <p:cNvSpPr txBox="1">
            <a:spLocks/>
          </p:cNvSpPr>
          <p:nvPr/>
        </p:nvSpPr>
        <p:spPr bwMode="auto">
          <a:xfrm>
            <a:off x="696986" y="333570"/>
            <a:ext cx="7848873" cy="72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kern="0" dirty="0">
                <a:solidFill>
                  <a:schemeClr val="accent4"/>
                </a:solidFill>
                <a:latin typeface="Calibri" panose="020F0502020204030204" pitchFamily="34" charset="0"/>
              </a:rPr>
              <a:t>Trick question! </a:t>
            </a:r>
            <a:br>
              <a:rPr lang="en-GB" sz="4000" kern="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kern="0" dirty="0">
                <a:solidFill>
                  <a:schemeClr val="accent4"/>
                </a:solidFill>
                <a:latin typeface="Calibri" panose="020F0502020204030204" pitchFamily="34" charset="0"/>
              </a:rPr>
              <a:t>They are all deaf!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46FD9D4-67AA-304E-BD2B-77198B33DAEC}"/>
              </a:ext>
            </a:extLst>
          </p:cNvPr>
          <p:cNvSpPr/>
          <p:nvPr/>
        </p:nvSpPr>
        <p:spPr bwMode="auto">
          <a:xfrm>
            <a:off x="10058028" y="5352848"/>
            <a:ext cx="2137148" cy="15067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85F26345-F067-6D4D-8368-F64416D0A9CD}"/>
              </a:ext>
            </a:extLst>
          </p:cNvPr>
          <p:cNvSpPr txBox="1">
            <a:spLocks/>
          </p:cNvSpPr>
          <p:nvPr/>
        </p:nvSpPr>
        <p:spPr bwMode="auto">
          <a:xfrm>
            <a:off x="3526947" y="5446018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2 Cochlear implants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8C87766-DD03-1D49-9825-5D9BF42B9B08}"/>
              </a:ext>
            </a:extLst>
          </p:cNvPr>
          <p:cNvSpPr txBox="1"/>
          <p:nvPr/>
        </p:nvSpPr>
        <p:spPr>
          <a:xfrm>
            <a:off x="677671" y="5446018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Profoundly deaf </a:t>
            </a: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Cochlear implant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2D037658-AA2C-2146-B541-D4CAFD0E127A}"/>
              </a:ext>
            </a:extLst>
          </p:cNvPr>
          <p:cNvSpPr txBox="1">
            <a:spLocks/>
          </p:cNvSpPr>
          <p:nvPr/>
        </p:nvSpPr>
        <p:spPr bwMode="auto">
          <a:xfrm>
            <a:off x="6329862" y="5446018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No hearing devices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="" xmlns:a16="http://schemas.microsoft.com/office/drawing/2014/main" id="{452FD362-5A39-3E43-8BD6-2140DB1BCC7C}"/>
              </a:ext>
            </a:extLst>
          </p:cNvPr>
          <p:cNvSpPr txBox="1">
            <a:spLocks/>
          </p:cNvSpPr>
          <p:nvPr/>
        </p:nvSpPr>
        <p:spPr bwMode="auto">
          <a:xfrm>
            <a:off x="9208732" y="5457115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Two hearing aids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3F0ADC8-A97D-394C-BE93-A5B4F86C1BC8}"/>
              </a:ext>
            </a:extLst>
          </p:cNvPr>
          <p:cNvGrpSpPr/>
          <p:nvPr/>
        </p:nvGrpSpPr>
        <p:grpSpPr>
          <a:xfrm>
            <a:off x="624978" y="1697104"/>
            <a:ext cx="3868551" cy="2978696"/>
            <a:chOff x="624978" y="1697104"/>
            <a:chExt cx="3868551" cy="2978696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2BF4130B-A839-BA42-8A41-3DC68F166741}"/>
                </a:ext>
              </a:extLst>
            </p:cNvPr>
            <p:cNvSpPr/>
            <p:nvPr/>
          </p:nvSpPr>
          <p:spPr>
            <a:xfrm>
              <a:off x="624978" y="1697104"/>
              <a:ext cx="3868551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Photographer</a:t>
              </a: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60224B0-03AD-9541-8764-0629DD209975}"/>
                </a:ext>
              </a:extLst>
            </p:cNvPr>
            <p:cNvSpPr/>
            <p:nvPr/>
          </p:nvSpPr>
          <p:spPr bwMode="auto">
            <a:xfrm>
              <a:off x="721894" y="3235640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Creative, 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 and </a:t>
              </a:r>
            </a:p>
            <a:p>
              <a:pPr algn="ctr"/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7969D39-5B23-3941-ABEC-AA22BA773CCE}"/>
              </a:ext>
            </a:extLst>
          </p:cNvPr>
          <p:cNvGrpSpPr/>
          <p:nvPr/>
        </p:nvGrpSpPr>
        <p:grpSpPr>
          <a:xfrm>
            <a:off x="3526947" y="1697104"/>
            <a:ext cx="3612461" cy="3033118"/>
            <a:chOff x="3526947" y="1697104"/>
            <a:chExt cx="3612461" cy="3033118"/>
          </a:xfrm>
        </p:grpSpPr>
        <p:sp>
          <p:nvSpPr>
            <p:cNvPr id="48" name="Title 1">
              <a:extLst>
                <a:ext uri="{FF2B5EF4-FFF2-40B4-BE49-F238E27FC236}">
                  <a16:creationId xmlns="" xmlns:a16="http://schemas.microsoft.com/office/drawing/2014/main" id="{A3CC6390-8C5C-7B45-890B-77C9E09416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26947" y="1697104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Company Owner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2276D9C-BB95-6C40-83B2-06493E141A95}"/>
                </a:ext>
              </a:extLst>
            </p:cNvPr>
            <p:cNvSpPr/>
            <p:nvPr/>
          </p:nvSpPr>
          <p:spPr bwMode="auto">
            <a:xfrm>
              <a:off x="3641392" y="329006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Business, </a:t>
              </a:r>
              <a:b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Finance and Administration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3E56143-59AE-504F-971E-89277A76367A}"/>
              </a:ext>
            </a:extLst>
          </p:cNvPr>
          <p:cNvGrpSpPr/>
          <p:nvPr/>
        </p:nvGrpSpPr>
        <p:grpSpPr>
          <a:xfrm>
            <a:off x="6301853" y="1682044"/>
            <a:ext cx="3078081" cy="3048178"/>
            <a:chOff x="6301853" y="1682044"/>
            <a:chExt cx="3078081" cy="3048178"/>
          </a:xfrm>
        </p:grpSpPr>
        <p:sp>
          <p:nvSpPr>
            <p:cNvPr id="51" name="Title 1">
              <a:extLst>
                <a:ext uri="{FF2B5EF4-FFF2-40B4-BE49-F238E27FC236}">
                  <a16:creationId xmlns="" xmlns:a16="http://schemas.microsoft.com/office/drawing/2014/main" id="{7BFDF493-4C0F-DD46-AA74-68F909429C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01853" y="1682044"/>
              <a:ext cx="307808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IT at Ministry of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Defence</a:t>
              </a:r>
              <a:endParaRPr lang="en-US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8ABA8538-0252-8B48-A055-F7EDA200D787}"/>
                </a:ext>
              </a:extLst>
            </p:cNvPr>
            <p:cNvSpPr/>
            <p:nvPr/>
          </p:nvSpPr>
          <p:spPr bwMode="auto">
            <a:xfrm>
              <a:off x="6483403" y="329006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Computing, Technology and Digital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352A821-2640-344E-903E-1BAF84D18893}"/>
              </a:ext>
            </a:extLst>
          </p:cNvPr>
          <p:cNvGrpSpPr/>
          <p:nvPr/>
        </p:nvGrpSpPr>
        <p:grpSpPr>
          <a:xfrm>
            <a:off x="9180723" y="1693141"/>
            <a:ext cx="3078081" cy="3100114"/>
            <a:chOff x="9180723" y="1693141"/>
            <a:chExt cx="3078081" cy="3100114"/>
          </a:xfrm>
        </p:grpSpPr>
        <p:sp>
          <p:nvSpPr>
            <p:cNvPr id="62" name="Title 1">
              <a:extLst>
                <a:ext uri="{FF2B5EF4-FFF2-40B4-BE49-F238E27FC236}">
                  <a16:creationId xmlns="" xmlns:a16="http://schemas.microsoft.com/office/drawing/2014/main" id="{70BF812D-B3D2-8A4C-A6D0-9FE9614D4A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80723" y="1693141"/>
              <a:ext cx="307808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Statistician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Edinburgh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63118F6C-B4BA-164A-A5FE-5CCD3AE17C8A}"/>
                </a:ext>
              </a:extLst>
            </p:cNvPr>
            <p:cNvSpPr/>
            <p:nvPr/>
          </p:nvSpPr>
          <p:spPr bwMode="auto">
            <a:xfrm>
              <a:off x="9325414" y="335309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Science and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3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9" grpId="0"/>
      <p:bldP spid="52" grpId="0"/>
      <p:bldP spid="53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Final round…Hearing or Deaf?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284243F-10A0-384B-B9F4-40B5D5EB54E8}"/>
              </a:ext>
            </a:extLst>
          </p:cNvPr>
          <p:cNvGrpSpPr/>
          <p:nvPr/>
        </p:nvGrpSpPr>
        <p:grpSpPr>
          <a:xfrm>
            <a:off x="624978" y="1701602"/>
            <a:ext cx="3868551" cy="3037383"/>
            <a:chOff x="624978" y="1701602"/>
            <a:chExt cx="3868551" cy="3037383"/>
          </a:xfrm>
        </p:grpSpPr>
        <p:sp>
          <p:nvSpPr>
            <p:cNvPr id="7" name="Rectangle 6"/>
            <p:cNvSpPr/>
            <p:nvPr/>
          </p:nvSpPr>
          <p:spPr>
            <a:xfrm>
              <a:off x="624978" y="1701602"/>
              <a:ext cx="3868551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Joiner and business owner</a:t>
              </a: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F, 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West Lothian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5943DA4-A25A-D146-8683-0C67C0B3C4A8}"/>
                </a:ext>
              </a:extLst>
            </p:cNvPr>
            <p:cNvSpPr/>
            <p:nvPr/>
          </p:nvSpPr>
          <p:spPr bwMode="auto">
            <a:xfrm>
              <a:off x="677671" y="329882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Construction and Trades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DF441DB-87F2-F245-80F2-50C01473C6E1}"/>
              </a:ext>
            </a:extLst>
          </p:cNvPr>
          <p:cNvGrpSpPr/>
          <p:nvPr/>
        </p:nvGrpSpPr>
        <p:grpSpPr>
          <a:xfrm>
            <a:off x="4409037" y="1701602"/>
            <a:ext cx="3612461" cy="3037383"/>
            <a:chOff x="4409037" y="1701602"/>
            <a:chExt cx="3612461" cy="3037383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4409037" y="1701602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Uber driver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O, 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8169FF-3A65-0E47-9B63-C4E432B8132A}"/>
                </a:ext>
              </a:extLst>
            </p:cNvPr>
            <p:cNvSpPr/>
            <p:nvPr/>
          </p:nvSpPr>
          <p:spPr bwMode="auto">
            <a:xfrm>
              <a:off x="4585419" y="329882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 and Logistics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4A20161-A7A6-D941-B4B4-DB7232A9B557}"/>
              </a:ext>
            </a:extLst>
          </p:cNvPr>
          <p:cNvSpPr/>
          <p:nvPr/>
        </p:nvSpPr>
        <p:spPr>
          <a:xfrm>
            <a:off x="7970335" y="2782480"/>
            <a:ext cx="35200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Remember these nine 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people… 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We will look at their work journey and any support they use in the workplace later!</a:t>
            </a:r>
          </a:p>
        </p:txBody>
      </p: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273F88AA-40B5-C647-8E5F-064AAE01B3A7}"/>
              </a:ext>
            </a:extLst>
          </p:cNvPr>
          <p:cNvSpPr txBox="1">
            <a:spLocks/>
          </p:cNvSpPr>
          <p:nvPr/>
        </p:nvSpPr>
        <p:spPr bwMode="auto">
          <a:xfrm>
            <a:off x="4409037" y="5459046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Profoundly deaf </a:t>
            </a:r>
            <a:b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No hearing devices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7A032B7-4AE9-0E41-9ADB-4E5961E7395D}"/>
              </a:ext>
            </a:extLst>
          </p:cNvPr>
          <p:cNvSpPr txBox="1"/>
          <p:nvPr/>
        </p:nvSpPr>
        <p:spPr>
          <a:xfrm>
            <a:off x="677671" y="5459046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Profoundly deaf</a:t>
            </a: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cochlear implant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C81A6321-B24E-7744-870E-7E4857ACAF7C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5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Building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My Brand</a:t>
            </a:r>
          </a:p>
        </p:txBody>
      </p:sp>
    </p:spTree>
    <p:extLst>
      <p:ext uri="{BB962C8B-B14F-4D97-AF65-F5344CB8AC3E}">
        <p14:creationId xmlns:p14="http://schemas.microsoft.com/office/powerpoint/2010/main" val="246186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3024336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/>
              <a:t>Choose one:</a:t>
            </a:r>
          </a:p>
          <a:p>
            <a:r>
              <a:rPr lang="en-GB" sz="3200" dirty="0"/>
              <a:t>Build a giraffe (13-16 years) (Newspapers)</a:t>
            </a:r>
          </a:p>
          <a:p>
            <a:r>
              <a:rPr lang="en-GB" sz="3200" dirty="0"/>
              <a:t>Build a tower (16-25 years) (Skewers)</a:t>
            </a:r>
          </a:p>
          <a:p>
            <a:r>
              <a:rPr lang="en-GB" sz="3200" dirty="0"/>
              <a:t>Experience Counts (16-25 years) (R5.1)</a:t>
            </a:r>
          </a:p>
        </p:txBody>
      </p:sp>
    </p:spTree>
    <p:extLst>
      <p:ext uri="{BB962C8B-B14F-4D97-AF65-F5344CB8AC3E}">
        <p14:creationId xmlns:p14="http://schemas.microsoft.com/office/powerpoint/2010/main" val="36865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Skill-sets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83978"/>
              </p:ext>
            </p:extLst>
          </p:nvPr>
        </p:nvGraphicFramePr>
        <p:xfrm>
          <a:off x="768995" y="1701602"/>
          <a:ext cx="7704856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2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Soft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Hard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Are character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traits 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Can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be taught and measured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Linked to your personality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Linked to ability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or capability </a:t>
                      </a:r>
                    </a:p>
                    <a:p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to do something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Self-developed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Self-learned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General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Specific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Both</a:t>
                      </a:r>
                      <a:r>
                        <a:rPr lang="en-GB" sz="2300" b="0" i="0" baseline="0" dirty="0">
                          <a:latin typeface="Calibri" panose="020F0502020204030204" pitchFamily="34" charset="0"/>
                        </a:rPr>
                        <a:t> can come from your interests and strengths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Both can be developed and improved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Employers</a:t>
                      </a:r>
                      <a:r>
                        <a:rPr lang="en-GB" sz="23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are looking for both!</a:t>
                      </a:r>
                      <a:endParaRPr lang="en-GB" sz="23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664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04707"/>
          </a:xfrm>
        </p:spPr>
        <p:txBody>
          <a:bodyPr/>
          <a:lstStyle/>
          <a:p>
            <a:r>
              <a:rPr lang="en-GB" sz="4000" b="1" dirty="0"/>
              <a:t>What do employers want?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D26A88E3-9D5D-FB49-AE33-C9ACD3213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438723"/>
              </p:ext>
            </p:extLst>
          </p:nvPr>
        </p:nvGraphicFramePr>
        <p:xfrm>
          <a:off x="732987" y="1701602"/>
          <a:ext cx="313235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9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Soft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Problem solving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Positive attitude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Teamwork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Communication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skills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Time management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48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Working under pressure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6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Leadership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05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Perseverance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221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Adaptability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596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MORE!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873059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D3606856-BB1E-0D40-9236-B9EC59E60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622977"/>
              </p:ext>
            </p:extLst>
          </p:nvPr>
        </p:nvGraphicFramePr>
        <p:xfrm>
          <a:off x="4225381" y="1701795"/>
          <a:ext cx="3312366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9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Hard Skills</a:t>
                      </a: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Your qualifications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Language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skills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Typing speed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Using Excel, Word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Using a machine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48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Driving</a:t>
                      </a: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6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Using specific 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systems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05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Operating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a computer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221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Other technical</a:t>
                      </a:r>
                      <a:r>
                        <a:rPr lang="en-GB" sz="1900" b="0" i="0" baseline="0" dirty="0">
                          <a:latin typeface="Calibri" panose="020F0502020204030204" pitchFamily="34" charset="0"/>
                        </a:rPr>
                        <a:t> knowledge</a:t>
                      </a:r>
                      <a:endParaRPr lang="en-GB" sz="19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596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b="0" i="0" dirty="0">
                          <a:latin typeface="Calibri" panose="020F0502020204030204" pitchFamily="34" charset="0"/>
                        </a:rPr>
                        <a:t>AND MORE!</a:t>
                      </a:r>
                    </a:p>
                  </a:txBody>
                  <a:tcPr marL="0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873059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34EAFD-6563-9F4D-916D-43C5E0211B65}"/>
              </a:ext>
            </a:extLst>
          </p:cNvPr>
          <p:cNvSpPr txBox="1"/>
          <p:nvPr/>
        </p:nvSpPr>
        <p:spPr>
          <a:xfrm>
            <a:off x="8093417" y="1701602"/>
            <a:ext cx="34700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Employers look for both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types of skills</a:t>
            </a:r>
          </a:p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Knowing what your skills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are can help you decide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your career</a:t>
            </a:r>
          </a:p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You need to think of examples of your skills and how you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use them for your college,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and job applications and interviews – and practice them!</a:t>
            </a:r>
          </a:p>
        </p:txBody>
      </p:sp>
    </p:spTree>
    <p:extLst>
      <p:ext uri="{BB962C8B-B14F-4D97-AF65-F5344CB8AC3E}">
        <p14:creationId xmlns:p14="http://schemas.microsoft.com/office/powerpoint/2010/main" val="6004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920F1D-BE91-4041-BCC2-D8C15244C25C}"/>
              </a:ext>
            </a:extLst>
          </p:cNvPr>
          <p:cNvSpPr/>
          <p:nvPr/>
        </p:nvSpPr>
        <p:spPr bwMode="auto">
          <a:xfrm>
            <a:off x="0" y="1341562"/>
            <a:ext cx="12195175" cy="5522976"/>
          </a:xfrm>
          <a:prstGeom prst="rect">
            <a:avLst/>
          </a:prstGeom>
          <a:solidFill>
            <a:srgbClr val="FFE9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DEAB177-1EC7-8541-AF46-4197686DE1B8}"/>
              </a:ext>
            </a:extLst>
          </p:cNvPr>
          <p:cNvSpPr/>
          <p:nvPr/>
        </p:nvSpPr>
        <p:spPr bwMode="auto">
          <a:xfrm>
            <a:off x="4525416" y="2218610"/>
            <a:ext cx="3024336" cy="302433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7BDAE0C-4984-E846-B426-A9BEB391F464}"/>
              </a:ext>
            </a:extLst>
          </p:cNvPr>
          <p:cNvSpPr txBox="1">
            <a:spLocks/>
          </p:cNvSpPr>
          <p:nvPr/>
        </p:nvSpPr>
        <p:spPr bwMode="auto">
          <a:xfrm>
            <a:off x="4525414" y="3285778"/>
            <a:ext cx="3024337" cy="5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4800" b="1" kern="0" dirty="0">
                <a:solidFill>
                  <a:schemeClr val="bg2"/>
                </a:solidFill>
                <a:latin typeface="Calibri" panose="020F0502020204030204" pitchFamily="34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972446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739FC528-01F1-D24F-AFD1-E584E37D0880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6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Post-16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2499312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6091" y="2925738"/>
            <a:ext cx="2706448" cy="3002326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/>
              <a:t>Imagine that you were going on a school trip tomorrow?! </a:t>
            </a:r>
            <a:br>
              <a:rPr lang="en-GB" sz="2600" dirty="0"/>
            </a:br>
            <a:r>
              <a:rPr lang="en-GB" sz="2600" dirty="0"/>
              <a:t>Could you do 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0ECA14-4260-5A4C-8598-6069EA38754B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30" y="1755022"/>
            <a:ext cx="7770019" cy="777001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0747FBAD-5A23-024F-9E3D-61AB896F74B5}"/>
              </a:ext>
            </a:extLst>
          </p:cNvPr>
          <p:cNvSpPr txBox="1">
            <a:spLocks/>
          </p:cNvSpPr>
          <p:nvPr/>
        </p:nvSpPr>
        <p:spPr bwMode="auto">
          <a:xfrm>
            <a:off x="624979" y="320040"/>
            <a:ext cx="825815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rgbClr val="FFE9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b="1" dirty="0"/>
              <a:t>Going on a journey</a:t>
            </a:r>
            <a:endParaRPr lang="en-GB" sz="4000" b="1" kern="0" dirty="0"/>
          </a:p>
        </p:txBody>
      </p:sp>
    </p:spTree>
    <p:extLst>
      <p:ext uri="{BB962C8B-B14F-4D97-AF65-F5344CB8AC3E}">
        <p14:creationId xmlns:p14="http://schemas.microsoft.com/office/powerpoint/2010/main" val="271942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3706600-8DE8-EC4E-97E0-009C6933FFF4}"/>
              </a:ext>
            </a:extLst>
          </p:cNvPr>
          <p:cNvSpPr txBox="1">
            <a:spLocks/>
          </p:cNvSpPr>
          <p:nvPr/>
        </p:nvSpPr>
        <p:spPr bwMode="auto">
          <a:xfrm>
            <a:off x="631422" y="1701602"/>
            <a:ext cx="712234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</a:rPr>
              <a:t>The options available to you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when you leave school</a:t>
            </a:r>
          </a:p>
          <a:p>
            <a:r>
              <a:rPr lang="en-GB" sz="2800" dirty="0">
                <a:latin typeface="Calibri" panose="020F0502020204030204" pitchFamily="34" charset="0"/>
              </a:rPr>
              <a:t>The support available to you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when you are studying or working </a:t>
            </a:r>
          </a:p>
          <a:p>
            <a:r>
              <a:rPr lang="en-GB" sz="2800" dirty="0">
                <a:latin typeface="Calibri" panose="020F0502020204030204" pitchFamily="34" charset="0"/>
              </a:rPr>
              <a:t>Recognising your own skills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and interests	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5378F1B6-E3A4-9B46-813F-9F5208B862CB}"/>
              </a:ext>
            </a:extLst>
          </p:cNvPr>
          <p:cNvSpPr txBox="1">
            <a:spLocks/>
          </p:cNvSpPr>
          <p:nvPr/>
        </p:nvSpPr>
        <p:spPr bwMode="auto">
          <a:xfrm>
            <a:off x="648428" y="361999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320"/>
              </a:lnSpc>
            </a:pP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What is the </a:t>
            </a:r>
            <a:b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My Future workshop?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35C62F-E6FE-D643-9EA1-1585400FD92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627" y="2565698"/>
            <a:ext cx="6167529" cy="616752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5807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5E27297-1FB7-0A4F-AB79-F2D0542032F8}"/>
              </a:ext>
            </a:extLst>
          </p:cNvPr>
          <p:cNvSpPr/>
          <p:nvPr/>
        </p:nvSpPr>
        <p:spPr bwMode="auto">
          <a:xfrm>
            <a:off x="913594" y="2653390"/>
            <a:ext cx="1440160" cy="1440160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F276BD0-3E58-F940-9E89-9FF3417E692D}"/>
              </a:ext>
            </a:extLst>
          </p:cNvPr>
          <p:cNvSpPr/>
          <p:nvPr/>
        </p:nvSpPr>
        <p:spPr bwMode="auto">
          <a:xfrm>
            <a:off x="9973856" y="2653390"/>
            <a:ext cx="1440160" cy="1440160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 tomorrow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FAB1FE6-EA59-EE46-8B32-5FC29D16595F}"/>
              </a:ext>
            </a:extLst>
          </p:cNvPr>
          <p:cNvSpPr/>
          <p:nvPr/>
        </p:nvSpPr>
        <p:spPr bwMode="auto">
          <a:xfrm>
            <a:off x="4939669" y="2211813"/>
            <a:ext cx="2448272" cy="2448272"/>
          </a:xfrm>
          <a:prstGeom prst="ellipse">
            <a:avLst/>
          </a:prstGeom>
          <a:solidFill>
            <a:schemeClr val="accent3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9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E3C069B-4E71-C04F-90B8-6424FE558245}"/>
              </a:ext>
            </a:extLst>
          </p:cNvPr>
          <p:cNvGrpSpPr/>
          <p:nvPr/>
        </p:nvGrpSpPr>
        <p:grpSpPr>
          <a:xfrm>
            <a:off x="2512946" y="333450"/>
            <a:ext cx="7329057" cy="5890178"/>
            <a:chOff x="2512946" y="333450"/>
            <a:chExt cx="7329057" cy="589017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D7829574-032D-DA41-A044-40C51680EFA1}"/>
                </a:ext>
              </a:extLst>
            </p:cNvPr>
            <p:cNvGrpSpPr/>
            <p:nvPr/>
          </p:nvGrpSpPr>
          <p:grpSpPr>
            <a:xfrm>
              <a:off x="2512946" y="333450"/>
              <a:ext cx="7329057" cy="5890178"/>
              <a:chOff x="2512946" y="333450"/>
              <a:chExt cx="7329057" cy="5890178"/>
            </a:xfrm>
            <a:solidFill>
              <a:schemeClr val="bg1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74D5E0B2-02ED-B844-A271-8B702FD8B9FA}"/>
                  </a:ext>
                </a:extLst>
              </p:cNvPr>
              <p:cNvSpPr/>
              <p:nvPr/>
            </p:nvSpPr>
            <p:spPr bwMode="auto">
              <a:xfrm>
                <a:off x="3532257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A3A3749C-D798-9B48-96BC-0BA9F1C19717}"/>
                  </a:ext>
                </a:extLst>
              </p:cNvPr>
              <p:cNvSpPr/>
              <p:nvPr/>
            </p:nvSpPr>
            <p:spPr bwMode="auto">
              <a:xfrm>
                <a:off x="256340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6E764E2F-2821-D145-9998-4C280E694938}"/>
                  </a:ext>
                </a:extLst>
              </p:cNvPr>
              <p:cNvSpPr/>
              <p:nvPr/>
            </p:nvSpPr>
            <p:spPr bwMode="auto">
              <a:xfrm>
                <a:off x="2512946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="" xmlns:a16="http://schemas.microsoft.com/office/drawing/2014/main" id="{0FA78845-BDC7-884D-A2B4-25F645970E0A}"/>
                  </a:ext>
                </a:extLst>
              </p:cNvPr>
              <p:cNvSpPr/>
              <p:nvPr/>
            </p:nvSpPr>
            <p:spPr bwMode="auto">
              <a:xfrm>
                <a:off x="3229479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="" xmlns:a16="http://schemas.microsoft.com/office/drawing/2014/main" id="{FF72AEEF-046A-C348-9B6D-3FF5542DF982}"/>
                  </a:ext>
                </a:extLst>
              </p:cNvPr>
              <p:cNvGrpSpPr/>
              <p:nvPr/>
            </p:nvGrpSpPr>
            <p:grpSpPr>
              <a:xfrm>
                <a:off x="4704756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104" name="Oval 103">
                  <a:extLst>
                    <a:ext uri="{FF2B5EF4-FFF2-40B4-BE49-F238E27FC236}">
                      <a16:creationId xmlns="" xmlns:a16="http://schemas.microsoft.com/office/drawing/2014/main" id="{3D7FB7C0-F933-A94E-B9B7-FBE162D6319B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="" xmlns:a16="http://schemas.microsoft.com/office/drawing/2014/main" id="{EAE7D334-A933-3E42-BC5E-63D8B03DD6DA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="" xmlns:a16="http://schemas.microsoft.com/office/drawing/2014/main" id="{00310E31-9764-6644-8E37-3E6CFFB0FCDE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DABFB6DC-8B00-BD4C-986D-30BF8A5E7EAC}"/>
                  </a:ext>
                </a:extLst>
              </p:cNvPr>
              <p:cNvGrpSpPr/>
              <p:nvPr/>
            </p:nvGrpSpPr>
            <p:grpSpPr>
              <a:xfrm rot="20383633">
                <a:off x="4154151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101" name="Oval 100">
                  <a:extLst>
                    <a:ext uri="{FF2B5EF4-FFF2-40B4-BE49-F238E27FC236}">
                      <a16:creationId xmlns="" xmlns:a16="http://schemas.microsoft.com/office/drawing/2014/main" id="{DEDDA7D0-8D69-ED47-AEA9-A99AF8FD8150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="" xmlns:a16="http://schemas.microsoft.com/office/drawing/2014/main" id="{8CE592DE-A5A2-A24E-A582-72AF71EB719B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="" xmlns:a16="http://schemas.microsoft.com/office/drawing/2014/main" id="{34EAE3E3-AA2B-4D43-9AE1-A58A70E4A79A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C6FBC594-9C8E-F44B-9712-9A01EA1E299B}"/>
                  </a:ext>
                </a:extLst>
              </p:cNvPr>
              <p:cNvGrpSpPr/>
              <p:nvPr/>
            </p:nvGrpSpPr>
            <p:grpSpPr>
              <a:xfrm rot="18000000">
                <a:off x="4149171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98" name="Oval 97">
                  <a:extLst>
                    <a:ext uri="{FF2B5EF4-FFF2-40B4-BE49-F238E27FC236}">
                      <a16:creationId xmlns="" xmlns:a16="http://schemas.microsoft.com/office/drawing/2014/main" id="{0F9A6D26-64BC-4A46-84B4-D2873C543A3E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="" xmlns:a16="http://schemas.microsoft.com/office/drawing/2014/main" id="{2B430E74-BA32-3C43-8998-F5FB0529FD71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="" xmlns:a16="http://schemas.microsoft.com/office/drawing/2014/main" id="{5F9B5587-7867-8346-92C7-85572F5DDDD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81C959EE-873E-F64D-A7F4-2D6CEC9DFAB2}"/>
                  </a:ext>
                </a:extLst>
              </p:cNvPr>
              <p:cNvGrpSpPr/>
              <p:nvPr/>
            </p:nvGrpSpPr>
            <p:grpSpPr>
              <a:xfrm rot="17273940">
                <a:off x="4740255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95" name="Oval 94">
                  <a:extLst>
                    <a:ext uri="{FF2B5EF4-FFF2-40B4-BE49-F238E27FC236}">
                      <a16:creationId xmlns="" xmlns:a16="http://schemas.microsoft.com/office/drawing/2014/main" id="{6E097559-0F0C-B043-BED5-12F7B3C97F23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="" xmlns:a16="http://schemas.microsoft.com/office/drawing/2014/main" id="{60F67652-0C9E-0E43-A60A-9F4CC110D1BB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="" xmlns:a16="http://schemas.microsoft.com/office/drawing/2014/main" id="{806754C9-B250-C042-8237-9C84A1FD514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5" name="Oval 74">
                <a:extLst>
                  <a:ext uri="{FF2B5EF4-FFF2-40B4-BE49-F238E27FC236}">
                    <a16:creationId xmlns="" xmlns:a16="http://schemas.microsoft.com/office/drawing/2014/main" id="{0B476E7A-E155-A349-B1FB-5301F5E89F1F}"/>
                  </a:ext>
                </a:extLst>
              </p:cNvPr>
              <p:cNvSpPr/>
              <p:nvPr/>
            </p:nvSpPr>
            <p:spPr bwMode="auto">
              <a:xfrm>
                <a:off x="7387941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="" xmlns:a16="http://schemas.microsoft.com/office/drawing/2014/main" id="{F2FC0FC5-05AC-B24B-88C4-4074C78136C5}"/>
                  </a:ext>
                </a:extLst>
              </p:cNvPr>
              <p:cNvSpPr/>
              <p:nvPr/>
            </p:nvSpPr>
            <p:spPr bwMode="auto">
              <a:xfrm>
                <a:off x="832404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F8D98AE2-9066-E046-95B3-5D92A0DEB0CD}"/>
                  </a:ext>
                </a:extLst>
              </p:cNvPr>
              <p:cNvSpPr/>
              <p:nvPr/>
            </p:nvSpPr>
            <p:spPr bwMode="auto">
              <a:xfrm>
                <a:off x="8401843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18118734-7A92-1746-B4D6-BDDE09D57C59}"/>
                  </a:ext>
                </a:extLst>
              </p:cNvPr>
              <p:cNvSpPr/>
              <p:nvPr/>
            </p:nvSpPr>
            <p:spPr bwMode="auto">
              <a:xfrm>
                <a:off x="7579377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="" xmlns:a16="http://schemas.microsoft.com/office/drawing/2014/main" id="{0D54C380-D153-AC40-85A5-B71040A344FB}"/>
                  </a:ext>
                </a:extLst>
              </p:cNvPr>
              <p:cNvGrpSpPr/>
              <p:nvPr/>
            </p:nvGrpSpPr>
            <p:grpSpPr>
              <a:xfrm flipH="1">
                <a:off x="7027901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92" name="Oval 91">
                  <a:extLst>
                    <a:ext uri="{FF2B5EF4-FFF2-40B4-BE49-F238E27FC236}">
                      <a16:creationId xmlns="" xmlns:a16="http://schemas.microsoft.com/office/drawing/2014/main" id="{5438AF0D-5470-3C45-A689-384F14E5834A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="" xmlns:a16="http://schemas.microsoft.com/office/drawing/2014/main" id="{C208F766-4428-174A-BBD5-0B0D92C578BD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="" xmlns:a16="http://schemas.microsoft.com/office/drawing/2014/main" id="{CD575D4B-402E-F743-841A-1ED409843B8E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="" xmlns:a16="http://schemas.microsoft.com/office/drawing/2014/main" id="{F14AEF96-F167-E048-8D21-8700F13F2545}"/>
                  </a:ext>
                </a:extLst>
              </p:cNvPr>
              <p:cNvGrpSpPr/>
              <p:nvPr/>
            </p:nvGrpSpPr>
            <p:grpSpPr>
              <a:xfrm rot="1216367" flipH="1">
                <a:off x="7578506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9" name="Oval 88">
                  <a:extLst>
                    <a:ext uri="{FF2B5EF4-FFF2-40B4-BE49-F238E27FC236}">
                      <a16:creationId xmlns="" xmlns:a16="http://schemas.microsoft.com/office/drawing/2014/main" id="{3FAC48AC-CE12-5A46-BFE1-5432909B288B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="" xmlns:a16="http://schemas.microsoft.com/office/drawing/2014/main" id="{0C7DABD8-020E-4342-9FEB-BFB546D04985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="" xmlns:a16="http://schemas.microsoft.com/office/drawing/2014/main" id="{975CF479-E747-4144-9E04-C50FF3E4A020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8C7C68B4-8EDA-224A-B22F-A8B3106D74B4}"/>
                  </a:ext>
                </a:extLst>
              </p:cNvPr>
              <p:cNvGrpSpPr/>
              <p:nvPr/>
            </p:nvGrpSpPr>
            <p:grpSpPr>
              <a:xfrm rot="3600000" flipH="1">
                <a:off x="7583486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="" xmlns:a16="http://schemas.microsoft.com/office/drawing/2014/main" id="{A35B46C5-955B-4D42-B0C1-FA53B0B8F59E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="" xmlns:a16="http://schemas.microsoft.com/office/drawing/2014/main" id="{CD5C33A1-0B1C-E648-8F97-AFAD336EF43C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="" xmlns:a16="http://schemas.microsoft.com/office/drawing/2014/main" id="{5D00313B-6792-7445-A92D-426AB1ACC1ED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7894ECE1-145E-5845-A5C9-4EEA61A8BA4D}"/>
                  </a:ext>
                </a:extLst>
              </p:cNvPr>
              <p:cNvGrpSpPr/>
              <p:nvPr/>
            </p:nvGrpSpPr>
            <p:grpSpPr>
              <a:xfrm rot="4326060" flipH="1">
                <a:off x="6949283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3" name="Oval 82">
                  <a:extLst>
                    <a:ext uri="{FF2B5EF4-FFF2-40B4-BE49-F238E27FC236}">
                      <a16:creationId xmlns="" xmlns:a16="http://schemas.microsoft.com/office/drawing/2014/main" id="{F7B5CCD7-0926-5A4C-9DB6-F52ADBE9AFA9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="" xmlns:a16="http://schemas.microsoft.com/office/drawing/2014/main" id="{0A277660-BA26-A143-A3EE-12DDF30E04B6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="" xmlns:a16="http://schemas.microsoft.com/office/drawing/2014/main" id="{0232E251-FD5B-E142-BBCD-23718C7136C4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8A20FD6D-738B-1D4C-974A-CEEAD1950E48}"/>
                </a:ext>
              </a:extLst>
            </p:cNvPr>
            <p:cNvGrpSpPr/>
            <p:nvPr/>
          </p:nvGrpSpPr>
          <p:grpSpPr>
            <a:xfrm>
              <a:off x="2512946" y="333450"/>
              <a:ext cx="7329057" cy="5890178"/>
              <a:chOff x="2512946" y="333450"/>
              <a:chExt cx="7329057" cy="5890178"/>
            </a:xfrm>
            <a:solidFill>
              <a:schemeClr val="accent4">
                <a:alpha val="80000"/>
              </a:scheme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3328328B-C25E-C247-8176-3A3D2C59D073}"/>
                  </a:ext>
                </a:extLst>
              </p:cNvPr>
              <p:cNvSpPr/>
              <p:nvPr/>
            </p:nvSpPr>
            <p:spPr bwMode="auto">
              <a:xfrm>
                <a:off x="3532257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 should I pack?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F2C36FC0-FB35-DE47-A2E6-E81D59732AEF}"/>
                  </a:ext>
                </a:extLst>
              </p:cNvPr>
              <p:cNvSpPr/>
              <p:nvPr/>
            </p:nvSpPr>
            <p:spPr bwMode="auto">
              <a:xfrm>
                <a:off x="256340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do I want to go?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34B2CC56-4B05-2E42-9598-B149852FD7B4}"/>
                  </a:ext>
                </a:extLst>
              </p:cNvPr>
              <p:cNvSpPr/>
              <p:nvPr/>
            </p:nvSpPr>
            <p:spPr bwMode="auto">
              <a:xfrm>
                <a:off x="2512946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 much can I spend?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428225BF-E5D4-C54B-AB24-4D1836856BF7}"/>
                  </a:ext>
                </a:extLst>
              </p:cNvPr>
              <p:cNvSpPr/>
              <p:nvPr/>
            </p:nvSpPr>
            <p:spPr bwMode="auto">
              <a:xfrm>
                <a:off x="3229479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 I need a visa?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07D14E18-DCDE-3F4A-A33D-3BC0E6C2EBCC}"/>
                  </a:ext>
                </a:extLst>
              </p:cNvPr>
              <p:cNvGrpSpPr/>
              <p:nvPr/>
            </p:nvGrpSpPr>
            <p:grpSpPr>
              <a:xfrm>
                <a:off x="4704756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2" name="Oval 1">
                  <a:extLst>
                    <a:ext uri="{FF2B5EF4-FFF2-40B4-BE49-F238E27FC236}">
                      <a16:creationId xmlns="" xmlns:a16="http://schemas.microsoft.com/office/drawing/2014/main" id="{5E85BA5F-E2CE-9247-94EF-C3C264E1981B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="" xmlns:a16="http://schemas.microsoft.com/office/drawing/2014/main" id="{A83AD1FB-D731-BE48-9DD9-1B34CE16F09E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="" xmlns:a16="http://schemas.microsoft.com/office/drawing/2014/main" id="{4EDB3F7B-4F26-F440-95B3-6C66021CF5F4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54C85738-3C06-6843-8F10-45943A958790}"/>
                  </a:ext>
                </a:extLst>
              </p:cNvPr>
              <p:cNvGrpSpPr/>
              <p:nvPr/>
            </p:nvGrpSpPr>
            <p:grpSpPr>
              <a:xfrm rot="20383633">
                <a:off x="4154151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E283D351-E73D-A446-AA24-C7C24A05588D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="" xmlns:a16="http://schemas.microsoft.com/office/drawing/2014/main" id="{83053640-AD39-C44D-B3B8-C43374A78C69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8E424506-95CF-9F48-972E-7A1D81F84674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E2CEA2A4-18DD-9648-98E1-F9352C5FF255}"/>
                  </a:ext>
                </a:extLst>
              </p:cNvPr>
              <p:cNvGrpSpPr/>
              <p:nvPr/>
            </p:nvGrpSpPr>
            <p:grpSpPr>
              <a:xfrm rot="18000000">
                <a:off x="4149171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31" name="Oval 30">
                  <a:extLst>
                    <a:ext uri="{FF2B5EF4-FFF2-40B4-BE49-F238E27FC236}">
                      <a16:creationId xmlns="" xmlns:a16="http://schemas.microsoft.com/office/drawing/2014/main" id="{A10024D1-B242-C94D-BB5E-F11765678927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="" xmlns:a16="http://schemas.microsoft.com/office/drawing/2014/main" id="{C8C2723D-6970-3040-AF7F-7CA21AC67946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="" xmlns:a16="http://schemas.microsoft.com/office/drawing/2014/main" id="{700C271F-1783-8849-9BB9-4D3A2B679FFB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CFE601A1-3043-E446-A1FF-29CCC29491A8}"/>
                  </a:ext>
                </a:extLst>
              </p:cNvPr>
              <p:cNvGrpSpPr/>
              <p:nvPr/>
            </p:nvGrpSpPr>
            <p:grpSpPr>
              <a:xfrm rot="17273940">
                <a:off x="4740255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36" name="Oval 35">
                  <a:extLst>
                    <a:ext uri="{FF2B5EF4-FFF2-40B4-BE49-F238E27FC236}">
                      <a16:creationId xmlns="" xmlns:a16="http://schemas.microsoft.com/office/drawing/2014/main" id="{FE1637B3-97AB-AA40-AD66-723F3DFBFB57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="" xmlns:a16="http://schemas.microsoft.com/office/drawing/2014/main" id="{2B00EE6B-73B6-0342-B3B1-7CFF60FE15A9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="" xmlns:a16="http://schemas.microsoft.com/office/drawing/2014/main" id="{E9B24C88-254F-D04C-8339-2D9F03FCBFD9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55EC5806-1FDB-DA47-8881-3178CBBECF16}"/>
                  </a:ext>
                </a:extLst>
              </p:cNvPr>
              <p:cNvSpPr/>
              <p:nvPr/>
            </p:nvSpPr>
            <p:spPr bwMode="auto">
              <a:xfrm>
                <a:off x="7387941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will I stay?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94DC8805-88F1-6747-B456-FEC85E81A726}"/>
                  </a:ext>
                </a:extLst>
              </p:cNvPr>
              <p:cNvSpPr/>
              <p:nvPr/>
            </p:nvSpPr>
            <p:spPr bwMode="auto">
              <a:xfrm>
                <a:off x="832404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my passport in date?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EFF2F275-0CF5-CE45-A042-A8ACEBBFEAD9}"/>
                  </a:ext>
                </a:extLst>
              </p:cNvPr>
              <p:cNvSpPr/>
              <p:nvPr/>
            </p:nvSpPr>
            <p:spPr bwMode="auto">
              <a:xfrm>
                <a:off x="8401843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 will I get to the airport?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6F66DBB6-3D75-614A-A991-9CB1B3C5CFD7}"/>
                  </a:ext>
                </a:extLst>
              </p:cNvPr>
              <p:cNvSpPr/>
              <p:nvPr/>
            </p:nvSpPr>
            <p:spPr bwMode="auto">
              <a:xfrm>
                <a:off x="7579377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 do I want to do there?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="" xmlns:a16="http://schemas.microsoft.com/office/drawing/2014/main" id="{A54F7ABE-1267-704F-AFB8-B29C1E851C78}"/>
                  </a:ext>
                </a:extLst>
              </p:cNvPr>
              <p:cNvGrpSpPr/>
              <p:nvPr/>
            </p:nvGrpSpPr>
            <p:grpSpPr>
              <a:xfrm flipH="1">
                <a:off x="7027901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63" name="Oval 62">
                  <a:extLst>
                    <a:ext uri="{FF2B5EF4-FFF2-40B4-BE49-F238E27FC236}">
                      <a16:creationId xmlns="" xmlns:a16="http://schemas.microsoft.com/office/drawing/2014/main" id="{C3D04081-D875-9047-B658-71F0D502F4CE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="" xmlns:a16="http://schemas.microsoft.com/office/drawing/2014/main" id="{49278680-C334-5244-8EF2-4B5DF237E9C6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A6C18387-E7B7-5E47-A3DB-E0C74E0CCFCC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DFE3B0B0-5136-4E40-8DCB-344C6D3FB7A5}"/>
                  </a:ext>
                </a:extLst>
              </p:cNvPr>
              <p:cNvGrpSpPr/>
              <p:nvPr/>
            </p:nvGrpSpPr>
            <p:grpSpPr>
              <a:xfrm rot="1216367" flipH="1">
                <a:off x="7578506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60" name="Oval 59">
                  <a:extLst>
                    <a:ext uri="{FF2B5EF4-FFF2-40B4-BE49-F238E27FC236}">
                      <a16:creationId xmlns="" xmlns:a16="http://schemas.microsoft.com/office/drawing/2014/main" id="{E5515DA2-70EC-C34A-BF59-67BC0AA209FD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="" xmlns:a16="http://schemas.microsoft.com/office/drawing/2014/main" id="{D6C6DA56-A115-3645-9D75-499E68CB5610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="" xmlns:a16="http://schemas.microsoft.com/office/drawing/2014/main" id="{368F27F9-6BA9-4247-992B-42C70CFB1410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="" xmlns:a16="http://schemas.microsoft.com/office/drawing/2014/main" id="{339E8F43-C610-9246-A06F-EE5044603426}"/>
                  </a:ext>
                </a:extLst>
              </p:cNvPr>
              <p:cNvGrpSpPr/>
              <p:nvPr/>
            </p:nvGrpSpPr>
            <p:grpSpPr>
              <a:xfrm rot="3600000" flipH="1">
                <a:off x="7583486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="" xmlns:a16="http://schemas.microsoft.com/office/drawing/2014/main" id="{236320CD-4738-3942-A8E4-F0B53BAA7580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3C238C93-02E2-A945-AE67-25CD8811F78F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="" xmlns:a16="http://schemas.microsoft.com/office/drawing/2014/main" id="{19EFDCB1-9479-5146-A936-73E3840B89CC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39A7B919-0EF3-044F-BA42-D2BB4FAA9F8A}"/>
                  </a:ext>
                </a:extLst>
              </p:cNvPr>
              <p:cNvGrpSpPr/>
              <p:nvPr/>
            </p:nvGrpSpPr>
            <p:grpSpPr>
              <a:xfrm rot="4326060" flipH="1">
                <a:off x="6949283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="" xmlns:a16="http://schemas.microsoft.com/office/drawing/2014/main" id="{545BE64C-6125-3B47-8478-7D8FB4ABCC65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="" xmlns:a16="http://schemas.microsoft.com/office/drawing/2014/main" id="{09E865DE-C7C3-C442-AF1A-8FCD5AC41028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="" xmlns:a16="http://schemas.microsoft.com/office/drawing/2014/main" id="{42FBD30F-F9A6-2C4C-8AE2-B22D4E65EC4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277A2F0-ECDB-8644-843E-AD078FA0A7BC}"/>
              </a:ext>
            </a:extLst>
          </p:cNvPr>
          <p:cNvSpPr txBox="1"/>
          <p:nvPr/>
        </p:nvSpPr>
        <p:spPr>
          <a:xfrm>
            <a:off x="2203365" y="2432758"/>
            <a:ext cx="7920880" cy="2015936"/>
          </a:xfrm>
          <a:prstGeom prst="rect">
            <a:avLst/>
          </a:prstGeom>
          <a:solidFill>
            <a:srgbClr val="87027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5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Stressful!</a:t>
            </a:r>
          </a:p>
        </p:txBody>
      </p:sp>
    </p:spTree>
    <p:extLst>
      <p:ext uri="{BB962C8B-B14F-4D97-AF65-F5344CB8AC3E}">
        <p14:creationId xmlns:p14="http://schemas.microsoft.com/office/powerpoint/2010/main" val="30510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1" animBg="1"/>
      <p:bldP spid="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44F35EB-97D3-514F-8880-379B1592D869}"/>
              </a:ext>
            </a:extLst>
          </p:cNvPr>
          <p:cNvSpPr/>
          <p:nvPr/>
        </p:nvSpPr>
        <p:spPr bwMode="auto">
          <a:xfrm>
            <a:off x="9973856" y="2493690"/>
            <a:ext cx="1440160" cy="1440160"/>
          </a:xfrm>
          <a:prstGeom prst="ellipse">
            <a:avLst/>
          </a:prstGeom>
          <a:solidFill>
            <a:srgbClr val="AB4EA3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future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E1D2C56-39C7-8C41-A3E7-8BA7ACB50377}"/>
              </a:ext>
            </a:extLst>
          </p:cNvPr>
          <p:cNvSpPr/>
          <p:nvPr/>
        </p:nvSpPr>
        <p:spPr bwMode="auto">
          <a:xfrm>
            <a:off x="898672" y="4710254"/>
            <a:ext cx="1440160" cy="1440160"/>
          </a:xfrm>
          <a:prstGeom prst="ellipse">
            <a:avLst/>
          </a:prstGeom>
          <a:solidFill>
            <a:srgbClr val="AB4EA3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80" y="320040"/>
            <a:ext cx="8310872" cy="720000"/>
          </a:xfrm>
        </p:spPr>
        <p:txBody>
          <a:bodyPr/>
          <a:lstStyle/>
          <a:p>
            <a:r>
              <a:rPr lang="en-GB" sz="4000" b="1" dirty="0"/>
              <a:t>Your Career Journey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24979" y="1720076"/>
            <a:ext cx="7776863" cy="318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400" kern="0" dirty="0">
                <a:latin typeface="Calibri" panose="020F0502020204030204" pitchFamily="34" charset="0"/>
              </a:rPr>
              <a:t>You need time to plan and consider your options – don’t leave it until the last minute.</a:t>
            </a:r>
          </a:p>
          <a:p>
            <a:r>
              <a:rPr lang="en-GB" sz="2400" kern="0" dirty="0">
                <a:latin typeface="Calibri" panose="020F0502020204030204" pitchFamily="34" charset="0"/>
              </a:rPr>
              <a:t>The earlier you start planning for your career, </a:t>
            </a:r>
            <a:br>
              <a:rPr lang="en-GB" sz="2400" kern="0" dirty="0">
                <a:latin typeface="Calibri" panose="020F0502020204030204" pitchFamily="34" charset="0"/>
              </a:rPr>
            </a:br>
            <a:r>
              <a:rPr lang="en-GB" sz="2400" kern="0" dirty="0">
                <a:latin typeface="Calibri" panose="020F0502020204030204" pitchFamily="34" charset="0"/>
              </a:rPr>
              <a:t>the more options you’ll have.</a:t>
            </a:r>
          </a:p>
          <a:p>
            <a:endParaRPr lang="en-GB" sz="2400" kern="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B2AB538-8DDB-F24D-A53A-4D7E6AF83AA9}"/>
              </a:ext>
            </a:extLst>
          </p:cNvPr>
          <p:cNvGrpSpPr/>
          <p:nvPr/>
        </p:nvGrpSpPr>
        <p:grpSpPr>
          <a:xfrm>
            <a:off x="2137147" y="2917316"/>
            <a:ext cx="8056220" cy="2945066"/>
            <a:chOff x="2137147" y="2917316"/>
            <a:chExt cx="8056220" cy="2945066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C17C170A-82EC-AC4D-9539-D8D55108DDD9}"/>
                </a:ext>
              </a:extLst>
            </p:cNvPr>
            <p:cNvSpPr/>
            <p:nvPr/>
          </p:nvSpPr>
          <p:spPr bwMode="auto">
            <a:xfrm>
              <a:off x="7407759" y="3267620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GB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216EC77-1E55-2441-A2CB-F24223293DE6}"/>
                </a:ext>
              </a:extLst>
            </p:cNvPr>
            <p:cNvSpPr/>
            <p:nvPr/>
          </p:nvSpPr>
          <p:spPr bwMode="auto">
            <a:xfrm>
              <a:off x="2137147" y="442222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25DC234-3DC9-5B46-AE1E-DFA6BBC575BA}"/>
                </a:ext>
              </a:extLst>
            </p:cNvPr>
            <p:cNvSpPr/>
            <p:nvPr/>
          </p:nvSpPr>
          <p:spPr bwMode="auto">
            <a:xfrm>
              <a:off x="3433602" y="412879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B03EF1A-0F49-8F4D-8326-0C5ABEE2B244}"/>
                </a:ext>
              </a:extLst>
            </p:cNvPr>
            <p:cNvSpPr/>
            <p:nvPr/>
          </p:nvSpPr>
          <p:spPr bwMode="auto">
            <a:xfrm>
              <a:off x="4730057" y="381946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9C125B74-571B-9C46-8F2B-FC975E342BD8}"/>
                </a:ext>
              </a:extLst>
            </p:cNvPr>
            <p:cNvSpPr/>
            <p:nvPr/>
          </p:nvSpPr>
          <p:spPr bwMode="auto">
            <a:xfrm>
              <a:off x="6026512" y="355491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4CC0E09-4835-4B41-B9AB-4312B87F4892}"/>
                </a:ext>
              </a:extLst>
            </p:cNvPr>
            <p:cNvSpPr/>
            <p:nvPr/>
          </p:nvSpPr>
          <p:spPr bwMode="auto">
            <a:xfrm>
              <a:off x="8753207" y="2917316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AEE43A6-D614-6746-A564-51B5CC846F88}"/>
              </a:ext>
            </a:extLst>
          </p:cNvPr>
          <p:cNvGrpSpPr/>
          <p:nvPr/>
        </p:nvGrpSpPr>
        <p:grpSpPr>
          <a:xfrm>
            <a:off x="2272487" y="6188340"/>
            <a:ext cx="7857548" cy="30097"/>
            <a:chOff x="2272487" y="6219918"/>
            <a:chExt cx="7857548" cy="30097"/>
          </a:xfrm>
          <a:solidFill>
            <a:schemeClr val="bg1"/>
          </a:solidFill>
        </p:grpSpPr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CCA8EDA1-70E6-D744-A56F-97900E1ABB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854" y="6250015"/>
              <a:ext cx="3084181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E21D0329-D3FC-D24D-92AC-1F8E029FF16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87" y="6219918"/>
              <a:ext cx="3084180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E2F78CA-F2F7-CF47-B066-C678D3884B9D}"/>
              </a:ext>
            </a:extLst>
          </p:cNvPr>
          <p:cNvSpPr/>
          <p:nvPr/>
        </p:nvSpPr>
        <p:spPr bwMode="auto">
          <a:xfrm>
            <a:off x="2137147" y="442222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What am I good at?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FA3EF4DC-9342-C24E-8AEC-BB8C143920EC}"/>
              </a:ext>
            </a:extLst>
          </p:cNvPr>
          <p:cNvSpPr/>
          <p:nvPr/>
        </p:nvSpPr>
        <p:spPr bwMode="auto">
          <a:xfrm>
            <a:off x="3433602" y="412879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What do I enjoy doing?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558CBAC-98EA-6446-9179-6FA1CB5865D3}"/>
              </a:ext>
            </a:extLst>
          </p:cNvPr>
          <p:cNvSpPr/>
          <p:nvPr/>
        </p:nvSpPr>
        <p:spPr bwMode="auto">
          <a:xfrm>
            <a:off x="4730057" y="3819468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Choose your subjects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2F2EAA2-0E1A-1648-9345-9CC759A96DA6}"/>
              </a:ext>
            </a:extLst>
          </p:cNvPr>
          <p:cNvSpPr/>
          <p:nvPr/>
        </p:nvSpPr>
        <p:spPr bwMode="auto">
          <a:xfrm>
            <a:off x="6026512" y="355491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What do I need help with?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E7C0754-EF48-D34F-856F-11584004CBFA}"/>
              </a:ext>
            </a:extLst>
          </p:cNvPr>
          <p:cNvSpPr/>
          <p:nvPr/>
        </p:nvSpPr>
        <p:spPr bwMode="auto">
          <a:xfrm>
            <a:off x="7407759" y="3267620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Communication support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CD015F84-5B38-4E4B-832D-16E6400087B4}"/>
              </a:ext>
            </a:extLst>
          </p:cNvPr>
          <p:cNvSpPr/>
          <p:nvPr/>
        </p:nvSpPr>
        <p:spPr bwMode="auto">
          <a:xfrm>
            <a:off x="8753207" y="2917316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Consider your options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C789EA6-7932-A143-962F-EC1458BEE14E}"/>
              </a:ext>
            </a:extLst>
          </p:cNvPr>
          <p:cNvGrpSpPr/>
          <p:nvPr/>
        </p:nvGrpSpPr>
        <p:grpSpPr>
          <a:xfrm>
            <a:off x="2272487" y="6188340"/>
            <a:ext cx="7857548" cy="30097"/>
            <a:chOff x="2272487" y="6219918"/>
            <a:chExt cx="7857548" cy="3009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FCE6E59-C0E4-A94C-B034-155A27A49D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854" y="6250015"/>
              <a:ext cx="308418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EAF6E4CC-80DE-C641-9112-2931815E453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87" y="6219918"/>
              <a:ext cx="308418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A509C3A-82CF-584F-BBCE-ED6B9AAF41EC}"/>
              </a:ext>
            </a:extLst>
          </p:cNvPr>
          <p:cNvSpPr txBox="1"/>
          <p:nvPr/>
        </p:nvSpPr>
        <p:spPr>
          <a:xfrm>
            <a:off x="5356667" y="6021787"/>
            <a:ext cx="1689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Set goals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492A773A-1BC6-5045-8AB0-668F2C278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92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6912768" cy="403244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You need to know:</a:t>
            </a:r>
          </a:p>
          <a:p>
            <a:r>
              <a:rPr lang="en-GB" sz="2800" dirty="0"/>
              <a:t>Where you want to go</a:t>
            </a:r>
          </a:p>
          <a:p>
            <a:r>
              <a:rPr lang="en-GB" sz="2800" dirty="0"/>
              <a:t>Which steps you need to take to get there</a:t>
            </a:r>
          </a:p>
          <a:p>
            <a:r>
              <a:rPr lang="en-GB" sz="2800" dirty="0"/>
              <a:t>How much time you have</a:t>
            </a:r>
          </a:p>
          <a:p>
            <a:r>
              <a:rPr lang="en-GB" sz="2800" dirty="0"/>
              <a:t>What you might be interested in</a:t>
            </a:r>
          </a:p>
          <a:p>
            <a:r>
              <a:rPr lang="en-GB" sz="2800" dirty="0"/>
              <a:t>What skills you have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13912"/>
              </p:ext>
            </p:extLst>
          </p:nvPr>
        </p:nvGraphicFramePr>
        <p:xfrm>
          <a:off x="8223977" y="4071419"/>
          <a:ext cx="1458201" cy="206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34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3977" y="4071419"/>
                        <a:ext cx="1458201" cy="206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74485"/>
              </p:ext>
            </p:extLst>
          </p:nvPr>
        </p:nvGraphicFramePr>
        <p:xfrm>
          <a:off x="8928901" y="4677374"/>
          <a:ext cx="1458201" cy="206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35" name="Acrobat Document" r:id="rId5" imgW="5667480" imgH="8020080" progId="AcroExch.Document.DC">
                  <p:embed/>
                </p:oleObj>
              </mc:Choice>
              <mc:Fallback>
                <p:oleObj name="Acrobat Document" r:id="rId5" imgW="5667480" imgH="8020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28901" y="4677374"/>
                        <a:ext cx="1458201" cy="206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="" xmlns:a16="http://schemas.microsoft.com/office/drawing/2014/main" id="{73EC15CF-1C75-364C-94FA-F2F1DC16A686}"/>
              </a:ext>
            </a:extLst>
          </p:cNvPr>
          <p:cNvSpPr>
            <a:spLocks noChangeAspect="1"/>
          </p:cNvSpPr>
          <p:nvPr/>
        </p:nvSpPr>
        <p:spPr bwMode="auto">
          <a:xfrm>
            <a:off x="744727" y="1821350"/>
            <a:ext cx="2976596" cy="2976596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What options </a:t>
            </a:r>
            <a:b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do you have?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8D8A4C9-2C25-2045-8A82-A02B6F458457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05803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Your Career Journey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is the same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D976A5EA-8F2A-A740-990E-A1B07B5C8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954820"/>
              </p:ext>
            </p:extLst>
          </p:nvPr>
        </p:nvGraphicFramePr>
        <p:xfrm>
          <a:off x="8280465" y="4087743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53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0465" y="4087743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98642"/>
              </p:ext>
            </p:extLst>
          </p:nvPr>
        </p:nvGraphicFramePr>
        <p:xfrm>
          <a:off x="8985389" y="4693698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54" name="Acrobat Document" r:id="rId5" imgW="5667480" imgH="8020080" progId="AcroExch.Document.DC">
                  <p:embed/>
                </p:oleObj>
              </mc:Choice>
              <mc:Fallback>
                <p:oleObj name="Acrobat Document" r:id="rId5" imgW="5667480" imgH="8020080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5389" y="4693698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2016E604-A354-4347-AC2D-2EC21F64E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4CE33B8-01C4-594B-BE44-737ADAFB7A2E}"/>
              </a:ext>
            </a:extLst>
          </p:cNvPr>
          <p:cNvSpPr>
            <a:spLocks noChangeAspect="1"/>
          </p:cNvSpPr>
          <p:nvPr/>
        </p:nvSpPr>
        <p:spPr bwMode="auto">
          <a:xfrm>
            <a:off x="4285420" y="2068890"/>
            <a:ext cx="3624334" cy="3624334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What options </a:t>
            </a:r>
            <a:b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do you have?</a:t>
            </a:r>
            <a:endParaRPr lang="en-GB" sz="4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58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632848" cy="3084928"/>
          </a:xfrm>
        </p:spPr>
        <p:txBody>
          <a:bodyPr/>
          <a:lstStyle/>
          <a:p>
            <a:r>
              <a:rPr lang="en-GB" sz="2800" dirty="0"/>
              <a:t>New place of learning / feels different </a:t>
            </a:r>
            <a:br>
              <a:rPr lang="en-GB" sz="2800" dirty="0"/>
            </a:br>
            <a:r>
              <a:rPr lang="en-GB" sz="2800" dirty="0"/>
              <a:t>from school</a:t>
            </a:r>
          </a:p>
          <a:p>
            <a:r>
              <a:rPr lang="en-GB" sz="2800" dirty="0"/>
              <a:t>Academic, vocational and technical courses</a:t>
            </a:r>
          </a:p>
          <a:p>
            <a:r>
              <a:rPr lang="en-GB" sz="2800" dirty="0"/>
              <a:t>Lots of options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80465" y="4087743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01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0465" y="4087743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985389" y="4693698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02" name="Acrobat Document" r:id="rId5" imgW="5667480" imgH="8020080" progId="AcroExch.Document.DC">
                  <p:embed/>
                </p:oleObj>
              </mc:Choice>
              <mc:Fallback>
                <p:oleObj name="Acrobat Document" r:id="rId5" imgW="5667480" imgH="8020080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5389" y="4693698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College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13E7C77-AC89-924E-A0A8-273D90417488}"/>
              </a:ext>
            </a:extLst>
          </p:cNvPr>
          <p:cNvGrpSpPr/>
          <p:nvPr/>
        </p:nvGrpSpPr>
        <p:grpSpPr>
          <a:xfrm>
            <a:off x="696410" y="1777453"/>
            <a:ext cx="3075145" cy="3081041"/>
            <a:chOff x="696410" y="1777453"/>
            <a:chExt cx="3075145" cy="3081041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="" xmlns:a16="http://schemas.microsoft.com/office/drawing/2014/main" id="{9D25C40D-F7B0-A045-A951-424D0452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2" y="1777453"/>
              <a:ext cx="3049661" cy="307514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1FC92D26-B424-9A46-94F9-5816E4E8EF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7FC1677C-D1DA-0F41-8384-99526EAA0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 rot="17661905">
            <a:off x="9401461" y="4071491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76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632848" cy="3084928"/>
          </a:xfrm>
        </p:spPr>
        <p:txBody>
          <a:bodyPr/>
          <a:lstStyle/>
          <a:p>
            <a:r>
              <a:rPr lang="en-GB" sz="2800" dirty="0"/>
              <a:t>First step into workplace </a:t>
            </a:r>
          </a:p>
          <a:p>
            <a:r>
              <a:rPr lang="en-GB" sz="2800" dirty="0"/>
              <a:t>Helps you to understand the job</a:t>
            </a:r>
          </a:p>
          <a:p>
            <a:r>
              <a:rPr lang="en-GB" sz="2800" dirty="0"/>
              <a:t>Usually not paid (only expenses)</a:t>
            </a:r>
          </a:p>
          <a:p>
            <a:r>
              <a:rPr lang="en-GB" sz="2800" dirty="0"/>
              <a:t>Great way to develop your skills</a:t>
            </a:r>
          </a:p>
          <a:p>
            <a:r>
              <a:rPr lang="en-GB" sz="2800" dirty="0"/>
              <a:t>You get to meet lots of people</a:t>
            </a:r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985389" y="4693698"/>
          <a:ext cx="1412922" cy="199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8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85389" y="4693698"/>
                        <a:ext cx="1412922" cy="199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Work experience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9555B8B-3D55-B742-9258-895C4C488D56}"/>
              </a:ext>
            </a:extLst>
          </p:cNvPr>
          <p:cNvGrpSpPr/>
          <p:nvPr/>
        </p:nvGrpSpPr>
        <p:grpSpPr>
          <a:xfrm>
            <a:off x="696410" y="1783349"/>
            <a:ext cx="3075145" cy="3083273"/>
            <a:chOff x="696410" y="1783349"/>
            <a:chExt cx="3075145" cy="3083273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="" xmlns:a16="http://schemas.microsoft.com/office/drawing/2014/main" id="{036095AE-E035-154D-81C8-8D381AC1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43" y="1791477"/>
              <a:ext cx="3049661" cy="307514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10AE176C-F1D7-8349-81B7-523A70D315E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CC94A36B-7F2B-8249-8760-31FF6C008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4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488832" cy="3084928"/>
          </a:xfrm>
        </p:spPr>
        <p:txBody>
          <a:bodyPr/>
          <a:lstStyle/>
          <a:p>
            <a:r>
              <a:rPr lang="en-GB" sz="2400" dirty="0"/>
              <a:t>On the job training – you get paid</a:t>
            </a:r>
          </a:p>
          <a:p>
            <a:r>
              <a:rPr lang="en-GB" sz="2400" dirty="0"/>
              <a:t>Usually minimum of 18 months up to 4 years</a:t>
            </a:r>
          </a:p>
          <a:p>
            <a:r>
              <a:rPr lang="en-GB" sz="2400" dirty="0"/>
              <a:t>You study 1 day a week (usually at college)</a:t>
            </a:r>
          </a:p>
          <a:p>
            <a:r>
              <a:rPr lang="en-GB" sz="2400" dirty="0"/>
              <a:t>Sometimes you’ll get a permanent job at </a:t>
            </a:r>
            <a:br>
              <a:rPr lang="en-GB" sz="2400" dirty="0"/>
            </a:br>
            <a:r>
              <a:rPr lang="en-GB" sz="2400" dirty="0"/>
              <a:t>the end</a:t>
            </a:r>
          </a:p>
          <a:p>
            <a:r>
              <a:rPr lang="en-GB" sz="2400" dirty="0"/>
              <a:t>Over 200 options</a:t>
            </a:r>
          </a:p>
          <a:p>
            <a:r>
              <a:rPr lang="en-GB" sz="2400" dirty="0"/>
              <a:t>Apply online –</a:t>
            </a:r>
            <a:br>
              <a:rPr lang="en-GB" sz="2400" dirty="0"/>
            </a:br>
            <a:r>
              <a:rPr lang="en-GB" sz="2400" dirty="0"/>
              <a:t>(</a:t>
            </a:r>
            <a:r>
              <a:rPr lang="en-GB" sz="2400" dirty="0" err="1"/>
              <a:t>www.skillsdevelopmentscotland.co.uk</a:t>
            </a:r>
            <a:r>
              <a:rPr lang="en-GB" sz="2400" dirty="0"/>
              <a:t>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Apprenticeships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866503-EE6E-3341-B9F5-CC1461750AC5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B1CDCE81-4F18-A440-8716-CF494CA0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AFBC7AF-595B-9742-9E82-8D2E96125A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A926FF34-08C6-0E4D-9369-5C3A3DFD5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5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2" y="1713018"/>
            <a:ext cx="7056784" cy="3084928"/>
          </a:xfrm>
        </p:spPr>
        <p:txBody>
          <a:bodyPr/>
          <a:lstStyle/>
          <a:p>
            <a:pPr marL="457200" indent="-457200"/>
            <a:r>
              <a:rPr lang="en-GB" sz="2400" dirty="0"/>
              <a:t>A shorter course with a work placement (6 weeks to 6 months)</a:t>
            </a:r>
          </a:p>
          <a:p>
            <a:pPr marL="457200" indent="-457200"/>
            <a:r>
              <a:rPr lang="en-GB" sz="2400" dirty="0"/>
              <a:t>Useful if you have very little work experience and are not sure what you want to do</a:t>
            </a:r>
          </a:p>
          <a:p>
            <a:pPr marL="457200" indent="-457200"/>
            <a:r>
              <a:rPr lang="en-GB" sz="2400" dirty="0"/>
              <a:t>Often unpaid but you may get </a:t>
            </a:r>
            <a:br>
              <a:rPr lang="en-GB" sz="2400" dirty="0"/>
            </a:br>
            <a:r>
              <a:rPr lang="en-GB" sz="2400" dirty="0"/>
              <a:t>expenses paid</a:t>
            </a:r>
          </a:p>
          <a:p>
            <a:pPr marL="457200" indent="-457200"/>
            <a:r>
              <a:rPr lang="en-GB" sz="2400" dirty="0"/>
              <a:t>Gets you ready for an apprenticeship</a:t>
            </a:r>
          </a:p>
          <a:p>
            <a:pPr marL="457200" indent="-457200"/>
            <a:r>
              <a:rPr lang="en-GB" sz="2400" dirty="0"/>
              <a:t>Apply online – (</a:t>
            </a:r>
            <a:r>
              <a:rPr lang="en-GB" sz="2400" dirty="0" err="1"/>
              <a:t>www.skillsdevelopmentscotland.co.uk</a:t>
            </a:r>
            <a:r>
              <a:rPr lang="en-GB" sz="2400" dirty="0"/>
              <a:t>)</a:t>
            </a:r>
          </a:p>
          <a:p>
            <a:endParaRPr lang="en-GB" sz="24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Traineeships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F723A12-3C23-EC4B-80FB-929DE4A65303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B1CDCE81-4F18-A440-8716-CF494CA0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83056937-131D-8D4B-8E07-EA0D6B4C39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2C6EC011-45F1-2A4D-AC6C-5063D3810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1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3A9DFBB5-304F-D04D-8746-F532F416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7661905">
            <a:off x="1199584" y="4071491"/>
            <a:ext cx="2242202" cy="3008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45393" cy="3084928"/>
          </a:xfrm>
        </p:spPr>
        <p:txBody>
          <a:bodyPr/>
          <a:lstStyle/>
          <a:p>
            <a:pPr marL="457200" indent="-457200"/>
            <a:r>
              <a:rPr lang="en-GB" sz="2400" dirty="0"/>
              <a:t>Also called Graduate Talent programmes</a:t>
            </a:r>
          </a:p>
          <a:p>
            <a:pPr marL="457200" indent="-457200"/>
            <a:r>
              <a:rPr lang="en-GB" sz="2400" dirty="0"/>
              <a:t>Usually undertaken by students as part of their course or recent graduates</a:t>
            </a:r>
          </a:p>
          <a:p>
            <a:pPr marL="457200" indent="-457200"/>
            <a:r>
              <a:rPr lang="en-GB" sz="2400" dirty="0"/>
              <a:t>Usually you know what work you want to do</a:t>
            </a:r>
          </a:p>
          <a:p>
            <a:pPr marL="457200" indent="-457200"/>
            <a:r>
              <a:rPr lang="en-GB" sz="2400" dirty="0"/>
              <a:t>Can be paid or unpaid</a:t>
            </a:r>
          </a:p>
          <a:p>
            <a:pPr marL="457200" indent="-457200"/>
            <a:r>
              <a:rPr lang="en-GB" sz="2400" dirty="0"/>
              <a:t>Apply online – (</a:t>
            </a:r>
            <a:r>
              <a:rPr lang="en-GB" sz="2400" dirty="0" err="1"/>
              <a:t>www.skillsdevelopmentscotland.co.uk</a:t>
            </a:r>
            <a:r>
              <a:rPr lang="en-GB" sz="2400" dirty="0"/>
              <a:t>)</a:t>
            </a:r>
          </a:p>
          <a:p>
            <a:pPr marL="457200" indent="-457200"/>
            <a:endParaRPr lang="en-GB" sz="2400" dirty="0"/>
          </a:p>
          <a:p>
            <a:pPr marL="457200" indent="-457200"/>
            <a:endParaRPr lang="en-GB" sz="24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Internships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9E5A3BB-EABD-864E-9835-F86C6053055E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="" xmlns:a16="http://schemas.microsoft.com/office/drawing/2014/main" id="{B1CDCE81-4F18-A440-8716-CF494CA0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7608295-42F5-5D47-A988-7D2FF26DC5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3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20888" cy="3084928"/>
          </a:xfrm>
        </p:spPr>
        <p:txBody>
          <a:bodyPr/>
          <a:lstStyle/>
          <a:p>
            <a:r>
              <a:rPr lang="en-GB" sz="2800" dirty="0"/>
              <a:t>Higher level education</a:t>
            </a:r>
          </a:p>
          <a:p>
            <a:r>
              <a:rPr lang="en-GB" sz="2800" dirty="0"/>
              <a:t>Get a degree by studying </a:t>
            </a:r>
            <a:br>
              <a:rPr lang="en-GB" sz="2800" dirty="0"/>
            </a:br>
            <a:r>
              <a:rPr lang="en-GB" sz="2800" dirty="0"/>
              <a:t>a specific subject</a:t>
            </a:r>
          </a:p>
          <a:p>
            <a:r>
              <a:rPr lang="en-GB" sz="2800" dirty="0"/>
              <a:t>For some careers you need a degree</a:t>
            </a:r>
          </a:p>
          <a:p>
            <a:r>
              <a:rPr lang="en-GB" sz="2800" dirty="0"/>
              <a:t>Have to apply through: SAAS – </a:t>
            </a:r>
            <a:br>
              <a:rPr lang="en-GB" sz="2800" dirty="0"/>
            </a:br>
            <a:r>
              <a:rPr lang="en-GB" sz="2800" dirty="0"/>
              <a:t>Student Awards Agency Scotland –</a:t>
            </a:r>
            <a:br>
              <a:rPr lang="en-GB" sz="2800" dirty="0"/>
            </a:br>
            <a:r>
              <a:rPr lang="en-GB" sz="28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www.saas.gov.uk</a:t>
            </a:r>
            <a:endParaRPr lang="en-GB" sz="28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chemeClr val="bg2"/>
              </a:solidFill>
            </a:endParaRPr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University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5D136B-D72C-4C4B-9B8F-61B83B8D1081}"/>
              </a:ext>
            </a:extLst>
          </p:cNvPr>
          <p:cNvGrpSpPr/>
          <p:nvPr/>
        </p:nvGrpSpPr>
        <p:grpSpPr>
          <a:xfrm>
            <a:off x="696410" y="1783349"/>
            <a:ext cx="3075145" cy="3078466"/>
            <a:chOff x="696410" y="1783349"/>
            <a:chExt cx="3075145" cy="3078466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="" xmlns:a16="http://schemas.microsoft.com/office/drawing/2014/main" id="{1A139E1D-6FE1-5C4E-86E5-C108416F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916" y="1786670"/>
              <a:ext cx="3049661" cy="307514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27DBEB34-400A-1B4F-A601-6FF642266A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97E8E183-89B7-2B4E-B737-7C7133154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2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7D22B51-6883-F54B-B0CE-6DBD9891B828}"/>
              </a:ext>
            </a:extLst>
          </p:cNvPr>
          <p:cNvSpPr txBox="1">
            <a:spLocks/>
          </p:cNvSpPr>
          <p:nvPr/>
        </p:nvSpPr>
        <p:spPr bwMode="auto">
          <a:xfrm>
            <a:off x="631422" y="1701602"/>
            <a:ext cx="971463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Introductions and Icebreakers (LP1)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Own your deafness (LP2)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Your rights (LP3)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Career hopes and dreams (LP4)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Build your brand (LP5)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Post-16 options (LP6)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Support and technology (LP7)</a:t>
            </a:r>
          </a:p>
          <a:p>
            <a:pPr marL="349250" indent="-334963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Careers action planning (LP8)</a:t>
            </a:r>
          </a:p>
          <a:p>
            <a:pPr marL="457200" indent="-45720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E192E23-1416-7C48-BDD6-03DB274ECA9F}"/>
              </a:ext>
            </a:extLst>
          </p:cNvPr>
          <p:cNvSpPr txBox="1">
            <a:spLocks/>
          </p:cNvSpPr>
          <p:nvPr/>
        </p:nvSpPr>
        <p:spPr bwMode="auto">
          <a:xfrm>
            <a:off x="648428" y="361999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320"/>
              </a:lnSpc>
            </a:pP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My Future session – </a:t>
            </a:r>
            <a:b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8 parts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0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6984775" cy="3084928"/>
          </a:xfrm>
        </p:spPr>
        <p:txBody>
          <a:bodyPr/>
          <a:lstStyle/>
          <a:p>
            <a:r>
              <a:rPr lang="en-GB" sz="2800" dirty="0"/>
              <a:t>Paid job </a:t>
            </a:r>
          </a:p>
          <a:p>
            <a:r>
              <a:rPr lang="en-GB" sz="2800" dirty="0"/>
              <a:t>Full-time or part-time</a:t>
            </a:r>
          </a:p>
          <a:p>
            <a:r>
              <a:rPr lang="en-GB" sz="2800" dirty="0"/>
              <a:t>It doesn’t have to be a ‘job for life’</a:t>
            </a:r>
          </a:p>
          <a:p>
            <a:r>
              <a:rPr lang="en-GB" sz="2800" dirty="0"/>
              <a:t>You can still study whilst working</a:t>
            </a:r>
          </a:p>
          <a:p>
            <a:r>
              <a:rPr lang="en-GB" sz="2800" dirty="0"/>
              <a:t>Public, private or charity sectors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261442"/>
            <a:ext cx="8256091" cy="720000"/>
          </a:xfrm>
        </p:spPr>
        <p:txBody>
          <a:bodyPr/>
          <a:lstStyle/>
          <a:p>
            <a:r>
              <a:rPr lang="en-GB" sz="4000" b="1" dirty="0"/>
              <a:t>Employment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3B1BF98-459F-5747-ADA3-D59A5B3F2E3E}"/>
              </a:ext>
            </a:extLst>
          </p:cNvPr>
          <p:cNvGrpSpPr/>
          <p:nvPr/>
        </p:nvGrpSpPr>
        <p:grpSpPr>
          <a:xfrm>
            <a:off x="696410" y="1783349"/>
            <a:ext cx="3083567" cy="3078466"/>
            <a:chOff x="696410" y="1783349"/>
            <a:chExt cx="3083567" cy="3078466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F71B8DDC-758C-2A4B-80C7-DEF8F8C4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16" y="1786670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443B0E1-8E4E-7741-AB51-19B071666B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52130850-8D65-8843-A7A3-25F7C9ABD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11488" cy="3084928"/>
          </a:xfrm>
        </p:spPr>
        <p:txBody>
          <a:bodyPr/>
          <a:lstStyle/>
          <a:p>
            <a:r>
              <a:rPr lang="en-GB" sz="2800" dirty="0"/>
              <a:t>Great to show on your CV</a:t>
            </a:r>
          </a:p>
          <a:p>
            <a:r>
              <a:rPr lang="en-GB" sz="2800" dirty="0"/>
              <a:t>Gain valuable experience </a:t>
            </a:r>
            <a:br>
              <a:rPr lang="en-GB" sz="2800" dirty="0"/>
            </a:br>
            <a:r>
              <a:rPr lang="en-GB" sz="2800" dirty="0"/>
              <a:t>and learn new skills</a:t>
            </a:r>
          </a:p>
          <a:p>
            <a:r>
              <a:rPr lang="en-GB" sz="2800" dirty="0"/>
              <a:t>Can be really rewarding and fun </a:t>
            </a:r>
          </a:p>
          <a:p>
            <a:r>
              <a:rPr lang="en-GB" sz="2800" dirty="0"/>
              <a:t>You can volunteer abroad too!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Volunteering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D362587-2F8C-2443-9484-B3732CD9AC69}"/>
              </a:ext>
            </a:extLst>
          </p:cNvPr>
          <p:cNvGrpSpPr/>
          <p:nvPr/>
        </p:nvGrpSpPr>
        <p:grpSpPr>
          <a:xfrm>
            <a:off x="696410" y="1783349"/>
            <a:ext cx="3083567" cy="3078466"/>
            <a:chOff x="696410" y="1783349"/>
            <a:chExt cx="3083567" cy="3078466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="" xmlns:a16="http://schemas.microsoft.com/office/drawing/2014/main" id="{6FFF8271-CA3B-BA4C-AC23-A1E5EB0B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16" y="1786670"/>
              <a:ext cx="3049661" cy="307514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A2FE4720-721C-1E49-BF1D-D4F350966F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596DC6BD-89C9-714A-B56C-94B187096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217024" cy="2952328"/>
          </a:xfrm>
        </p:spPr>
        <p:txBody>
          <a:bodyPr/>
          <a:lstStyle/>
          <a:p>
            <a:r>
              <a:rPr lang="en-GB" dirty="0"/>
              <a:t>Put the illustrations on the floor</a:t>
            </a:r>
          </a:p>
          <a:p>
            <a:r>
              <a:rPr lang="en-GB" dirty="0"/>
              <a:t>Use the footprints to connect them</a:t>
            </a:r>
          </a:p>
          <a:p>
            <a:r>
              <a:rPr lang="en-GB" dirty="0"/>
              <a:t>Ask the young people to choose </a:t>
            </a:r>
            <a:br>
              <a:rPr lang="en-GB" dirty="0"/>
            </a:br>
            <a:r>
              <a:rPr lang="en-GB" dirty="0"/>
              <a:t>what they think they will do next</a:t>
            </a:r>
          </a:p>
          <a:p>
            <a:r>
              <a:rPr lang="en-GB" dirty="0"/>
              <a:t>Then what is their next step?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18BC6530-2421-A943-B528-547709000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7417275" y="1253685"/>
            <a:ext cx="3917281" cy="52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2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80"/>
          </a:xfrm>
        </p:spPr>
        <p:txBody>
          <a:bodyPr/>
          <a:lstStyle/>
          <a:p>
            <a:r>
              <a:rPr lang="en-GB" sz="4000" b="1" dirty="0"/>
              <a:t>Another option is…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59F421-EE17-824E-B813-275AE827138D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9217024" cy="2952328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</a:rPr>
              <a:t>Travelling / Gap year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Travel the world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Do volunteering work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Learn new cultures and visit landmarks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Learn new skills</a:t>
            </a:r>
          </a:p>
          <a:p>
            <a:pPr marL="457200" indent="-457200"/>
            <a:r>
              <a:rPr lang="en-GB" sz="3000" dirty="0">
                <a:latin typeface="Calibri" panose="020F0502020204030204" pitchFamily="34" charset="0"/>
              </a:rPr>
              <a:t>Achieve personal challenges</a:t>
            </a:r>
          </a:p>
        </p:txBody>
      </p:sp>
    </p:spTree>
    <p:extLst>
      <p:ext uri="{BB962C8B-B14F-4D97-AF65-F5344CB8AC3E}">
        <p14:creationId xmlns:p14="http://schemas.microsoft.com/office/powerpoint/2010/main" val="1358110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5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" name="Picture 2"/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7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61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93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81215" y="485079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46" y="4837910"/>
            <a:ext cx="1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3407" y="483791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83695" y="483790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5374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3AAB56-3702-A344-B597-7A17C6B4193A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14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E4D430-9996-8146-9341-6FEB15BD8F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71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E032AF-3734-2C4A-ACF3-F148D61F317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948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68F25E-70CB-E346-BEB4-C33AB3E5F7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115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81215" y="485079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46" y="4837910"/>
            <a:ext cx="1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3407" y="483791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83695" y="483790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24030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CA3136D-0226-044D-A06F-36D004102C3D}"/>
              </a:ext>
            </a:extLst>
          </p:cNvPr>
          <p:cNvSpPr txBox="1"/>
          <p:nvPr/>
        </p:nvSpPr>
        <p:spPr>
          <a:xfrm>
            <a:off x="3336776" y="34380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Junior doctor –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10 years!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F97BA21-03BC-904D-B0D0-DDEAABF1466A}"/>
              </a:ext>
            </a:extLst>
          </p:cNvPr>
          <p:cNvGrpSpPr/>
          <p:nvPr/>
        </p:nvGrpSpPr>
        <p:grpSpPr>
          <a:xfrm>
            <a:off x="3427220" y="4140182"/>
            <a:ext cx="2411401" cy="914483"/>
            <a:chOff x="3471580" y="2800048"/>
            <a:chExt cx="2411401" cy="914483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06E20BFB-1F10-CB4C-BF21-1871FCEE98B4}"/>
                </a:ext>
              </a:extLst>
            </p:cNvPr>
            <p:cNvSpPr txBox="1"/>
            <p:nvPr/>
          </p:nvSpPr>
          <p:spPr>
            <a:xfrm>
              <a:off x="3471580" y="3037423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Medicine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6 years!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4BE602AF-7E8B-FC4A-9642-19644B04F44E}"/>
                </a:ext>
              </a:extLst>
            </p:cNvPr>
            <p:cNvCxnSpPr/>
            <p:nvPr/>
          </p:nvCxnSpPr>
          <p:spPr bwMode="auto">
            <a:xfrm>
              <a:off x="4722648" y="28000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394D988-7C48-894A-8FA2-7378277032F3}"/>
              </a:ext>
            </a:extLst>
          </p:cNvPr>
          <p:cNvGrpSpPr/>
          <p:nvPr/>
        </p:nvGrpSpPr>
        <p:grpSpPr>
          <a:xfrm>
            <a:off x="3427220" y="5074467"/>
            <a:ext cx="2411401" cy="595284"/>
            <a:chOff x="3427220" y="4635202"/>
            <a:chExt cx="2411401" cy="595284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03D3DCA-A571-3443-A490-863AACC14C94}"/>
                </a:ext>
              </a:extLst>
            </p:cNvPr>
            <p:cNvSpPr txBox="1"/>
            <p:nvPr/>
          </p:nvSpPr>
          <p:spPr>
            <a:xfrm>
              <a:off x="3427220" y="4845765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A-levels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042FA54C-F62C-524B-B7FB-76DEBDA5AC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463520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981DC008-9B6E-0C4A-9AB6-2DE7065EA233}"/>
              </a:ext>
            </a:extLst>
          </p:cNvPr>
          <p:cNvGrpSpPr/>
          <p:nvPr/>
        </p:nvGrpSpPr>
        <p:grpSpPr>
          <a:xfrm>
            <a:off x="642175" y="1691640"/>
            <a:ext cx="2502043" cy="1066609"/>
            <a:chOff x="642175" y="1701602"/>
            <a:chExt cx="2502043" cy="1066609"/>
          </a:xfrm>
        </p:grpSpPr>
        <p:sp>
          <p:nvSpPr>
            <p:cNvPr id="20" name="Title 1">
              <a:extLst>
                <a:ext uri="{FF2B5EF4-FFF2-40B4-BE49-F238E27FC236}">
                  <a16:creationId xmlns="" xmlns:a16="http://schemas.microsoft.com/office/drawing/2014/main" id="{18294BF3-6D1F-AC42-A080-F28D364A15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175" y="2048211"/>
              <a:ext cx="249773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Moderately deaf </a:t>
              </a:r>
            </a:p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Two hearing aids</a:t>
              </a:r>
              <a:endParaRPr lang="en-GB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="" xmlns:a16="http://schemas.microsoft.com/office/drawing/2014/main" id="{524D0C6D-18E1-914E-8008-1263E56A77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6483" y="1701602"/>
              <a:ext cx="2497735" cy="41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GB" sz="2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21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Midlands </a:t>
              </a:r>
              <a:endParaRPr lang="en-GB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EE339D0E-296A-624C-9878-2A764D0344F1}"/>
              </a:ext>
            </a:extLst>
          </p:cNvPr>
          <p:cNvGrpSpPr/>
          <p:nvPr/>
        </p:nvGrpSpPr>
        <p:grpSpPr>
          <a:xfrm>
            <a:off x="6686844" y="1691640"/>
            <a:ext cx="3868551" cy="1028215"/>
            <a:chOff x="6686844" y="1697104"/>
            <a:chExt cx="3868551" cy="102821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2BE4255-673C-5445-9990-5B16BD5DBB83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Cochlear implant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0439007E-BAF7-494E-8B7E-F798F97AE544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E04383-8402-D645-8F5E-C0DBFA28D47E}"/>
              </a:ext>
            </a:extLst>
          </p:cNvPr>
          <p:cNvGrpSpPr/>
          <p:nvPr/>
        </p:nvGrpSpPr>
        <p:grpSpPr>
          <a:xfrm>
            <a:off x="3963954" y="1701602"/>
            <a:ext cx="1440160" cy="1753881"/>
            <a:chOff x="3963954" y="1701602"/>
            <a:chExt cx="1440160" cy="175388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49EC32BF-88DC-364D-B47A-760C232FEE18}"/>
                </a:ext>
              </a:extLst>
            </p:cNvPr>
            <p:cNvCxnSpPr/>
            <p:nvPr/>
          </p:nvCxnSpPr>
          <p:spPr bwMode="auto">
            <a:xfrm>
              <a:off x="4678288" y="321103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CD8B8787-38F5-8B4F-B11E-4EDE444F5B87}"/>
                </a:ext>
              </a:extLst>
            </p:cNvPr>
            <p:cNvSpPr/>
            <p:nvPr/>
          </p:nvSpPr>
          <p:spPr bwMode="auto">
            <a:xfrm>
              <a:off x="396395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Consultant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8B631A6F-53E3-254D-A219-835DF76D8594}"/>
              </a:ext>
            </a:extLst>
          </p:cNvPr>
          <p:cNvSpPr txBox="1">
            <a:spLocks/>
          </p:cNvSpPr>
          <p:nvPr/>
        </p:nvSpPr>
        <p:spPr bwMode="auto">
          <a:xfrm>
            <a:off x="620473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Real examples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(more at the end!)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78AFD8B-A2AE-DB4E-8D35-BA9B9B4B6D27}"/>
              </a:ext>
            </a:extLst>
          </p:cNvPr>
          <p:cNvGrpSpPr/>
          <p:nvPr/>
        </p:nvGrpSpPr>
        <p:grpSpPr>
          <a:xfrm>
            <a:off x="3410449" y="5669751"/>
            <a:ext cx="2444942" cy="595898"/>
            <a:chOff x="3410449" y="5522873"/>
            <a:chExt cx="2444942" cy="595898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DC05A54-BB27-8A43-99CB-93445DC24009}"/>
                </a:ext>
              </a:extLst>
            </p:cNvPr>
            <p:cNvSpPr txBox="1"/>
            <p:nvPr/>
          </p:nvSpPr>
          <p:spPr>
            <a:xfrm>
              <a:off x="3410449" y="5734050"/>
              <a:ext cx="24449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GCSEs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A09A54B-E1EC-8045-A1F6-17879D532B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552287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23BF62B-6B21-454E-A964-D89E3A7A606A}"/>
              </a:ext>
            </a:extLst>
          </p:cNvPr>
          <p:cNvGrpSpPr/>
          <p:nvPr/>
        </p:nvGrpSpPr>
        <p:grpSpPr>
          <a:xfrm>
            <a:off x="9150810" y="3468478"/>
            <a:ext cx="2411401" cy="869023"/>
            <a:chOff x="3453083" y="3468478"/>
            <a:chExt cx="2411401" cy="86902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3290971D-F72B-124E-AA73-1B8EF1C2AA07}"/>
                </a:ext>
              </a:extLst>
            </p:cNvPr>
            <p:cNvCxnSpPr/>
            <p:nvPr/>
          </p:nvCxnSpPr>
          <p:spPr bwMode="auto">
            <a:xfrm>
              <a:off x="4704151" y="40930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8AD312A-57AD-2A4D-A9AB-F04B2F135403}"/>
                </a:ext>
              </a:extLst>
            </p:cNvPr>
            <p:cNvSpPr txBox="1"/>
            <p:nvPr/>
          </p:nvSpPr>
          <p:spPr>
            <a:xfrm>
              <a:off x="3453083" y="3468478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4AB4BB7C-11BF-D74F-808A-21FDA08924FF}"/>
              </a:ext>
            </a:extLst>
          </p:cNvPr>
          <p:cNvGrpSpPr/>
          <p:nvPr/>
        </p:nvGrpSpPr>
        <p:grpSpPr>
          <a:xfrm>
            <a:off x="9150810" y="4300469"/>
            <a:ext cx="2411401" cy="876132"/>
            <a:chOff x="3453083" y="4300469"/>
            <a:chExt cx="2411401" cy="876132"/>
          </a:xfrm>
        </p:grpSpPr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50F2198D-6331-F246-B865-D351B4D081FA}"/>
                </a:ext>
              </a:extLst>
            </p:cNvPr>
            <p:cNvSpPr txBox="1"/>
            <p:nvPr/>
          </p:nvSpPr>
          <p:spPr>
            <a:xfrm>
              <a:off x="3453083" y="4300469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Photography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degree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EAE98B59-EA67-1A40-8AAB-B2B669D95E80}"/>
                </a:ext>
              </a:extLst>
            </p:cNvPr>
            <p:cNvCxnSpPr/>
            <p:nvPr/>
          </p:nvCxnSpPr>
          <p:spPr bwMode="auto">
            <a:xfrm>
              <a:off x="4704151" y="49321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2F45AF0-955B-E247-B380-01CBEB909A1D}"/>
              </a:ext>
            </a:extLst>
          </p:cNvPr>
          <p:cNvGrpSpPr/>
          <p:nvPr/>
        </p:nvGrpSpPr>
        <p:grpSpPr>
          <a:xfrm>
            <a:off x="9666821" y="1701602"/>
            <a:ext cx="1440160" cy="1775506"/>
            <a:chOff x="9666821" y="1701602"/>
            <a:chExt cx="1440160" cy="1775506"/>
          </a:xfrm>
        </p:grpSpPr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B8AC639D-4B45-1344-B0B1-A2806CB14850}"/>
                </a:ext>
              </a:extLst>
            </p:cNvPr>
            <p:cNvCxnSpPr/>
            <p:nvPr/>
          </p:nvCxnSpPr>
          <p:spPr bwMode="auto">
            <a:xfrm>
              <a:off x="10401878" y="32326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F0E4E846-813E-8643-9473-9EEA26F0BEAE}"/>
                </a:ext>
              </a:extLst>
            </p:cNvPr>
            <p:cNvSpPr/>
            <p:nvPr/>
          </p:nvSpPr>
          <p:spPr bwMode="auto">
            <a:xfrm>
              <a:off x="9666821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Freelance photographer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4B6330C5-2B82-8740-95B2-E5322CC3F3D0}"/>
              </a:ext>
            </a:extLst>
          </p:cNvPr>
          <p:cNvSpPr txBox="1"/>
          <p:nvPr/>
        </p:nvSpPr>
        <p:spPr>
          <a:xfrm>
            <a:off x="8617867" y="5739224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GCSEs and A-levels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F8523B8-6A49-E940-8A69-21D1C0522378}"/>
              </a:ext>
            </a:extLst>
          </p:cNvPr>
          <p:cNvGrpSpPr/>
          <p:nvPr/>
        </p:nvGrpSpPr>
        <p:grpSpPr>
          <a:xfrm>
            <a:off x="9073359" y="5142245"/>
            <a:ext cx="2592288" cy="630254"/>
            <a:chOff x="3375632" y="5142245"/>
            <a:chExt cx="2592288" cy="630254"/>
          </a:xfrm>
        </p:grpSpPr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3A388C4A-36B1-7E4F-B744-6DA29E22A7DA}"/>
                </a:ext>
              </a:extLst>
            </p:cNvPr>
            <p:cNvSpPr txBox="1"/>
            <p:nvPr/>
          </p:nvSpPr>
          <p:spPr>
            <a:xfrm>
              <a:off x="3375632" y="5142245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Travelling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A834FFB5-ACD3-8246-8360-56AAC6A1B7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4151" y="552804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93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E64115-8B80-D74A-8138-487AAEF6641B}"/>
              </a:ext>
            </a:extLst>
          </p:cNvPr>
          <p:cNvSpPr/>
          <p:nvPr/>
        </p:nvSpPr>
        <p:spPr bwMode="auto">
          <a:xfrm>
            <a:off x="3508384" y="2195474"/>
            <a:ext cx="1974871" cy="62288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C745586-2C6F-8B4B-A16A-C16D84D575D3}"/>
              </a:ext>
            </a:extLst>
          </p:cNvPr>
          <p:cNvSpPr/>
          <p:nvPr/>
        </p:nvSpPr>
        <p:spPr bwMode="auto">
          <a:xfrm>
            <a:off x="3505299" y="4409722"/>
            <a:ext cx="687775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9AB0F7-AD42-4F42-9E97-FAB925C2DF19}"/>
              </a:ext>
            </a:extLst>
          </p:cNvPr>
          <p:cNvSpPr/>
          <p:nvPr/>
        </p:nvSpPr>
        <p:spPr bwMode="auto">
          <a:xfrm>
            <a:off x="3505299" y="5177337"/>
            <a:ext cx="330784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374881" cy="772640"/>
          </a:xfrm>
        </p:spPr>
        <p:txBody>
          <a:bodyPr/>
          <a:lstStyle/>
          <a:p>
            <a:r>
              <a:rPr lang="en-GB" sz="4000" b="1" dirty="0"/>
              <a:t>Careers quiz!</a:t>
            </a:r>
          </a:p>
        </p:txBody>
      </p:sp>
      <p:graphicFrame>
        <p:nvGraphicFramePr>
          <p:cNvPr id="31" name="Content Placeholder 4">
            <a:extLst>
              <a:ext uri="{FF2B5EF4-FFF2-40B4-BE49-F238E27FC236}">
                <a16:creationId xmlns="" xmlns:a16="http://schemas.microsoft.com/office/drawing/2014/main" id="{4504A7AD-D3C0-8A41-BF16-F7547018C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97850"/>
              </p:ext>
            </p:extLst>
          </p:nvPr>
        </p:nvGraphicFramePr>
        <p:xfrm>
          <a:off x="768995" y="1701602"/>
          <a:ext cx="2376264" cy="19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4767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What is not a reasonable adjustment?</a:t>
                      </a:r>
                    </a:p>
                  </a:txBody>
                  <a:tcPr marL="0" marR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Content Placeholder 4">
            <a:extLst>
              <a:ext uri="{FF2B5EF4-FFF2-40B4-BE49-F238E27FC236}">
                <a16:creationId xmlns="" xmlns:a16="http://schemas.microsoft.com/office/drawing/2014/main" id="{75457FF8-6D8E-994B-9EA2-2FE2DCB70C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637825"/>
              </p:ext>
            </p:extLst>
          </p:nvPr>
        </p:nvGraphicFramePr>
        <p:xfrm>
          <a:off x="3316191" y="1701602"/>
          <a:ext cx="2376264" cy="194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49944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an interpreter provided if you need one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Being paid more than your colleagues for doing the same job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Subtitles for presentations, videos or speeches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Having a radio aid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Content Placeholder 4">
            <a:extLst>
              <a:ext uri="{FF2B5EF4-FFF2-40B4-BE49-F238E27FC236}">
                <a16:creationId xmlns="" xmlns:a16="http://schemas.microsoft.com/office/drawing/2014/main" id="{8F618FB0-CDAB-F147-A90C-D34293D30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6177555"/>
              </p:ext>
            </p:extLst>
          </p:nvPr>
        </p:nvGraphicFramePr>
        <p:xfrm>
          <a:off x="768995" y="3714778"/>
          <a:ext cx="2376264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 What age do you have </a:t>
                      </a:r>
                      <a:b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start university by?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DD4ED949-7E5D-8E4D-97B8-82DCA64F72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517444"/>
              </p:ext>
            </p:extLst>
          </p:nvPr>
        </p:nvGraphicFramePr>
        <p:xfrm>
          <a:off x="3316191" y="3714778"/>
          <a:ext cx="23762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18-21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21-30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30-50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Any age!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Content Placeholder 4">
            <a:extLst>
              <a:ext uri="{FF2B5EF4-FFF2-40B4-BE49-F238E27FC236}">
                <a16:creationId xmlns="" xmlns:a16="http://schemas.microsoft.com/office/drawing/2014/main" id="{B6356F80-23AB-C54F-B176-573B499B5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713444"/>
              </p:ext>
            </p:extLst>
          </p:nvPr>
        </p:nvGraphicFramePr>
        <p:xfrm>
          <a:off x="768995" y="4706421"/>
          <a:ext cx="2376264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Who applies for Access to Work?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="" xmlns:a16="http://schemas.microsoft.com/office/drawing/2014/main" id="{580B96B7-9B3A-BE48-A78E-DA883853E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107301"/>
              </p:ext>
            </p:extLst>
          </p:nvPr>
        </p:nvGraphicFramePr>
        <p:xfrm>
          <a:off x="3316191" y="4706421"/>
          <a:ext cx="23762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employer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parents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Your manager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E570F2-3785-0441-B4BC-167E7C79D940}"/>
              </a:ext>
            </a:extLst>
          </p:cNvPr>
          <p:cNvSpPr/>
          <p:nvPr/>
        </p:nvSpPr>
        <p:spPr bwMode="auto">
          <a:xfrm>
            <a:off x="8742933" y="2395667"/>
            <a:ext cx="984163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264E264-20A7-2046-8A33-CE4A229E03E9}"/>
              </a:ext>
            </a:extLst>
          </p:cNvPr>
          <p:cNvSpPr/>
          <p:nvPr/>
        </p:nvSpPr>
        <p:spPr bwMode="auto">
          <a:xfrm>
            <a:off x="8742933" y="2746143"/>
            <a:ext cx="1675134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DB989F3-7510-2242-B89B-F9B9E99DF3C4}"/>
              </a:ext>
            </a:extLst>
          </p:cNvPr>
          <p:cNvSpPr/>
          <p:nvPr/>
        </p:nvSpPr>
        <p:spPr bwMode="auto">
          <a:xfrm>
            <a:off x="8729973" y="3760142"/>
            <a:ext cx="1441070" cy="850519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="" xmlns:a16="http://schemas.microsoft.com/office/drawing/2014/main" id="{7BFF125F-CCE5-764A-905A-CB7466A38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61619"/>
              </p:ext>
            </p:extLst>
          </p:nvPr>
        </p:nvGraphicFramePr>
        <p:xfrm>
          <a:off x="6022494" y="1701602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In 1914, what was </a:t>
                      </a:r>
                      <a:b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most popular apprenticeship?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Content Placeholder 4">
            <a:extLst>
              <a:ext uri="{FF2B5EF4-FFF2-40B4-BE49-F238E27FC236}">
                <a16:creationId xmlns="" xmlns:a16="http://schemas.microsoft.com/office/drawing/2014/main" id="{61527C8D-238D-C94F-9249-0F2DFBF11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041818"/>
              </p:ext>
            </p:extLst>
          </p:nvPr>
        </p:nvGraphicFramePr>
        <p:xfrm>
          <a:off x="8533871" y="1701602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Cooking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Engineering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Animal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Dressmaking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Content Placeholder 4">
            <a:extLst>
              <a:ext uri="{FF2B5EF4-FFF2-40B4-BE49-F238E27FC236}">
                <a16:creationId xmlns="" xmlns:a16="http://schemas.microsoft.com/office/drawing/2014/main" id="{468BA37F-E9EA-E240-BF94-0F58AB220B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267050"/>
              </p:ext>
            </p:extLst>
          </p:nvPr>
        </p:nvGraphicFramePr>
        <p:xfrm>
          <a:off x="6022494" y="2709714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In 2014, what was </a:t>
                      </a:r>
                      <a:b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most popular apprenticeship?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Content Placeholder 4">
            <a:extLst>
              <a:ext uri="{FF2B5EF4-FFF2-40B4-BE49-F238E27FC236}">
                <a16:creationId xmlns="" xmlns:a16="http://schemas.microsoft.com/office/drawing/2014/main" id="{DB368997-DE82-0F4D-AF18-58E378B02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429039"/>
              </p:ext>
            </p:extLst>
          </p:nvPr>
        </p:nvGraphicFramePr>
        <p:xfrm>
          <a:off x="8533871" y="2709714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 and Social Care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Engineering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Animal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Hairdressing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Content Placeholder 4">
            <a:extLst>
              <a:ext uri="{FF2B5EF4-FFF2-40B4-BE49-F238E27FC236}">
                <a16:creationId xmlns="" xmlns:a16="http://schemas.microsoft.com/office/drawing/2014/main" id="{8A2C78F4-F51F-5440-AFFE-224F38308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315098"/>
              </p:ext>
            </p:extLst>
          </p:nvPr>
        </p:nvGraphicFramePr>
        <p:xfrm>
          <a:off x="6022494" y="3717826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 Which skills do employers find the most valuable?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Content Placeholder 4">
            <a:extLst>
              <a:ext uri="{FF2B5EF4-FFF2-40B4-BE49-F238E27FC236}">
                <a16:creationId xmlns="" xmlns:a16="http://schemas.microsoft.com/office/drawing/2014/main" id="{53DEEC7F-984B-0946-9CC5-14D3B8630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240737"/>
              </p:ext>
            </p:extLst>
          </p:nvPr>
        </p:nvGraphicFramePr>
        <p:xfrm>
          <a:off x="8533871" y="3717826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Communication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Team work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management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Problem solving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BE36EE-371A-0246-8AA1-A77B14A37E66}"/>
              </a:ext>
            </a:extLst>
          </p:cNvPr>
          <p:cNvSpPr txBox="1"/>
          <p:nvPr/>
        </p:nvSpPr>
        <p:spPr>
          <a:xfrm>
            <a:off x="8703569" y="4736751"/>
            <a:ext cx="193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of them!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01C2511-6646-C541-B60D-F193018CACE9}"/>
              </a:ext>
            </a:extLst>
          </p:cNvPr>
          <p:cNvSpPr txBox="1"/>
          <p:nvPr/>
        </p:nvSpPr>
        <p:spPr>
          <a:xfrm>
            <a:off x="8703569" y="4992671"/>
            <a:ext cx="294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Sorry, trick question!</a:t>
            </a:r>
          </a:p>
        </p:txBody>
      </p:sp>
    </p:spTree>
    <p:extLst>
      <p:ext uri="{BB962C8B-B14F-4D97-AF65-F5344CB8AC3E}">
        <p14:creationId xmlns:p14="http://schemas.microsoft.com/office/powerpoint/2010/main" val="29903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5" grpId="0" animBg="1"/>
      <p:bldP spid="46" grpId="0" animBg="1"/>
      <p:bldP spid="16" grpId="0" animBg="1"/>
      <p:bldP spid="17" grpId="0" animBg="1"/>
      <p:bldP spid="18" grpId="0" animBg="1"/>
      <p:bldP spid="25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6AF47CC2-9A74-2B47-8185-7B6D0BBB555B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7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Support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13776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FE1E764-049D-1443-A8F6-151D72E76569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9217024" cy="576064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</a:rPr>
              <a:t>Match the name to the correct image!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="" xmlns:a16="http://schemas.microsoft.com/office/drawing/2014/main" id="{4D96B411-44C1-B745-BC1E-F76CA4B35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020375"/>
              </p:ext>
            </p:extLst>
          </p:nvPr>
        </p:nvGraphicFramePr>
        <p:xfrm>
          <a:off x="718457" y="2277666"/>
          <a:ext cx="8691498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739">
                  <a:extLst>
                    <a:ext uri="{9D8B030D-6E8A-4147-A177-3AD203B41FA5}">
                      <a16:colId xmlns="" xmlns:a16="http://schemas.microsoft.com/office/drawing/2014/main" val="1654541026"/>
                    </a:ext>
                  </a:extLst>
                </a:gridCol>
                <a:gridCol w="4402527">
                  <a:extLst>
                    <a:ext uri="{9D8B030D-6E8A-4147-A177-3AD203B41FA5}">
                      <a16:colId xmlns="" xmlns:a16="http://schemas.microsoft.com/office/drawing/2014/main" val="3855006846"/>
                    </a:ext>
                  </a:extLst>
                </a:gridCol>
              </a:tblGrid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Extra time – 25%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Lip-speaker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 of the Deaf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Agenda or transcript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4870525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Speech to Text Relay (STTR)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British Sign Language Interpreter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9141056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Phone Amplifier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Communication Support Worker (CSW)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4642846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Subtitles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Notetaker (Written – Electronic)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98363918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Deaf Awareness Training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 Aid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666278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648CD81-9237-5E40-B416-25A78E5F1C7F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Activity –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communication support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43A6195-2082-A84D-B42E-D5ED603996BF}"/>
              </a:ext>
            </a:extLst>
          </p:cNvPr>
          <p:cNvSpPr/>
          <p:nvPr/>
        </p:nvSpPr>
        <p:spPr bwMode="auto">
          <a:xfrm>
            <a:off x="4585419" y="2277666"/>
            <a:ext cx="360040" cy="3672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0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B6C8080-C3CE-0743-AD1D-22FF1E9A2D36}"/>
              </a:ext>
            </a:extLst>
          </p:cNvPr>
          <p:cNvSpPr txBox="1">
            <a:spLocks/>
          </p:cNvSpPr>
          <p:nvPr/>
        </p:nvSpPr>
        <p:spPr bwMode="auto">
          <a:xfrm>
            <a:off x="631421" y="1701602"/>
            <a:ext cx="11226805" cy="51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</a:rPr>
              <a:t>Housekeeping</a:t>
            </a:r>
          </a:p>
          <a:p>
            <a:r>
              <a:rPr lang="en-GB" sz="2800" dirty="0">
                <a:latin typeface="Calibri" panose="020F0502020204030204" pitchFamily="34" charset="0"/>
              </a:rPr>
              <a:t>Put your hand up to talk</a:t>
            </a:r>
          </a:p>
          <a:p>
            <a:r>
              <a:rPr lang="en-GB" sz="2800" dirty="0">
                <a:latin typeface="Calibri" panose="020F0502020204030204" pitchFamily="34" charset="0"/>
              </a:rPr>
              <a:t>Speak one at a time </a:t>
            </a:r>
          </a:p>
          <a:p>
            <a:r>
              <a:rPr lang="en-GB" sz="2800" dirty="0">
                <a:latin typeface="Calibri" panose="020F0502020204030204" pitchFamily="34" charset="0"/>
              </a:rPr>
              <a:t>Support each other</a:t>
            </a:r>
          </a:p>
          <a:p>
            <a:r>
              <a:rPr lang="en-GB" sz="2800" dirty="0">
                <a:latin typeface="Calibri" panose="020F0502020204030204" pitchFamily="34" charset="0"/>
              </a:rPr>
              <a:t>Make sure everyone can see you </a:t>
            </a:r>
          </a:p>
          <a:p>
            <a:r>
              <a:rPr lang="en-GB" sz="2800" dirty="0">
                <a:latin typeface="Calibri" panose="020F0502020204030204" pitchFamily="34" charset="0"/>
              </a:rPr>
              <a:t>Be open and honest</a:t>
            </a:r>
          </a:p>
          <a:p>
            <a:r>
              <a:rPr lang="en-GB" sz="2800" dirty="0">
                <a:latin typeface="Calibri" panose="020F0502020204030204" pitchFamily="34" charset="0"/>
              </a:rPr>
              <a:t>Have fun!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8127AFF-B7EB-7543-A03E-7E8E23F480CA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>
                <a:latin typeface="Calibri" panose="020F0502020204030204" pitchFamily="34" charset="0"/>
              </a:rPr>
              <a:t>Ground Rules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39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2A5A215-950F-3342-92BD-9DDCF62FCA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3" y="1563439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D1BC99A-8990-ED42-9D38-D06D17693C1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648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93CEEE9-28ED-C143-BDAC-F0365ADA003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3" y="1563439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E461AB6-26C9-9646-A8AE-9A7F2188A4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6" r="10767" b="2485"/>
          <a:stretch/>
        </p:blipFill>
        <p:spPr>
          <a:xfrm>
            <a:off x="8298851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AA3D5FE-D595-6C42-83C2-FDD50529C6F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BFC68BB-D8DC-B649-B9B0-157988F12908}"/>
              </a:ext>
            </a:extLst>
          </p:cNvPr>
          <p:cNvSpPr/>
          <p:nvPr/>
        </p:nvSpPr>
        <p:spPr bwMode="auto">
          <a:xfrm>
            <a:off x="6006224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of </a:t>
            </a:r>
            <a:b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deaf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B6E0ED1-2048-0E4F-A422-279224AFF603}"/>
              </a:ext>
            </a:extLst>
          </p:cNvPr>
          <p:cNvSpPr/>
          <p:nvPr/>
        </p:nvSpPr>
        <p:spPr bwMode="auto">
          <a:xfrm>
            <a:off x="10029010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 to Text Relay (STTR)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DC82379-E2FA-D94E-8590-12029DF5F17A}"/>
              </a:ext>
            </a:extLst>
          </p:cNvPr>
          <p:cNvSpPr/>
          <p:nvPr/>
        </p:nvSpPr>
        <p:spPr bwMode="auto">
          <a:xfrm>
            <a:off x="2155651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Lip-speaker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A28BA62-1F95-EF4B-800D-CFF81FD32FF7}"/>
              </a:ext>
            </a:extLst>
          </p:cNvPr>
          <p:cNvSpPr/>
          <p:nvPr/>
        </p:nvSpPr>
        <p:spPr bwMode="auto">
          <a:xfrm>
            <a:off x="6006224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163CD0D-0413-5649-BED8-287DFC0B8B9E}"/>
              </a:ext>
            </a:extLst>
          </p:cNvPr>
          <p:cNvSpPr/>
          <p:nvPr/>
        </p:nvSpPr>
        <p:spPr bwMode="auto">
          <a:xfrm>
            <a:off x="10029010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British Sign Language Interpreter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D6B04FD-EF50-424F-AD43-2685CBDF9100}"/>
              </a:ext>
            </a:extLst>
          </p:cNvPr>
          <p:cNvGrpSpPr/>
          <p:nvPr/>
        </p:nvGrpSpPr>
        <p:grpSpPr>
          <a:xfrm>
            <a:off x="603504" y="1563439"/>
            <a:ext cx="1845936" cy="1845936"/>
            <a:chOff x="603504" y="1563439"/>
            <a:chExt cx="1845936" cy="1845936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87C080CE-A551-2E48-9763-73399865E1A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504" y="1563439"/>
              <a:ext cx="1845936" cy="1845936"/>
            </a:xfrm>
            <a:prstGeom prst="ellipse">
              <a:avLst/>
            </a:prstGeom>
            <a:ln w="38100">
              <a:solidFill>
                <a:schemeClr val="bg2">
                  <a:lumMod val="20000"/>
                  <a:lumOff val="80000"/>
                </a:schemeClr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ECD11A86-7323-A549-ADEC-5D0901B66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3030" y="2637706"/>
              <a:ext cx="666880" cy="666880"/>
            </a:xfrm>
            <a:prstGeom prst="ellipse">
              <a:avLst/>
            </a:prstGeom>
            <a:ln w="38100">
              <a:solidFill>
                <a:schemeClr val="bg2">
                  <a:lumMod val="20000"/>
                  <a:lumOff val="80000"/>
                </a:schemeClr>
              </a:solidFill>
            </a:ln>
          </p:spPr>
        </p:pic>
      </p:grp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78639B7-0578-4F42-AEE0-A3956B7B427F}"/>
              </a:ext>
            </a:extLst>
          </p:cNvPr>
          <p:cNvSpPr/>
          <p:nvPr/>
        </p:nvSpPr>
        <p:spPr bwMode="auto">
          <a:xfrm>
            <a:off x="2155651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time</a:t>
            </a:r>
          </a:p>
        </p:txBody>
      </p:sp>
    </p:spTree>
    <p:extLst>
      <p:ext uri="{BB962C8B-B14F-4D97-AF65-F5344CB8AC3E}">
        <p14:creationId xmlns:p14="http://schemas.microsoft.com/office/powerpoint/2010/main" val="27207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A9F0DA-A25C-3C4A-867E-FE91A542270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2" t="22362" r="20215"/>
          <a:stretch/>
        </p:blipFill>
        <p:spPr>
          <a:xfrm>
            <a:off x="603504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3415D54-B3FD-EC49-B34D-8C1CA4FB7B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4" r="15114" b="2164"/>
          <a:stretch/>
        </p:blipFill>
        <p:spPr>
          <a:xfrm>
            <a:off x="4459981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D0182AD-A7AB-E44B-BF48-B898C2364D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1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0787814-7004-7645-B2DC-578BA28E706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BA510F3-3B94-0C4B-AEB1-C2639AF25DA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1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6D527A2-68C8-E242-B8FE-18EA63670B2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4" t="11377" r="21836" b="1082"/>
          <a:stretch/>
        </p:blipFill>
        <p:spPr>
          <a:xfrm>
            <a:off x="8304701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34F5B66-AFCF-B64B-AD08-37633B67C1B2}"/>
              </a:ext>
            </a:extLst>
          </p:cNvPr>
          <p:cNvSpPr/>
          <p:nvPr/>
        </p:nvSpPr>
        <p:spPr bwMode="auto">
          <a:xfrm>
            <a:off x="2155651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 amplifier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7C5235-DFC9-044B-A014-7CB0A5F5506A}"/>
              </a:ext>
            </a:extLst>
          </p:cNvPr>
          <p:cNvSpPr/>
          <p:nvPr/>
        </p:nvSpPr>
        <p:spPr bwMode="auto">
          <a:xfrm>
            <a:off x="6006224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3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support worker (CSW)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0D501DC-3A58-FB42-BCCA-E33C41B230B9}"/>
              </a:ext>
            </a:extLst>
          </p:cNvPr>
          <p:cNvSpPr/>
          <p:nvPr/>
        </p:nvSpPr>
        <p:spPr bwMode="auto">
          <a:xfrm>
            <a:off x="10029010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Subtitles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2690FFE-15AD-E040-9E1A-48EAE85B140C}"/>
              </a:ext>
            </a:extLst>
          </p:cNvPr>
          <p:cNvSpPr/>
          <p:nvPr/>
        </p:nvSpPr>
        <p:spPr bwMode="auto">
          <a:xfrm>
            <a:off x="2155651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Notetaker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724A5605-3306-424E-9841-E26D442D3629}"/>
              </a:ext>
            </a:extLst>
          </p:cNvPr>
          <p:cNvSpPr/>
          <p:nvPr/>
        </p:nvSpPr>
        <p:spPr bwMode="auto">
          <a:xfrm>
            <a:off x="6006224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Deaf awareness training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456D4A4-ED73-7340-B74C-39DA93E6230F}"/>
              </a:ext>
            </a:extLst>
          </p:cNvPr>
          <p:cNvSpPr/>
          <p:nvPr/>
        </p:nvSpPr>
        <p:spPr bwMode="auto">
          <a:xfrm>
            <a:off x="10029010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 Aid</a:t>
            </a:r>
          </a:p>
        </p:txBody>
      </p:sp>
    </p:spTree>
    <p:extLst>
      <p:ext uri="{BB962C8B-B14F-4D97-AF65-F5344CB8AC3E}">
        <p14:creationId xmlns:p14="http://schemas.microsoft.com/office/powerpoint/2010/main" val="21640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3FE6542-6F4E-1346-983B-E5171229EA01}"/>
              </a:ext>
            </a:extLst>
          </p:cNvPr>
          <p:cNvSpPr txBox="1">
            <a:spLocks/>
          </p:cNvSpPr>
          <p:nvPr/>
        </p:nvSpPr>
        <p:spPr>
          <a:xfrm>
            <a:off x="656045" y="1701602"/>
            <a:ext cx="9545998" cy="2952328"/>
          </a:xfrm>
          <a:prstGeom prst="rect">
            <a:avLst/>
          </a:prstGeom>
        </p:spPr>
        <p:txBody>
          <a:bodyPr anchor="t"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GB" sz="2800" dirty="0">
                <a:latin typeface="Calibri" panose="020F0502020204030204" pitchFamily="34" charset="0"/>
              </a:rPr>
              <a:t>Pays for support in Higher Education (university)</a:t>
            </a:r>
          </a:p>
          <a:p>
            <a:pPr marL="457200" indent="-457200">
              <a:spcBef>
                <a:spcPts val="672"/>
              </a:spcBef>
            </a:pPr>
            <a:r>
              <a:rPr lang="en-GB" sz="2800" dirty="0">
                <a:latin typeface="Calibri" panose="020F0502020204030204" pitchFamily="34" charset="0"/>
              </a:rPr>
              <a:t>You can use it to buy a piece of technology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or to pay for communication support</a:t>
            </a:r>
          </a:p>
          <a:p>
            <a:pPr marL="457200" indent="-457200"/>
            <a:r>
              <a:rPr lang="en-GB" sz="2800" dirty="0">
                <a:latin typeface="Calibri" panose="020F0502020204030204" pitchFamily="34" charset="0"/>
              </a:rPr>
              <a:t>You have to apply for it online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</a:rPr>
              <a:t>(</a:t>
            </a:r>
            <a:r>
              <a:rPr lang="en-GB" sz="2800" u="sng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www.saas.gov.uk</a:t>
            </a:r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</a:rPr>
              <a:t>)</a:t>
            </a:r>
          </a:p>
          <a:p>
            <a:pPr marL="457200" indent="-457200"/>
            <a:endParaRPr lang="en-GB" sz="2800" kern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2800" kern="0" dirty="0">
              <a:latin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DFF4351-28CD-B24A-808E-9F4994F1B719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DSA (Disabled Students Allowance) 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67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ATW (Access to Work)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979" y="1714500"/>
            <a:ext cx="8258150" cy="3944374"/>
          </a:xfrm>
          <a:prstGeom prst="rect">
            <a:avLst/>
          </a:prstGeom>
        </p:spPr>
        <p:txBody>
          <a:bodyPr anchor="t"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spcBef>
                <a:spcPts val="672"/>
              </a:spcBef>
            </a:pPr>
            <a:r>
              <a:rPr lang="en-GB" sz="2800" dirty="0">
                <a:latin typeface="Calibri" panose="020F0502020204030204" pitchFamily="34" charset="0"/>
              </a:rPr>
              <a:t>A UK government scheme for employees who are deaf or disabled</a:t>
            </a:r>
          </a:p>
          <a:p>
            <a:pPr marL="457200" indent="-457200">
              <a:spcBef>
                <a:spcPts val="672"/>
              </a:spcBef>
            </a:pPr>
            <a:r>
              <a:rPr lang="en-GB" sz="2800" dirty="0">
                <a:latin typeface="Calibri" panose="020F0502020204030204" pitchFamily="34" charset="0"/>
              </a:rPr>
              <a:t>Provides funding to pay for support in the workplace including apprenticeships, traineeships and supported internships</a:t>
            </a:r>
          </a:p>
          <a:p>
            <a:pPr marL="457200" indent="-457200">
              <a:spcBef>
                <a:spcPts val="672"/>
              </a:spcBef>
            </a:pPr>
            <a:r>
              <a:rPr lang="en-GB" sz="2800" dirty="0">
                <a:latin typeface="Calibri" panose="020F0502020204030204" pitchFamily="34" charset="0"/>
              </a:rPr>
              <a:t>The funding is capped at £59,200 per year </a:t>
            </a:r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(at 1 April 2019)</a:t>
            </a:r>
          </a:p>
          <a:p>
            <a:pPr marL="457200" indent="-457200">
              <a:spcBef>
                <a:spcPts val="672"/>
              </a:spcBef>
            </a:pPr>
            <a:r>
              <a:rPr lang="en-GB" sz="2800" dirty="0">
                <a:latin typeface="Calibri" panose="020F0502020204030204" pitchFamily="34" charset="0"/>
              </a:rPr>
              <a:t>You have to apply for this yourself – online via the gov.uk website</a:t>
            </a:r>
            <a:endParaRPr lang="en-GB" sz="2800" kern="0" dirty="0">
              <a:latin typeface="Calibri" panose="020F0502020204030204" pitchFamily="34" charset="0"/>
            </a:endParaRPr>
          </a:p>
          <a:p>
            <a:pPr marL="0" indent="0">
              <a:spcBef>
                <a:spcPts val="672"/>
              </a:spcBef>
              <a:buFont typeface="Arial" panose="020B0604020202020204" pitchFamily="34" charset="0"/>
              <a:buNone/>
            </a:pPr>
            <a:endParaRPr lang="en-GB" sz="2800" kern="0" dirty="0">
              <a:latin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519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114134" cy="792088"/>
          </a:xfrm>
        </p:spPr>
        <p:txBody>
          <a:bodyPr/>
          <a:lstStyle/>
          <a:p>
            <a:r>
              <a:rPr lang="en-GB" sz="4000" b="1" dirty="0"/>
              <a:t>Technology quiz!</a:t>
            </a:r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="" xmlns:a16="http://schemas.microsoft.com/office/drawing/2014/main" id="{9FDC8258-FE2A-8641-B02C-CF4B8AE78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233358"/>
              </p:ext>
            </p:extLst>
          </p:nvPr>
        </p:nvGraphicFramePr>
        <p:xfrm>
          <a:off x="696987" y="3693294"/>
          <a:ext cx="7344816" cy="79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528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I can’t hear well in groups of people so I can’t be </a:t>
                      </a:r>
                      <a:b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teacher.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Content Placeholder 4">
            <a:extLst>
              <a:ext uri="{FF2B5EF4-FFF2-40B4-BE49-F238E27FC236}">
                <a16:creationId xmlns="" xmlns:a16="http://schemas.microsoft.com/office/drawing/2014/main" id="{3181AD2C-01EE-6749-A8AE-0A9A88C1B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979323"/>
              </p:ext>
            </p:extLst>
          </p:nvPr>
        </p:nvGraphicFramePr>
        <p:xfrm>
          <a:off x="696987" y="3251334"/>
          <a:ext cx="7344816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Radio aids help you hear like hearing people.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Content Placeholder 4">
            <a:extLst>
              <a:ext uri="{FF2B5EF4-FFF2-40B4-BE49-F238E27FC236}">
                <a16:creationId xmlns="" xmlns:a16="http://schemas.microsoft.com/office/drawing/2014/main" id="{FB78682D-A326-2345-9C34-C4962FEE07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582364"/>
              </p:ext>
            </p:extLst>
          </p:nvPr>
        </p:nvGraphicFramePr>
        <p:xfrm>
          <a:off x="696987" y="2458855"/>
          <a:ext cx="7344816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4037">
                <a:tc>
                  <a:txBody>
                    <a:bodyPr/>
                    <a:lstStyle/>
                    <a:p>
                      <a:pPr marL="292100" indent="-2921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A deaf person can be a police officer by using an adapted radio for radio communication.		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Content Placeholder 4">
            <a:extLst>
              <a:ext uri="{FF2B5EF4-FFF2-40B4-BE49-F238E27FC236}">
                <a16:creationId xmlns="" xmlns:a16="http://schemas.microsoft.com/office/drawing/2014/main" id="{2A35A4AC-878D-AC4B-A290-5B439CFDD8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606197"/>
              </p:ext>
            </p:extLst>
          </p:nvPr>
        </p:nvGraphicFramePr>
        <p:xfrm>
          <a:off x="696987" y="1701602"/>
          <a:ext cx="7344816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I can’t be a doctor or nurse because I can’t listen to people’s heartbeats with a stethoscope.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542E293C-BAD5-3B40-B872-3E41A620FE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810208"/>
              </p:ext>
            </p:extLst>
          </p:nvPr>
        </p:nvGraphicFramePr>
        <p:xfrm>
          <a:off x="696987" y="4462036"/>
          <a:ext cx="7344816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357188" indent="-357188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A deaf person can work on a construction site and be alerted to a fire alarm with an adapted device.	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Content Placeholder 4">
            <a:extLst>
              <a:ext uri="{FF2B5EF4-FFF2-40B4-BE49-F238E27FC236}">
                <a16:creationId xmlns="" xmlns:a16="http://schemas.microsoft.com/office/drawing/2014/main" id="{93334A9D-2B9A-914E-AB8C-4AA1767D33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571477"/>
              </p:ext>
            </p:extLst>
          </p:nvPr>
        </p:nvGraphicFramePr>
        <p:xfrm>
          <a:off x="8041803" y="2458854"/>
          <a:ext cx="220125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2806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  <a:b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</a:b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Content Placeholder 4">
            <a:extLst>
              <a:ext uri="{FF2B5EF4-FFF2-40B4-BE49-F238E27FC236}">
                <a16:creationId xmlns="" xmlns:a16="http://schemas.microsoft.com/office/drawing/2014/main" id="{79EE058C-98E9-C043-A93C-2B4935D502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780591"/>
              </p:ext>
            </p:extLst>
          </p:nvPr>
        </p:nvGraphicFramePr>
        <p:xfrm>
          <a:off x="8041803" y="1701602"/>
          <a:ext cx="220125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  <a:p>
                      <a:pPr algn="l"/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Content Placeholder 4">
            <a:extLst>
              <a:ext uri="{FF2B5EF4-FFF2-40B4-BE49-F238E27FC236}">
                <a16:creationId xmlns="" xmlns:a16="http://schemas.microsoft.com/office/drawing/2014/main" id="{40DB8503-2FF3-DE4F-9C5E-83374523FF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588655"/>
              </p:ext>
            </p:extLst>
          </p:nvPr>
        </p:nvGraphicFramePr>
        <p:xfrm>
          <a:off x="8041803" y="4462036"/>
          <a:ext cx="220125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True</a:t>
                      </a:r>
                    </a:p>
                    <a:p>
                      <a:pPr algn="l"/>
                      <a:endParaRPr lang="en-GB" sz="23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Content Placeholder 4">
            <a:extLst>
              <a:ext uri="{FF2B5EF4-FFF2-40B4-BE49-F238E27FC236}">
                <a16:creationId xmlns="" xmlns:a16="http://schemas.microsoft.com/office/drawing/2014/main" id="{9CC9BC04-B69C-054C-9032-E799A7B45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058670"/>
              </p:ext>
            </p:extLst>
          </p:nvPr>
        </p:nvGraphicFramePr>
        <p:xfrm>
          <a:off x="8041803" y="3693294"/>
          <a:ext cx="2201258" cy="79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528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Content Placeholder 4">
            <a:extLst>
              <a:ext uri="{FF2B5EF4-FFF2-40B4-BE49-F238E27FC236}">
                <a16:creationId xmlns="" xmlns:a16="http://schemas.microsoft.com/office/drawing/2014/main" id="{2CE6A795-2BE1-FC4A-994E-F2D2B88D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38733"/>
              </p:ext>
            </p:extLst>
          </p:nvPr>
        </p:nvGraphicFramePr>
        <p:xfrm>
          <a:off x="8041803" y="3251334"/>
          <a:ext cx="2201258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False</a:t>
                      </a: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6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320040"/>
            <a:ext cx="8256091" cy="720000"/>
          </a:xfrm>
        </p:spPr>
        <p:txBody>
          <a:bodyPr/>
          <a:lstStyle/>
          <a:p>
            <a:r>
              <a:rPr lang="en-GB" sz="4000" b="1" dirty="0"/>
              <a:t>Scenario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2952328"/>
          </a:xfrm>
        </p:spPr>
        <p:txBody>
          <a:bodyPr/>
          <a:lstStyle/>
          <a:p>
            <a:r>
              <a:rPr lang="en-GB" sz="3200" dirty="0"/>
              <a:t>Split the group into smaller groups</a:t>
            </a:r>
          </a:p>
          <a:p>
            <a:r>
              <a:rPr lang="en-GB" sz="3200" dirty="0"/>
              <a:t>Give each group a scenario</a:t>
            </a:r>
          </a:p>
          <a:p>
            <a:r>
              <a:rPr lang="en-GB" sz="3200" dirty="0"/>
              <a:t>Ask them to think about which support </a:t>
            </a:r>
            <a:br>
              <a:rPr lang="en-GB" sz="3200" dirty="0"/>
            </a:br>
            <a:r>
              <a:rPr lang="en-GB" sz="3200" dirty="0"/>
              <a:t>options can be used in each scenario</a:t>
            </a:r>
          </a:p>
          <a:p>
            <a:r>
              <a:rPr lang="en-GB" sz="3200" dirty="0"/>
              <a:t>Present feedback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75599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09E5DFBF-1F37-9547-B404-AE600A35EC18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8252904" cy="2952328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>
                <a:latin typeface="Calibri" panose="020F0502020204030204" pitchFamily="34" charset="0"/>
              </a:rPr>
              <a:t>How does everything we’ve shown you today work in the real world?</a:t>
            </a:r>
          </a:p>
          <a:p>
            <a:r>
              <a:rPr lang="en-GB" dirty="0">
                <a:latin typeface="Calibri" panose="020F0502020204030204" pitchFamily="34" charset="0"/>
              </a:rPr>
              <a:t>What support do people use?</a:t>
            </a:r>
          </a:p>
          <a:p>
            <a:r>
              <a:rPr lang="en-GB" dirty="0">
                <a:latin typeface="Calibri" panose="020F0502020204030204" pitchFamily="34" charset="0"/>
              </a:rPr>
              <a:t>What was their education and career journey?</a:t>
            </a:r>
          </a:p>
          <a:p>
            <a:r>
              <a:rPr lang="en-GB" dirty="0">
                <a:latin typeface="Calibri" panose="020F0502020204030204" pitchFamily="34" charset="0"/>
              </a:rPr>
              <a:t>What tips can they give you?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FB70FD4-3C2B-6041-9273-6C73A555967A}"/>
              </a:ext>
            </a:extLst>
          </p:cNvPr>
          <p:cNvSpPr txBox="1">
            <a:spLocks/>
          </p:cNvSpPr>
          <p:nvPr/>
        </p:nvSpPr>
        <p:spPr bwMode="auto">
          <a:xfrm>
            <a:off x="621792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rgbClr val="FFE9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b="1" dirty="0"/>
              <a:t>Remember the faces?</a:t>
            </a:r>
            <a:endParaRPr lang="en-GB" sz="4000" b="1" kern="0" dirty="0"/>
          </a:p>
        </p:txBody>
      </p:sp>
    </p:spTree>
    <p:extLst>
      <p:ext uri="{BB962C8B-B14F-4D97-AF65-F5344CB8AC3E}">
        <p14:creationId xmlns:p14="http://schemas.microsoft.com/office/powerpoint/2010/main" val="2673001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A19658-959C-5D4E-9ED6-AACE9778ABB5}"/>
              </a:ext>
            </a:extLst>
          </p:cNvPr>
          <p:cNvSpPr/>
          <p:nvPr/>
        </p:nvSpPr>
        <p:spPr bwMode="auto">
          <a:xfrm>
            <a:off x="6074495" y="1341562"/>
            <a:ext cx="6120680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A&amp;E Doctor</a:t>
            </a:r>
            <a:endParaRPr lang="en-GB" sz="4000" b="1" dirty="0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35CD794-9EE4-C84E-823C-F4212095AB7E}"/>
              </a:ext>
            </a:extLst>
          </p:cNvPr>
          <p:cNvGrpSpPr/>
          <p:nvPr/>
        </p:nvGrpSpPr>
        <p:grpSpPr>
          <a:xfrm>
            <a:off x="642175" y="1691640"/>
            <a:ext cx="2502043" cy="1067427"/>
            <a:chOff x="642175" y="1700784"/>
            <a:chExt cx="2502043" cy="1067427"/>
          </a:xfrm>
        </p:grpSpPr>
        <p:sp>
          <p:nvSpPr>
            <p:cNvPr id="36" name="Title 1">
              <a:extLst>
                <a:ext uri="{FF2B5EF4-FFF2-40B4-BE49-F238E27FC236}">
                  <a16:creationId xmlns="" xmlns:a16="http://schemas.microsoft.com/office/drawing/2014/main" id="{C8AA619E-2792-D94C-AC27-E515D700DE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175" y="2048211"/>
              <a:ext cx="249773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Moderately deaf </a:t>
              </a:r>
            </a:p>
            <a:p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Two hearing aids</a:t>
              </a:r>
              <a:endParaRPr lang="en-GB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E63549C3-BF74-AA4C-877C-5207FA34F07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6483" y="1700784"/>
              <a:ext cx="2497735" cy="41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GB" sz="2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21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Midlands </a:t>
              </a:r>
              <a:endParaRPr lang="en-GB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312195" y="1728216"/>
            <a:ext cx="6120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Electronic stethoscope.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Direct input leads for smartphone.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312195" y="2996702"/>
            <a:ext cx="51927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Think about what you love doing.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All jobs are challenging sometimes. Enjoying what you do will help you through the difficulties.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8F1D843F-DD26-FC45-A3CF-49A26C202B45}"/>
              </a:ext>
            </a:extLst>
          </p:cNvPr>
          <p:cNvSpPr txBox="1"/>
          <p:nvPr/>
        </p:nvSpPr>
        <p:spPr>
          <a:xfrm>
            <a:off x="3336776" y="34380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Junior doctor –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10 years!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C571E59-4DA8-DE48-A988-98A2FE38B3CC}"/>
              </a:ext>
            </a:extLst>
          </p:cNvPr>
          <p:cNvGrpSpPr/>
          <p:nvPr/>
        </p:nvGrpSpPr>
        <p:grpSpPr>
          <a:xfrm>
            <a:off x="3427220" y="4140182"/>
            <a:ext cx="2411401" cy="914483"/>
            <a:chOff x="3471580" y="2800048"/>
            <a:chExt cx="2411401" cy="914483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521A3B44-A785-E145-92B1-80670703D3FF}"/>
                </a:ext>
              </a:extLst>
            </p:cNvPr>
            <p:cNvSpPr txBox="1"/>
            <p:nvPr/>
          </p:nvSpPr>
          <p:spPr>
            <a:xfrm>
              <a:off x="3471580" y="3037423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Medicine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6 years!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D83F4B49-719E-AE45-AC52-6F58B4BCBA3C}"/>
                </a:ext>
              </a:extLst>
            </p:cNvPr>
            <p:cNvCxnSpPr/>
            <p:nvPr/>
          </p:nvCxnSpPr>
          <p:spPr bwMode="auto">
            <a:xfrm>
              <a:off x="4722648" y="28000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83B2531C-5FA7-614E-BD22-15CD6AC233E1}"/>
              </a:ext>
            </a:extLst>
          </p:cNvPr>
          <p:cNvGrpSpPr/>
          <p:nvPr/>
        </p:nvGrpSpPr>
        <p:grpSpPr>
          <a:xfrm>
            <a:off x="3427220" y="5074467"/>
            <a:ext cx="2411401" cy="595284"/>
            <a:chOff x="3427220" y="4635202"/>
            <a:chExt cx="2411401" cy="595284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0D36B4-DC59-054F-AF69-B48096BCA086}"/>
                </a:ext>
              </a:extLst>
            </p:cNvPr>
            <p:cNvSpPr txBox="1"/>
            <p:nvPr/>
          </p:nvSpPr>
          <p:spPr>
            <a:xfrm>
              <a:off x="3427220" y="4845765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A-levels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A68464DA-B0D1-B146-8DDD-4D81AB197AD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463520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A333924C-5886-1245-84EC-1D3F034584D8}"/>
              </a:ext>
            </a:extLst>
          </p:cNvPr>
          <p:cNvGrpSpPr/>
          <p:nvPr/>
        </p:nvGrpSpPr>
        <p:grpSpPr>
          <a:xfrm>
            <a:off x="3963954" y="1701602"/>
            <a:ext cx="1440160" cy="1753881"/>
            <a:chOff x="3963954" y="1701602"/>
            <a:chExt cx="1440160" cy="175388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00896965-A1E8-4F49-998E-21F46EDE5D13}"/>
                </a:ext>
              </a:extLst>
            </p:cNvPr>
            <p:cNvCxnSpPr/>
            <p:nvPr/>
          </p:nvCxnSpPr>
          <p:spPr bwMode="auto">
            <a:xfrm>
              <a:off x="4678288" y="321103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CF7E484E-5456-814E-974B-A96AA41B9994}"/>
                </a:ext>
              </a:extLst>
            </p:cNvPr>
            <p:cNvSpPr/>
            <p:nvPr/>
          </p:nvSpPr>
          <p:spPr bwMode="auto">
            <a:xfrm>
              <a:off x="396395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Consultant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73E432CD-71EF-0E4D-918F-A436537E8C6C}"/>
              </a:ext>
            </a:extLst>
          </p:cNvPr>
          <p:cNvGrpSpPr/>
          <p:nvPr/>
        </p:nvGrpSpPr>
        <p:grpSpPr>
          <a:xfrm>
            <a:off x="3410449" y="5669751"/>
            <a:ext cx="2444942" cy="595898"/>
            <a:chOff x="3410449" y="5522873"/>
            <a:chExt cx="2444942" cy="595898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A22CB9DC-19AC-FA47-955B-D704802B260E}"/>
                </a:ext>
              </a:extLst>
            </p:cNvPr>
            <p:cNvSpPr txBox="1"/>
            <p:nvPr/>
          </p:nvSpPr>
          <p:spPr>
            <a:xfrm>
              <a:off x="3410449" y="5734050"/>
              <a:ext cx="24449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Science GCSEs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75195427-475D-7D49-9726-AEF103BD4B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552287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57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52" grpId="0"/>
      <p:bldP spid="53" grpId="0"/>
      <p:bldP spid="5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CA61D21-B7B7-0D4A-893B-CD9BB42C2E85}"/>
              </a:ext>
            </a:extLst>
          </p:cNvPr>
          <p:cNvSpPr/>
          <p:nvPr/>
        </p:nvSpPr>
        <p:spPr bwMode="auto">
          <a:xfrm>
            <a:off x="6074495" y="1341562"/>
            <a:ext cx="6120680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Photographer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312195" y="1728216"/>
            <a:ext cx="6120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None at work – but uses hearing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loop in theatres and cinemas.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312195" y="2992810"/>
            <a:ext cx="5192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Never be afraid to ask for help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– it goes a long way and will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help you reach your targets.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8216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Cochlear implant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36F2226-3212-BB4C-9D36-F1A4DCFDBA4A}"/>
              </a:ext>
            </a:extLst>
          </p:cNvPr>
          <p:cNvGrpSpPr/>
          <p:nvPr/>
        </p:nvGrpSpPr>
        <p:grpSpPr>
          <a:xfrm>
            <a:off x="3453083" y="3468478"/>
            <a:ext cx="2411401" cy="869023"/>
            <a:chOff x="3453083" y="3468478"/>
            <a:chExt cx="2411401" cy="86902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458EE76A-53DD-CB4B-BF57-BE87FBF62283}"/>
                </a:ext>
              </a:extLst>
            </p:cNvPr>
            <p:cNvCxnSpPr/>
            <p:nvPr/>
          </p:nvCxnSpPr>
          <p:spPr bwMode="auto">
            <a:xfrm>
              <a:off x="4704151" y="40930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1A0DBFBE-FE61-E148-8AC9-29145094D0B3}"/>
                </a:ext>
              </a:extLst>
            </p:cNvPr>
            <p:cNvSpPr txBox="1"/>
            <p:nvPr/>
          </p:nvSpPr>
          <p:spPr>
            <a:xfrm>
              <a:off x="3453083" y="3468478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6E941F0-F693-3A46-8644-85170BD6F252}"/>
              </a:ext>
            </a:extLst>
          </p:cNvPr>
          <p:cNvGrpSpPr/>
          <p:nvPr/>
        </p:nvGrpSpPr>
        <p:grpSpPr>
          <a:xfrm>
            <a:off x="3453083" y="4300469"/>
            <a:ext cx="2411401" cy="876132"/>
            <a:chOff x="3453083" y="4300469"/>
            <a:chExt cx="2411401" cy="876132"/>
          </a:xfrm>
        </p:grpSpPr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7094609D-C572-6A43-AAEF-9B801BFE201E}"/>
                </a:ext>
              </a:extLst>
            </p:cNvPr>
            <p:cNvSpPr txBox="1"/>
            <p:nvPr/>
          </p:nvSpPr>
          <p:spPr>
            <a:xfrm>
              <a:off x="3453083" y="4300469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Photography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degree at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uni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585342F3-A47C-434F-B34F-329888F73E09}"/>
                </a:ext>
              </a:extLst>
            </p:cNvPr>
            <p:cNvCxnSpPr/>
            <p:nvPr/>
          </p:nvCxnSpPr>
          <p:spPr bwMode="auto">
            <a:xfrm>
              <a:off x="4704151" y="49321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B203F1C5-65A8-744D-B46B-209432EC946C}"/>
              </a:ext>
            </a:extLst>
          </p:cNvPr>
          <p:cNvGrpSpPr/>
          <p:nvPr/>
        </p:nvGrpSpPr>
        <p:grpSpPr>
          <a:xfrm>
            <a:off x="3969094" y="1701602"/>
            <a:ext cx="1440160" cy="1775506"/>
            <a:chOff x="9666821" y="1701602"/>
            <a:chExt cx="1440160" cy="1775506"/>
          </a:xfrm>
        </p:grpSpPr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D2ACF50B-0B80-4C43-80D9-DAC1AA242376}"/>
                </a:ext>
              </a:extLst>
            </p:cNvPr>
            <p:cNvCxnSpPr/>
            <p:nvPr/>
          </p:nvCxnSpPr>
          <p:spPr bwMode="auto">
            <a:xfrm>
              <a:off x="10401878" y="32326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BEBD7555-ED0A-154E-B865-63AD1D206B80}"/>
                </a:ext>
              </a:extLst>
            </p:cNvPr>
            <p:cNvSpPr/>
            <p:nvPr/>
          </p:nvSpPr>
          <p:spPr bwMode="auto">
            <a:xfrm>
              <a:off x="9666821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Freelance photographer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77DE900F-80FD-ED45-AB99-BBE64FE48078}"/>
              </a:ext>
            </a:extLst>
          </p:cNvPr>
          <p:cNvSpPr txBox="1"/>
          <p:nvPr/>
        </p:nvSpPr>
        <p:spPr>
          <a:xfrm>
            <a:off x="2920140" y="5739224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GCSEs and A-levels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E3A4FA3-8A60-0D4F-83BE-DAFA65B71240}"/>
              </a:ext>
            </a:extLst>
          </p:cNvPr>
          <p:cNvGrpSpPr/>
          <p:nvPr/>
        </p:nvGrpSpPr>
        <p:grpSpPr>
          <a:xfrm>
            <a:off x="3375632" y="5142245"/>
            <a:ext cx="2592288" cy="630254"/>
            <a:chOff x="3375632" y="5142245"/>
            <a:chExt cx="2592288" cy="630254"/>
          </a:xfrm>
        </p:grpSpPr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CEA81033-411C-8A45-BFFD-FA87CB8C3480}"/>
                </a:ext>
              </a:extLst>
            </p:cNvPr>
            <p:cNvSpPr txBox="1"/>
            <p:nvPr/>
          </p:nvSpPr>
          <p:spPr>
            <a:xfrm>
              <a:off x="3375632" y="5142245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Travelling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DF4835C6-BBA2-D240-B5CF-CEBE25673E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4151" y="552804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31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52" grpId="0"/>
      <p:bldP spid="53" grpId="0"/>
      <p:bldP spid="9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8663DB2-19C7-2C48-B8F1-28804A5815A8}"/>
              </a:ext>
            </a:extLst>
          </p:cNvPr>
          <p:cNvSpPr/>
          <p:nvPr/>
        </p:nvSpPr>
        <p:spPr bwMode="auto">
          <a:xfrm>
            <a:off x="6074495" y="1341562"/>
            <a:ext cx="6120680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312195" y="1728216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Roger Pen, Telephone adapter.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Deaf awareness training for school staff.</a:t>
            </a:r>
          </a:p>
          <a:p>
            <a:pPr lvl="0"/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312196" y="2960575"/>
            <a:ext cx="49699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Be positive and don't give up. </a:t>
            </a:r>
          </a:p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There is a dream job for everyone out there. It's all possible with the right attitude and support.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Severely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hearing aids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Pontypool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216EEA-5C4C-5149-92F4-3E73DEF8BCC2}"/>
              </a:ext>
            </a:extLst>
          </p:cNvPr>
          <p:cNvGrpSpPr/>
          <p:nvPr/>
        </p:nvGrpSpPr>
        <p:grpSpPr>
          <a:xfrm>
            <a:off x="3471109" y="3490648"/>
            <a:ext cx="2411401" cy="921560"/>
            <a:chOff x="3471109" y="3490648"/>
            <a:chExt cx="2411401" cy="921560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4D1AC7A8-C56A-D747-8880-02FDD23F1B50}"/>
                </a:ext>
              </a:extLst>
            </p:cNvPr>
            <p:cNvSpPr txBox="1"/>
            <p:nvPr/>
          </p:nvSpPr>
          <p:spPr>
            <a:xfrm>
              <a:off x="3471109" y="3490648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Adult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education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708A454-E57B-574F-8FA5-799E77F5711A}"/>
                </a:ext>
              </a:extLst>
            </p:cNvPr>
            <p:cNvCxnSpPr/>
            <p:nvPr/>
          </p:nvCxnSpPr>
          <p:spPr bwMode="auto">
            <a:xfrm>
              <a:off x="4712775" y="41677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0E2D99D2-1980-B143-AD39-C8F1113F0311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Teaching Assistant </a:t>
            </a:r>
            <a:b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and Foster </a:t>
            </a:r>
            <a:r>
              <a:rPr lang="en-US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Carer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AB5C14-50EA-5045-9D32-D1224CF9ECFF}"/>
              </a:ext>
            </a:extLst>
          </p:cNvPr>
          <p:cNvGrpSpPr/>
          <p:nvPr/>
        </p:nvGrpSpPr>
        <p:grpSpPr>
          <a:xfrm>
            <a:off x="3969094" y="1701602"/>
            <a:ext cx="1440160" cy="1800200"/>
            <a:chOff x="3969094" y="1701602"/>
            <a:chExt cx="1440160" cy="18002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59A13112-2402-1546-82BB-F4DF53CCA25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7E905C01-50A9-664E-8C8F-D447F3A34641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Level 3 Teaching Assistant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F778F0C-8C05-2144-A5AC-B365750FC772}"/>
              </a:ext>
            </a:extLst>
          </p:cNvPr>
          <p:cNvSpPr txBox="1"/>
          <p:nvPr/>
        </p:nvSpPr>
        <p:spPr>
          <a:xfrm>
            <a:off x="2953216" y="4377624"/>
            <a:ext cx="34719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Failed exams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at school 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b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hearing loss </a:t>
            </a:r>
            <a:b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diagnosed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081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2" grpId="0"/>
      <p:bldP spid="53" grpId="0"/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979" y="1701602"/>
            <a:ext cx="9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Choose: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Number Game (13-16 years) (R 1.1)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Job names (13 -25 years) (R 1.2)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Post-its game (13-25 years)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Human Bingo (13-25 years) (R 1.3)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Your own!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BB8C2E2-A20A-9342-A573-D26C5ECFA7D2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>
                <a:latin typeface="Calibri" panose="020F0502020204030204" pitchFamily="34" charset="0"/>
              </a:rPr>
              <a:t>Icebreaker! Group activity 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03D01E-CC01-4848-9764-F719659F93A3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627" y="2565698"/>
            <a:ext cx="6167529" cy="616752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21578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20DFF3E-2FEE-2746-B98B-75B6BBE97DCB}"/>
              </a:ext>
            </a:extLst>
          </p:cNvPr>
          <p:cNvGrpSpPr/>
          <p:nvPr/>
        </p:nvGrpSpPr>
        <p:grpSpPr>
          <a:xfrm>
            <a:off x="4577413" y="1701602"/>
            <a:ext cx="1440160" cy="1800200"/>
            <a:chOff x="3969094" y="1701602"/>
            <a:chExt cx="1440160" cy="18002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BDF779AA-E9DA-C043-BEFA-9F13CF95380B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C517455-67FC-8242-B714-8100F73B89B5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Agency Sales Executive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CF5C930-0078-1E43-A8CF-FA9BE743B387}"/>
              </a:ext>
            </a:extLst>
          </p:cNvPr>
          <p:cNvSpPr/>
          <p:nvPr/>
        </p:nvSpPr>
        <p:spPr bwMode="auto">
          <a:xfrm>
            <a:off x="7868198" y="1341562"/>
            <a:ext cx="4326973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Agency Sales Executive 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8105898" y="1728216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Telephone adapter.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8105899" y="2637706"/>
            <a:ext cx="4825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Times New Roman" panose="02020603050405020304" pitchFamily="18" charset="0"/>
              </a:rPr>
              <a:t>Have </a:t>
            </a:r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 conversations </a:t>
            </a:r>
            <a:b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your employer about </a:t>
            </a:r>
          </a:p>
          <a:p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challenges you face. </a:t>
            </a:r>
          </a:p>
          <a:p>
            <a:r>
              <a:rPr lang="en-GB" alt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Everyone is different!</a:t>
            </a:r>
          </a:p>
          <a:p>
            <a:endParaRPr lang="en-GB" sz="21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hearing aid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Manchester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537554" y="5786126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Left school at 16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DE58447-6259-9042-8070-79B30A85B45C}"/>
              </a:ext>
            </a:extLst>
          </p:cNvPr>
          <p:cNvGrpSpPr/>
          <p:nvPr/>
        </p:nvGrpSpPr>
        <p:grpSpPr>
          <a:xfrm>
            <a:off x="4140945" y="4044689"/>
            <a:ext cx="2411401" cy="1185305"/>
            <a:chOff x="3532626" y="3509775"/>
            <a:chExt cx="2411401" cy="1185305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532626" y="3509775"/>
              <a:ext cx="2411401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Applied for Apprenticeship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at Channel 4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4713246" y="445062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2E6E56-11AD-1C4E-B6D7-3D949EF604D8}"/>
              </a:ext>
            </a:extLst>
          </p:cNvPr>
          <p:cNvGrpSpPr/>
          <p:nvPr/>
        </p:nvGrpSpPr>
        <p:grpSpPr>
          <a:xfrm>
            <a:off x="3977368" y="5193923"/>
            <a:ext cx="2592288" cy="648699"/>
            <a:chOff x="3977368" y="5276809"/>
            <a:chExt cx="2592288" cy="64869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321565" y="56810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977368" y="5276809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Worked in my local shop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61073E2-B166-0047-A7D2-6BFA9FC81A41}"/>
              </a:ext>
            </a:extLst>
          </p:cNvPr>
          <p:cNvGrpSpPr/>
          <p:nvPr/>
        </p:nvGrpSpPr>
        <p:grpSpPr>
          <a:xfrm>
            <a:off x="4001349" y="3448693"/>
            <a:ext cx="2592288" cy="629173"/>
            <a:chOff x="3369049" y="4724728"/>
            <a:chExt cx="2592288" cy="62917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0C14FAC0-1B8D-7B4C-ADC4-0AB873DBE497}"/>
                </a:ext>
              </a:extLst>
            </p:cNvPr>
            <p:cNvCxnSpPr/>
            <p:nvPr/>
          </p:nvCxnSpPr>
          <p:spPr bwMode="auto">
            <a:xfrm>
              <a:off x="4688794" y="51094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EA6CEDA-6B2F-BB44-B734-8B6A9B5091DA}"/>
                </a:ext>
              </a:extLst>
            </p:cNvPr>
            <p:cNvSpPr txBox="1"/>
            <p:nvPr/>
          </p:nvSpPr>
          <p:spPr>
            <a:xfrm>
              <a:off x="3369049" y="4724728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Worked my way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6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52" grpId="0"/>
      <p:bldP spid="53" grpId="0"/>
      <p:bldP spid="6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AAD3E8E-2305-944E-A917-79FE6EB436B1}"/>
              </a:ext>
            </a:extLst>
          </p:cNvPr>
          <p:cNvSpPr/>
          <p:nvPr/>
        </p:nvSpPr>
        <p:spPr bwMode="auto">
          <a:xfrm>
            <a:off x="7850888" y="1341562"/>
            <a:ext cx="434428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4B46277E-45CE-A34F-97A9-4181B79E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Director of her own company</a:t>
            </a:r>
            <a:endParaRPr lang="en-GB" sz="40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05D8095-EC68-714D-B999-40E592D56531}"/>
              </a:ext>
            </a:extLst>
          </p:cNvPr>
          <p:cNvSpPr/>
          <p:nvPr/>
        </p:nvSpPr>
        <p:spPr>
          <a:xfrm>
            <a:off x="8224232" y="1728216"/>
            <a:ext cx="38777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Uses Access to Work to pay for palantypists and lip speakers.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Vibrating pager for the 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alarm.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072E1C7-1E24-F945-AD56-60A62BD0D1CB}"/>
              </a:ext>
            </a:extLst>
          </p:cNvPr>
          <p:cNvSpPr/>
          <p:nvPr/>
        </p:nvSpPr>
        <p:spPr>
          <a:xfrm>
            <a:off x="8224234" y="3573810"/>
            <a:ext cx="36339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Think through your career options. Make sure you know the resources and technology that are available and ask Access to Work for support.</a:t>
            </a:r>
            <a:endParaRPr lang="en-GB" sz="21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A4DD0683-C079-5E48-B15B-1DA489580A08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FAFC214-2E48-3244-BDAA-6CA7BA1E531E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Cochlear implants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BC098D7-EDE8-4843-A862-ECC8E267A1B0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B4CBF96-AD5B-6D41-965B-D744109D4146}"/>
              </a:ext>
            </a:extLst>
          </p:cNvPr>
          <p:cNvSpPr txBox="1"/>
          <p:nvPr/>
        </p:nvSpPr>
        <p:spPr>
          <a:xfrm>
            <a:off x="3223283" y="5881796"/>
            <a:ext cx="4242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Degree in Business and Japanese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0D5C1A5-6FC3-B743-9D75-D8C6D2C1F37B}"/>
              </a:ext>
            </a:extLst>
          </p:cNvPr>
          <p:cNvGrpSpPr/>
          <p:nvPr/>
        </p:nvGrpSpPr>
        <p:grpSpPr>
          <a:xfrm>
            <a:off x="3914121" y="4434165"/>
            <a:ext cx="2779569" cy="896265"/>
            <a:chOff x="3914121" y="4434165"/>
            <a:chExt cx="2779569" cy="896265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C01B63B4-5695-CE42-94D7-9E9CA36145FE}"/>
                </a:ext>
              </a:extLst>
            </p:cNvPr>
            <p:cNvSpPr txBox="1"/>
            <p:nvPr/>
          </p:nvSpPr>
          <p:spPr>
            <a:xfrm>
              <a:off x="3914121" y="4434165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Post-graduate degree in Careers Guidance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E1F4F942-2760-5A4F-BDA6-8E47E0C17EA7}"/>
                </a:ext>
              </a:extLst>
            </p:cNvPr>
            <p:cNvCxnSpPr/>
            <p:nvPr/>
          </p:nvCxnSpPr>
          <p:spPr bwMode="auto">
            <a:xfrm>
              <a:off x="5318883" y="508597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3798E7E-EF81-D440-A1A7-DA60B5DED564}"/>
              </a:ext>
            </a:extLst>
          </p:cNvPr>
          <p:cNvGrpSpPr/>
          <p:nvPr/>
        </p:nvGrpSpPr>
        <p:grpSpPr>
          <a:xfrm>
            <a:off x="3907786" y="3477529"/>
            <a:ext cx="2779569" cy="960377"/>
            <a:chOff x="3907786" y="3477529"/>
            <a:chExt cx="2779569" cy="96037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7384A8A0-8C14-4347-AC17-48F673F7AE91}"/>
                </a:ext>
              </a:extLst>
            </p:cNvPr>
            <p:cNvCxnSpPr/>
            <p:nvPr/>
          </p:nvCxnSpPr>
          <p:spPr bwMode="auto">
            <a:xfrm>
              <a:off x="5318883" y="4193454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15B297C9-2F27-244E-B717-6FCEE5730273}"/>
                </a:ext>
              </a:extLst>
            </p:cNvPr>
            <p:cNvSpPr txBox="1"/>
            <p:nvPr/>
          </p:nvSpPr>
          <p:spPr>
            <a:xfrm>
              <a:off x="3907786" y="3477529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Trained as a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lipreading mentor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BF692B27-D45C-0745-811D-A0E4387F5578}"/>
              </a:ext>
            </a:extLst>
          </p:cNvPr>
          <p:cNvGrpSpPr/>
          <p:nvPr/>
        </p:nvGrpSpPr>
        <p:grpSpPr>
          <a:xfrm>
            <a:off x="2818673" y="5309881"/>
            <a:ext cx="5032794" cy="624067"/>
            <a:chOff x="2818673" y="5309881"/>
            <a:chExt cx="5032794" cy="624067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8E9515CB-7959-C547-8A21-2DDA23ABA21F}"/>
                </a:ext>
              </a:extLst>
            </p:cNvPr>
            <p:cNvSpPr txBox="1"/>
            <p:nvPr/>
          </p:nvSpPr>
          <p:spPr>
            <a:xfrm>
              <a:off x="2818673" y="5309881"/>
              <a:ext cx="50327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Post-graduate degree in Law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B29CB77C-265B-714E-80F4-D804B8791FC2}"/>
                </a:ext>
              </a:extLst>
            </p:cNvPr>
            <p:cNvCxnSpPr/>
            <p:nvPr/>
          </p:nvCxnSpPr>
          <p:spPr bwMode="auto">
            <a:xfrm>
              <a:off x="5312548" y="568949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75F5EB2-479B-0E45-AF7C-C57504235770}"/>
              </a:ext>
            </a:extLst>
          </p:cNvPr>
          <p:cNvGrpSpPr/>
          <p:nvPr/>
        </p:nvGrpSpPr>
        <p:grpSpPr>
          <a:xfrm>
            <a:off x="4583826" y="1701602"/>
            <a:ext cx="1440160" cy="1800200"/>
            <a:chOff x="3969094" y="1701602"/>
            <a:chExt cx="1440160" cy="18002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C1B50BB-618D-824E-AD3C-53EC4FDE2978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8D21E3FD-BF6C-0344-8D7E-C0C4371D27FA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Director </a:t>
              </a:r>
              <a:b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a captioning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1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37F52C75-A8B8-EC46-8EE1-9290F7214582}"/>
              </a:ext>
            </a:extLst>
          </p:cNvPr>
          <p:cNvGrpSpPr/>
          <p:nvPr/>
        </p:nvGrpSpPr>
        <p:grpSpPr>
          <a:xfrm>
            <a:off x="4921770" y="1701602"/>
            <a:ext cx="1440160" cy="1800200"/>
            <a:chOff x="3969094" y="1701602"/>
            <a:chExt cx="1440160" cy="18002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1995FDCF-F650-4940-A874-683B810D2A3E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791252BD-AA7D-A44B-B207-1941DB9F2BF1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Job at </a:t>
              </a:r>
              <a:b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9A7CB085-C698-6B4A-9F9B-466E88C98D3B}"/>
              </a:ext>
            </a:extLst>
          </p:cNvPr>
          <p:cNvSpPr/>
          <p:nvPr/>
        </p:nvSpPr>
        <p:spPr bwMode="auto">
          <a:xfrm>
            <a:off x="8341179" y="1341562"/>
            <a:ext cx="3853996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2C7B1E88-D75A-7E44-9B47-51E088A5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IT for the Ministry of </a:t>
            </a:r>
            <a:r>
              <a:rPr lang="en-US" sz="4000" b="1" dirty="0" err="1"/>
              <a:t>Defence</a:t>
            </a:r>
            <a:endParaRPr lang="en-GB" sz="40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F72B5E7-C2B9-8148-BE01-1B54F093A35C}"/>
              </a:ext>
            </a:extLst>
          </p:cNvPr>
          <p:cNvSpPr/>
          <p:nvPr/>
        </p:nvSpPr>
        <p:spPr>
          <a:xfrm>
            <a:off x="8736386" y="1728216"/>
            <a:ext cx="2905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Uses Access to Work to pay for BSL interpreters and notetakers.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25FE56DE-A2F6-F744-9C6F-AE65B2131990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36BB458B-E436-1C42-90DE-8897BD81F966}"/>
                </a:ext>
              </a:extLst>
            </p:cNvPr>
            <p:cNvSpPr txBox="1"/>
            <p:nvPr/>
          </p:nvSpPr>
          <p:spPr>
            <a:xfrm>
              <a:off x="6707220" y="2048211"/>
              <a:ext cx="2921472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hearing aids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011EC49E-BFEF-E24A-8AEB-80BE2D209BD9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CF323100-5031-AD49-B1BB-A98DA1E01595}"/>
              </a:ext>
            </a:extLst>
          </p:cNvPr>
          <p:cNvSpPr txBox="1"/>
          <p:nvPr/>
        </p:nvSpPr>
        <p:spPr>
          <a:xfrm>
            <a:off x="3388895" y="5864322"/>
            <a:ext cx="4612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Interested in computers since age 13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68082CE2-7BFF-A349-B824-830D63FB3161}"/>
              </a:ext>
            </a:extLst>
          </p:cNvPr>
          <p:cNvGrpSpPr/>
          <p:nvPr/>
        </p:nvGrpSpPr>
        <p:grpSpPr>
          <a:xfrm>
            <a:off x="4274163" y="4439197"/>
            <a:ext cx="2779569" cy="921560"/>
            <a:chOff x="4274163" y="4439197"/>
            <a:chExt cx="2779569" cy="921560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7EAF0341-AF6D-814D-8B0F-61F0A81BDC02}"/>
                </a:ext>
              </a:extLst>
            </p:cNvPr>
            <p:cNvSpPr txBox="1"/>
            <p:nvPr/>
          </p:nvSpPr>
          <p:spPr>
            <a:xfrm>
              <a:off x="4274163" y="4439197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experience at a big US corporation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01F6B1D5-3D50-DB45-A40B-B1F30A6761AD}"/>
                </a:ext>
              </a:extLst>
            </p:cNvPr>
            <p:cNvCxnSpPr/>
            <p:nvPr/>
          </p:nvCxnSpPr>
          <p:spPr bwMode="auto">
            <a:xfrm>
              <a:off x="5678925" y="5116305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6DB6CE48-2B82-F346-835D-D87BA8D09D81}"/>
              </a:ext>
            </a:extLst>
          </p:cNvPr>
          <p:cNvGrpSpPr/>
          <p:nvPr/>
        </p:nvGrpSpPr>
        <p:grpSpPr>
          <a:xfrm>
            <a:off x="4267828" y="3488240"/>
            <a:ext cx="2779569" cy="950957"/>
            <a:chOff x="4267828" y="3488240"/>
            <a:chExt cx="2779569" cy="95095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979FCF67-2CF4-744B-8B0E-035C0DA8533E}"/>
                </a:ext>
              </a:extLst>
            </p:cNvPr>
            <p:cNvCxnSpPr/>
            <p:nvPr/>
          </p:nvCxnSpPr>
          <p:spPr bwMode="auto">
            <a:xfrm>
              <a:off x="5678925" y="4194745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EAA55ECD-9356-EA4F-9077-7163497F50ED}"/>
                </a:ext>
              </a:extLst>
            </p:cNvPr>
            <p:cNvSpPr txBox="1"/>
            <p:nvPr/>
          </p:nvSpPr>
          <p:spPr>
            <a:xfrm>
              <a:off x="4267828" y="3488240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Unemployed for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 long time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B963D1B-8917-E041-8650-ED343937003B}"/>
              </a:ext>
            </a:extLst>
          </p:cNvPr>
          <p:cNvGrpSpPr/>
          <p:nvPr/>
        </p:nvGrpSpPr>
        <p:grpSpPr>
          <a:xfrm>
            <a:off x="3178715" y="5318033"/>
            <a:ext cx="5032794" cy="611991"/>
            <a:chOff x="3178715" y="5318033"/>
            <a:chExt cx="5032794" cy="611991"/>
          </a:xfrm>
        </p:grpSpPr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43D0CFB3-C43E-D54B-9981-72A612BF0C99}"/>
                </a:ext>
              </a:extLst>
            </p:cNvPr>
            <p:cNvSpPr txBox="1"/>
            <p:nvPr/>
          </p:nvSpPr>
          <p:spPr>
            <a:xfrm>
              <a:off x="3178715" y="5318033"/>
              <a:ext cx="50327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Degree in IT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2676C48-7234-2044-B753-BF450598D0C2}"/>
                </a:ext>
              </a:extLst>
            </p:cNvPr>
            <p:cNvCxnSpPr/>
            <p:nvPr/>
          </p:nvCxnSpPr>
          <p:spPr bwMode="auto">
            <a:xfrm>
              <a:off x="5672590" y="568557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/>
      <p:bldP spid="6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DBD7F5E-9254-CA44-A28B-8525D53046D5}"/>
              </a:ext>
            </a:extLst>
          </p:cNvPr>
          <p:cNvGrpSpPr/>
          <p:nvPr/>
        </p:nvGrpSpPr>
        <p:grpSpPr>
          <a:xfrm>
            <a:off x="4492834" y="1701602"/>
            <a:ext cx="1440160" cy="1800200"/>
            <a:chOff x="3969094" y="1701602"/>
            <a:chExt cx="1440160" cy="18002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CBADF688-831A-CA4B-B6C2-F6EC82D65A65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1B6AF6C-7DE6-9A49-BC19-1A6B3C92D1F5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Statistician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Statistician</a:t>
            </a:r>
            <a:endParaRPr lang="en-GB" sz="4000" b="1" dirty="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451663" y="5801109"/>
            <a:ext cx="3471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Maths and Computer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Science at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059D6E-B431-CC41-AD9E-AAF4CA14F4D6}"/>
              </a:ext>
            </a:extLst>
          </p:cNvPr>
          <p:cNvGrpSpPr/>
          <p:nvPr/>
        </p:nvGrpSpPr>
        <p:grpSpPr>
          <a:xfrm>
            <a:off x="4055054" y="4377301"/>
            <a:ext cx="2411401" cy="884768"/>
            <a:chOff x="4055054" y="3525032"/>
            <a:chExt cx="2411401" cy="884768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4055054" y="3525032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Work experience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as Researcher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235674" y="41653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194891-D816-7B48-B35A-3E03C70ED77A}"/>
              </a:ext>
            </a:extLst>
          </p:cNvPr>
          <p:cNvGrpSpPr/>
          <p:nvPr/>
        </p:nvGrpSpPr>
        <p:grpSpPr>
          <a:xfrm>
            <a:off x="3524799" y="5231189"/>
            <a:ext cx="3471909" cy="613974"/>
            <a:chOff x="3524799" y="4746657"/>
            <a:chExt cx="3471909" cy="61397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232453" y="511617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524799" y="4746657"/>
              <a:ext cx="347190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MA in Applied Social Research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 hearing aids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Edinburgh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8DB94CB-ECB9-1048-92AF-C194EC4F77E0}"/>
              </a:ext>
            </a:extLst>
          </p:cNvPr>
          <p:cNvSpPr/>
          <p:nvPr/>
        </p:nvSpPr>
        <p:spPr bwMode="auto">
          <a:xfrm>
            <a:off x="7221958" y="1341562"/>
            <a:ext cx="497321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BF8C6E7-3B84-2D44-B8B0-8E95EDB55145}"/>
              </a:ext>
            </a:extLst>
          </p:cNvPr>
          <p:cNvSpPr/>
          <p:nvPr/>
        </p:nvSpPr>
        <p:spPr>
          <a:xfrm>
            <a:off x="7536331" y="1728216"/>
            <a:ext cx="4177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Uses Access to work to pay for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Roger Pen.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Voice recorder to record meetings.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E8C549-07B3-D94C-8D44-1E847FE7C33E}"/>
              </a:ext>
            </a:extLst>
          </p:cNvPr>
          <p:cNvSpPr/>
          <p:nvPr/>
        </p:nvSpPr>
        <p:spPr>
          <a:xfrm>
            <a:off x="7536332" y="3315561"/>
            <a:ext cx="41778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Know your rights as a disabled worker and apply for Access to Work as soon as you can as it can take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a while to go through.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4896CE-3679-CC45-8FE8-365C9CFDB849}"/>
              </a:ext>
            </a:extLst>
          </p:cNvPr>
          <p:cNvGrpSpPr/>
          <p:nvPr/>
        </p:nvGrpSpPr>
        <p:grpSpPr>
          <a:xfrm>
            <a:off x="4055052" y="3502660"/>
            <a:ext cx="2411401" cy="911433"/>
            <a:chOff x="4055054" y="3488240"/>
            <a:chExt cx="2411401" cy="911433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C6AB391-799D-0645-98FB-BB3D937A2E02}"/>
                </a:ext>
              </a:extLst>
            </p:cNvPr>
            <p:cNvSpPr txBox="1"/>
            <p:nvPr/>
          </p:nvSpPr>
          <p:spPr>
            <a:xfrm>
              <a:off x="4055054" y="3488240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Applied for permanent position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F67909E-DDC9-CA48-B799-318436DD5450}"/>
                </a:ext>
              </a:extLst>
            </p:cNvPr>
            <p:cNvCxnSpPr/>
            <p:nvPr/>
          </p:nvCxnSpPr>
          <p:spPr bwMode="auto">
            <a:xfrm>
              <a:off x="5235674" y="415522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361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4" grpId="0"/>
      <p:bldP spid="25" grpId="0" animBg="1"/>
      <p:bldP spid="26" grpId="0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9F3A236-1664-5A47-B116-EDDAC3A4550A}"/>
              </a:ext>
            </a:extLst>
          </p:cNvPr>
          <p:cNvGrpSpPr/>
          <p:nvPr/>
        </p:nvGrpSpPr>
        <p:grpSpPr>
          <a:xfrm>
            <a:off x="4521952" y="1701602"/>
            <a:ext cx="1440160" cy="1800200"/>
            <a:chOff x="3969094" y="1701602"/>
            <a:chExt cx="1440160" cy="18002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3700B1C-CFFB-8844-A7A2-C279F0726812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053FA131-5096-9B42-B627-A78B1B743109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Runs his </a:t>
              </a:r>
              <a:b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own company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GB" sz="4000" b="1" dirty="0"/>
              <a:t>Joiner and business owner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cochlear implant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West Lothian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F4449BB-6718-FB48-99BD-AB90D10F9B45}"/>
              </a:ext>
            </a:extLst>
          </p:cNvPr>
          <p:cNvSpPr txBox="1"/>
          <p:nvPr/>
        </p:nvSpPr>
        <p:spPr>
          <a:xfrm>
            <a:off x="4086476" y="5244569"/>
            <a:ext cx="2411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Enjoyed woodwork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at school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6D8A36F-D2BF-F44C-992F-06C520F849F3}"/>
              </a:ext>
            </a:extLst>
          </p:cNvPr>
          <p:cNvGrpSpPr/>
          <p:nvPr/>
        </p:nvGrpSpPr>
        <p:grpSpPr>
          <a:xfrm>
            <a:off x="3483085" y="3429794"/>
            <a:ext cx="3471915" cy="942055"/>
            <a:chOff x="3483085" y="3429794"/>
            <a:chExt cx="3471915" cy="942055"/>
          </a:xfrm>
        </p:grpSpPr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0C496FEC-66F0-6B41-AAC2-DC7372AB05FE}"/>
                </a:ext>
              </a:extLst>
            </p:cNvPr>
            <p:cNvSpPr txBox="1"/>
            <p:nvPr/>
          </p:nvSpPr>
          <p:spPr>
            <a:xfrm>
              <a:off x="3483085" y="3429794"/>
              <a:ext cx="347191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Apprentice Joiner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(for 4 years)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267096" y="412739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43301F8-183B-9C40-A2C7-4D424E91719B}"/>
              </a:ext>
            </a:extLst>
          </p:cNvPr>
          <p:cNvGrpSpPr/>
          <p:nvPr/>
        </p:nvGrpSpPr>
        <p:grpSpPr>
          <a:xfrm>
            <a:off x="3922899" y="4354416"/>
            <a:ext cx="2592288" cy="949406"/>
            <a:chOff x="3922899" y="4354416"/>
            <a:chExt cx="2592288" cy="94940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267096" y="505937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922899" y="4354416"/>
              <a:ext cx="25922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Age 16, applied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for apprenticeship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448BFC6-A107-BA45-943C-0EB59A255290}"/>
              </a:ext>
            </a:extLst>
          </p:cNvPr>
          <p:cNvSpPr/>
          <p:nvPr/>
        </p:nvSpPr>
        <p:spPr bwMode="auto">
          <a:xfrm>
            <a:off x="7221958" y="1341562"/>
            <a:ext cx="497321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07864A-5B61-4047-BEC7-DDE6196E4178}"/>
              </a:ext>
            </a:extLst>
          </p:cNvPr>
          <p:cNvSpPr/>
          <p:nvPr/>
        </p:nvSpPr>
        <p:spPr>
          <a:xfrm>
            <a:off x="7536331" y="1728216"/>
            <a:ext cx="4177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Deaf awareness training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for colleagues.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>
                <a:latin typeface="Calibri" panose="020F0502020204030204" pitchFamily="34" charset="0"/>
                <a:cs typeface="Calibri" panose="020F0502020204030204" pitchFamily="34" charset="0"/>
              </a:rPr>
              <a:t>Vibrating fire alarm 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pager.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D65C2E7-0687-0042-BDA7-71D0D262D08B}"/>
              </a:ext>
            </a:extLst>
          </p:cNvPr>
          <p:cNvSpPr/>
          <p:nvPr/>
        </p:nvSpPr>
        <p:spPr>
          <a:xfrm>
            <a:off x="7536332" y="3276815"/>
            <a:ext cx="4177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I've learned loads in my apprenticeship, and I’d advise anyone to give it a go.</a:t>
            </a:r>
          </a:p>
        </p:txBody>
      </p:sp>
    </p:spTree>
    <p:extLst>
      <p:ext uri="{BB962C8B-B14F-4D97-AF65-F5344CB8AC3E}">
        <p14:creationId xmlns:p14="http://schemas.microsoft.com/office/powerpoint/2010/main" val="390160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6" grpId="0"/>
      <p:bldP spid="21" grpId="0" animBg="1"/>
      <p:bldP spid="24" grpId="0"/>
      <p:bldP spid="2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2664BDA-7275-5843-9516-81E91025FE1F}"/>
              </a:ext>
            </a:extLst>
          </p:cNvPr>
          <p:cNvGrpSpPr/>
          <p:nvPr/>
        </p:nvGrpSpPr>
        <p:grpSpPr>
          <a:xfrm>
            <a:off x="3978189" y="1701602"/>
            <a:ext cx="1440160" cy="1800200"/>
            <a:chOff x="3969094" y="1701602"/>
            <a:chExt cx="1440160" cy="1800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D58CAF50-C287-8B40-B959-B804B20DEBB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01218232-AA5C-2843-A6A2-482BB7E515BF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Uber driver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1E0D265-676F-B947-818A-C1E7A2856906}"/>
              </a:ext>
            </a:extLst>
          </p:cNvPr>
          <p:cNvSpPr/>
          <p:nvPr/>
        </p:nvSpPr>
        <p:spPr bwMode="auto">
          <a:xfrm>
            <a:off x="6074495" y="1341562"/>
            <a:ext cx="6120680" cy="552297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GB" sz="4000" b="1" dirty="0"/>
              <a:t>Uber Driver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2929235" y="5237369"/>
            <a:ext cx="3471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BTEC level 3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5016DAA-A977-1742-ABA3-535C23B7C930}"/>
              </a:ext>
            </a:extLst>
          </p:cNvPr>
          <p:cNvGrpSpPr/>
          <p:nvPr/>
        </p:nvGrpSpPr>
        <p:grpSpPr>
          <a:xfrm>
            <a:off x="3532626" y="3442180"/>
            <a:ext cx="2411401" cy="921560"/>
            <a:chOff x="3532626" y="3586014"/>
            <a:chExt cx="2411401" cy="921560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532626" y="3586014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Passed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driving test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4713246" y="426312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1CC9B3-36FA-F842-9D66-7F4647167089}"/>
              </a:ext>
            </a:extLst>
          </p:cNvPr>
          <p:cNvGrpSpPr/>
          <p:nvPr/>
        </p:nvGrpSpPr>
        <p:grpSpPr>
          <a:xfrm>
            <a:off x="3369049" y="4332567"/>
            <a:ext cx="2592288" cy="921560"/>
            <a:chOff x="3369049" y="4444380"/>
            <a:chExt cx="2592288" cy="92156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4713246" y="512148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369049" y="4444380"/>
              <a:ext cx="25922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College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Foundation Art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B7EE591-832E-344B-AFA0-6D54F74614DE}"/>
              </a:ext>
            </a:extLst>
          </p:cNvPr>
          <p:cNvSpPr/>
          <p:nvPr/>
        </p:nvSpPr>
        <p:spPr>
          <a:xfrm>
            <a:off x="6312195" y="1728216"/>
            <a:ext cx="5155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@ work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Uber app – new ride requests flash up and passengers can text me.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560F238-CFA2-5B42-88E9-C1988163DA24}"/>
              </a:ext>
            </a:extLst>
          </p:cNvPr>
          <p:cNvSpPr/>
          <p:nvPr/>
        </p:nvSpPr>
        <p:spPr>
          <a:xfrm>
            <a:off x="6312195" y="3052911"/>
            <a:ext cx="5474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for deaf young people 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Be confident and show what you can do.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There’s lots of technology out there which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can make jobs easier for you!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Profoundly deaf </a:t>
              </a: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hearing devices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3847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19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O, </a:t>
              </a:r>
              <a:r>
                <a:rPr lang="en-GB" sz="19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London</a:t>
              </a:r>
              <a:endParaRPr lang="en-GB" sz="19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64" grpId="0"/>
      <p:bldP spid="22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6D45928-3D01-7B46-BC17-7A91197D5562}"/>
              </a:ext>
            </a:extLst>
          </p:cNvPr>
          <p:cNvGrpSpPr/>
          <p:nvPr/>
        </p:nvGrpSpPr>
        <p:grpSpPr>
          <a:xfrm>
            <a:off x="1370396" y="2408968"/>
            <a:ext cx="9903580" cy="2795334"/>
            <a:chOff x="1370396" y="2408968"/>
            <a:chExt cx="9903580" cy="2795334"/>
          </a:xfrm>
        </p:grpSpPr>
        <p:pic>
          <p:nvPicPr>
            <p:cNvPr id="12" name="Picture 11" descr="A person looking at the camera&#10;&#10;Description automatically generated">
              <a:extLst>
                <a:ext uri="{FF2B5EF4-FFF2-40B4-BE49-F238E27FC236}">
                  <a16:creationId xmlns="" xmlns:a16="http://schemas.microsoft.com/office/drawing/2014/main" id="{08FC4047-28A8-144A-8689-572C53FEE88C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396" y="2410873"/>
              <a:ext cx="2788920" cy="278892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C9416229-2E65-0744-BC75-B97D09A23AB3}"/>
                </a:ext>
              </a:extLst>
            </p:cNvPr>
            <p:cNvSpPr/>
            <p:nvPr/>
          </p:nvSpPr>
          <p:spPr>
            <a:xfrm>
              <a:off x="6089615" y="2410873"/>
              <a:ext cx="2785110" cy="278511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2"/>
              </a:stretch>
            </a:blipFill>
            <a:ln w="381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8" name="Picture 17" descr="A group of people posing for the camera&#10;&#10;Description automatically generated">
              <a:extLst>
                <a:ext uri="{FF2B5EF4-FFF2-40B4-BE49-F238E27FC236}">
                  <a16:creationId xmlns="" xmlns:a16="http://schemas.microsoft.com/office/drawing/2014/main" id="{7269BB7F-C5F8-6444-878D-AC2148E9CE54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3127" y="2408968"/>
              <a:ext cx="2788920" cy="278892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7AD8D4F6-B247-5B4D-B8C5-B60CE83E92C8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5056" y="2411352"/>
              <a:ext cx="2788920" cy="279295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B86024F-E5C3-2148-930E-2C571A741883}"/>
              </a:ext>
            </a:extLst>
          </p:cNvPr>
          <p:cNvSpPr>
            <a:spLocks noChangeAspect="1"/>
          </p:cNvSpPr>
          <p:nvPr/>
        </p:nvSpPr>
        <p:spPr bwMode="auto">
          <a:xfrm>
            <a:off x="3597751" y="1125538"/>
            <a:ext cx="5355780" cy="535578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right support, deaf people can do loads of jobs!</a:t>
            </a:r>
            <a:endParaRPr lang="en-GB" sz="4000" dirty="0">
              <a:solidFill>
                <a:schemeClr val="bg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D483AA0-E286-0049-91E8-A98F203C7491}"/>
              </a:ext>
            </a:extLst>
          </p:cNvPr>
          <p:cNvSpPr>
            <a:spLocks noChangeAspect="1"/>
          </p:cNvSpPr>
          <p:nvPr/>
        </p:nvSpPr>
        <p:spPr bwMode="auto">
          <a:xfrm>
            <a:off x="3597751" y="1125538"/>
            <a:ext cx="5355780" cy="5355780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5880"/>
              </a:lnSpc>
              <a:spcAft>
                <a:spcPts val="1200"/>
              </a:spcAft>
            </a:pPr>
            <a:r>
              <a:rPr lang="en-GB" sz="54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your future! </a:t>
            </a:r>
          </a:p>
        </p:txBody>
      </p:sp>
    </p:spTree>
    <p:extLst>
      <p:ext uri="{BB962C8B-B14F-4D97-AF65-F5344CB8AC3E}">
        <p14:creationId xmlns:p14="http://schemas.microsoft.com/office/powerpoint/2010/main" val="9487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5" grpId="2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215CBE4B-7E9B-7E4D-9370-671D4B0E3F43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8</a:t>
            </a:r>
            <a:r>
              <a:rPr lang="en-US" sz="7200" kern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Careers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Action Plan</a:t>
            </a:r>
          </a:p>
        </p:txBody>
      </p:sp>
    </p:spTree>
    <p:extLst>
      <p:ext uri="{BB962C8B-B14F-4D97-AF65-F5344CB8AC3E}">
        <p14:creationId xmlns:p14="http://schemas.microsoft.com/office/powerpoint/2010/main" val="20132553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What is action planning?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618" y="1701602"/>
            <a:ext cx="8249452" cy="2952328"/>
          </a:xfrm>
        </p:spPr>
        <p:txBody>
          <a:bodyPr/>
          <a:lstStyle/>
          <a:p>
            <a:r>
              <a:rPr lang="en-GB" sz="2800" dirty="0"/>
              <a:t>Helps you to focus your thoughts and ideas into a series of steps to achieve your career aims within a certain timeframe</a:t>
            </a:r>
          </a:p>
          <a:p>
            <a:r>
              <a:rPr lang="en-GB" sz="2800" dirty="0"/>
              <a:t>Can change as you research and get </a:t>
            </a:r>
            <a:br>
              <a:rPr lang="en-GB" sz="2800" dirty="0"/>
            </a:br>
            <a:r>
              <a:rPr lang="en-GB" sz="2800" dirty="0"/>
              <a:t>more ideas</a:t>
            </a:r>
          </a:p>
          <a:p>
            <a:r>
              <a:rPr lang="en-GB" sz="2800" dirty="0"/>
              <a:t>You can change this at any time after today, but using an action plan will help you to know what to focus on next.</a:t>
            </a:r>
          </a:p>
        </p:txBody>
      </p:sp>
    </p:spTree>
    <p:extLst>
      <p:ext uri="{BB962C8B-B14F-4D97-AF65-F5344CB8AC3E}">
        <p14:creationId xmlns:p14="http://schemas.microsoft.com/office/powerpoint/2010/main" val="356999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Create your own action plan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8DD73B9-CB6F-D045-9742-98936A671367}"/>
              </a:ext>
            </a:extLst>
          </p:cNvPr>
          <p:cNvSpPr>
            <a:spLocks noChangeAspect="1"/>
          </p:cNvSpPr>
          <p:nvPr/>
        </p:nvSpPr>
        <p:spPr bwMode="auto">
          <a:xfrm>
            <a:off x="1278288" y="2277666"/>
            <a:ext cx="2976596" cy="2976596"/>
          </a:xfrm>
          <a:prstGeom prst="ellipse">
            <a:avLst/>
          </a:prstGeom>
          <a:solidFill>
            <a:srgbClr val="FF48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Ready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B980B1A-BC4D-C242-AB37-06327F17D43E}"/>
              </a:ext>
            </a:extLst>
          </p:cNvPr>
          <p:cNvSpPr>
            <a:spLocks noChangeAspect="1"/>
          </p:cNvSpPr>
          <p:nvPr/>
        </p:nvSpPr>
        <p:spPr bwMode="auto">
          <a:xfrm>
            <a:off x="8401843" y="2277666"/>
            <a:ext cx="2976596" cy="2976596"/>
          </a:xfrm>
          <a:prstGeom prst="ellipse">
            <a:avLst/>
          </a:prstGeom>
          <a:solidFill>
            <a:srgbClr val="00B050">
              <a:alpha val="70000"/>
            </a:srgbClr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Go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60EA696-77FA-B447-BEE7-5C7804E576F8}"/>
              </a:ext>
            </a:extLst>
          </p:cNvPr>
          <p:cNvSpPr>
            <a:spLocks noChangeAspect="1"/>
          </p:cNvSpPr>
          <p:nvPr/>
        </p:nvSpPr>
        <p:spPr bwMode="auto">
          <a:xfrm>
            <a:off x="4840065" y="2277666"/>
            <a:ext cx="2976596" cy="2976596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latin typeface="+mn-lt"/>
              </a:rPr>
              <a:t>Set</a:t>
            </a:r>
            <a:endParaRPr kumimoji="0" lang="en-GB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98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9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Before we start – Your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99" y="1712121"/>
            <a:ext cx="8916056" cy="72000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What do you think about your career options?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="" xmlns:a16="http://schemas.microsoft.com/office/drawing/2014/main" id="{93FC8846-71E0-4446-BD80-F6ACBCF7C44B}"/>
              </a:ext>
            </a:extLst>
          </p:cNvPr>
          <p:cNvSpPr txBox="1">
            <a:spLocks/>
          </p:cNvSpPr>
          <p:nvPr/>
        </p:nvSpPr>
        <p:spPr bwMode="auto">
          <a:xfrm>
            <a:off x="395859" y="5374010"/>
            <a:ext cx="2834310" cy="84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Only a few jobs 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D7D61C6-B753-DE44-AD00-0A6FD2D856B2}"/>
              </a:ext>
            </a:extLst>
          </p:cNvPr>
          <p:cNvSpPr/>
          <p:nvPr/>
        </p:nvSpPr>
        <p:spPr bwMode="auto">
          <a:xfrm>
            <a:off x="9697987" y="5147467"/>
            <a:ext cx="2497188" cy="17121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AFD9DFD4-6CBE-DB45-AB6F-83F66205F0FB}"/>
              </a:ext>
            </a:extLst>
          </p:cNvPr>
          <p:cNvSpPr txBox="1">
            <a:spLocks/>
          </p:cNvSpPr>
          <p:nvPr/>
        </p:nvSpPr>
        <p:spPr bwMode="auto">
          <a:xfrm>
            <a:off x="6381354" y="5374010"/>
            <a:ext cx="2424453" cy="94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Most jobs 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48D7E6AC-E5E3-9C4A-ACC8-B5AFB1B6B1A2}"/>
              </a:ext>
            </a:extLst>
          </p:cNvPr>
          <p:cNvSpPr txBox="1">
            <a:spLocks/>
          </p:cNvSpPr>
          <p:nvPr/>
        </p:nvSpPr>
        <p:spPr bwMode="auto">
          <a:xfrm>
            <a:off x="9152463" y="5374010"/>
            <a:ext cx="2424453" cy="90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All jobs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4FE394F4-DC28-5041-84B2-531F5F9FA588}"/>
              </a:ext>
            </a:extLst>
          </p:cNvPr>
          <p:cNvSpPr txBox="1">
            <a:spLocks/>
          </p:cNvSpPr>
          <p:nvPr/>
        </p:nvSpPr>
        <p:spPr bwMode="auto">
          <a:xfrm>
            <a:off x="3446192" y="5374011"/>
            <a:ext cx="2526233" cy="84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Some jobs 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>
                <a:latin typeface="Calibri" panose="020F0502020204030204" pitchFamily="34" charset="0"/>
              </a:rPr>
              <a:t>are suitable for me</a:t>
            </a:r>
          </a:p>
        </p:txBody>
      </p:sp>
      <p:pic>
        <p:nvPicPr>
          <p:cNvPr id="47" name="Picture 46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FF6BE05F-CFCA-254C-B68A-ED2FBBD32D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955" y="2476149"/>
            <a:ext cx="1909468" cy="2681837"/>
          </a:xfrm>
          <a:prstGeom prst="rect">
            <a:avLst/>
          </a:prstGeom>
        </p:spPr>
      </p:pic>
      <p:pic>
        <p:nvPicPr>
          <p:cNvPr id="49" name="Picture 48" descr="A picture containing clock, computer&#10;&#10;Description automatically generated">
            <a:extLst>
              <a:ext uri="{FF2B5EF4-FFF2-40B4-BE49-F238E27FC236}">
                <a16:creationId xmlns="" xmlns:a16="http://schemas.microsoft.com/office/drawing/2014/main" id="{F693942A-D563-6E49-8278-5D32B70B3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74" y="2476149"/>
            <a:ext cx="1909468" cy="2681837"/>
          </a:xfrm>
          <a:prstGeom prst="rect">
            <a:avLst/>
          </a:prstGeom>
        </p:spPr>
      </p:pic>
      <p:pic>
        <p:nvPicPr>
          <p:cNvPr id="51" name="Picture 50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97323FF4-C744-8846-B815-871DFAAA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846" y="2476149"/>
            <a:ext cx="1909468" cy="2681837"/>
          </a:xfrm>
          <a:prstGeom prst="rect">
            <a:avLst/>
          </a:prstGeom>
        </p:spPr>
      </p:pic>
      <p:pic>
        <p:nvPicPr>
          <p:cNvPr id="53" name="Picture 52" descr="A picture containing light, clock, drawing&#10;&#10;Description automatically generated">
            <a:extLst>
              <a:ext uri="{FF2B5EF4-FFF2-40B4-BE49-F238E27FC236}">
                <a16:creationId xmlns="" xmlns:a16="http://schemas.microsoft.com/office/drawing/2014/main" id="{C5984585-953E-974F-9FA4-B054216DAC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23" y="2476149"/>
            <a:ext cx="1909468" cy="26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109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1FB60BB6-E86D-1447-BA1A-F79C2C6D829A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Reflect </a:t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and Go</a:t>
            </a:r>
          </a:p>
        </p:txBody>
      </p:sp>
    </p:spTree>
    <p:extLst>
      <p:ext uri="{BB962C8B-B14F-4D97-AF65-F5344CB8AC3E}">
        <p14:creationId xmlns:p14="http://schemas.microsoft.com/office/powerpoint/2010/main" val="2763731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Well done you!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979" y="1701602"/>
            <a:ext cx="11560067" cy="2736304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Well done! You’ve taken part in our workshop! </a:t>
            </a:r>
          </a:p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Give the person next to you a high five!</a:t>
            </a:r>
          </a:p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Any questions?</a:t>
            </a:r>
          </a:p>
          <a:p>
            <a:pPr>
              <a:lnSpc>
                <a:spcPts val="4020"/>
              </a:lnSpc>
            </a:pPr>
            <a:r>
              <a:rPr lang="en-GB" kern="0" dirty="0">
                <a:latin typeface="Calibri" panose="020F0502020204030204" pitchFamily="34" charset="0"/>
              </a:rPr>
              <a:t>Evaluation</a:t>
            </a:r>
          </a:p>
          <a:p>
            <a:pPr marL="0" indent="0">
              <a:lnSpc>
                <a:spcPts val="4020"/>
              </a:lnSpc>
              <a:buFont typeface="Arial" panose="020B0604020202020204" pitchFamily="34" charset="0"/>
              <a:buNone/>
            </a:pPr>
            <a:endParaRPr lang="en-GB" kern="0" dirty="0">
              <a:latin typeface="Calibri" panose="020F0502020204030204" pitchFamily="34" charset="0"/>
            </a:endParaRPr>
          </a:p>
          <a:p>
            <a:pPr>
              <a:lnSpc>
                <a:spcPts val="4020"/>
              </a:lnSpc>
            </a:pPr>
            <a:endParaRPr lang="en-GB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3"/>
            <a:ext cx="5467973" cy="2984078"/>
          </a:xfrm>
        </p:spPr>
        <p:txBody>
          <a:bodyPr/>
          <a:lstStyle/>
          <a:p>
            <a:pPr marL="407988" indent="-407988">
              <a:buAutoNum type="arabicPeriod"/>
            </a:pPr>
            <a:r>
              <a:rPr lang="en-GB" sz="2600" dirty="0"/>
              <a:t>Do you know what the Access to Work scheme is?</a:t>
            </a:r>
          </a:p>
          <a:p>
            <a:pPr marL="407988" indent="-407988">
              <a:buAutoNum type="arabicPeriod"/>
            </a:pPr>
            <a:r>
              <a:rPr lang="en-GB" sz="2600" dirty="0"/>
              <a:t>Do you know what Disabled Students’ Allowances are?</a:t>
            </a:r>
          </a:p>
          <a:p>
            <a:pPr marL="407988" indent="-407988">
              <a:buAutoNum type="arabicPeriod"/>
            </a:pPr>
            <a:r>
              <a:rPr lang="en-GB" sz="2600" dirty="0"/>
              <a:t>Do you know what rights you have as a deaf young person under the Equality Act?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9916" y="1825536"/>
            <a:ext cx="327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know about it and know what support I could get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="" xmlns:a16="http://schemas.microsoft.com/office/drawing/2014/main" id="{ACD998FD-1CD3-8442-8F3D-2630104BD9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2415" y="1629594"/>
            <a:ext cx="948873" cy="9488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103995" y="4119784"/>
            <a:ext cx="305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don’t know anything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4D0E59E-2F6B-C04B-89D9-ACA917F7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415" y="3839035"/>
            <a:ext cx="948874" cy="957421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4801" y="2925989"/>
            <a:ext cx="349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heard about it, but don’t know what I could get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2FAC9B-CE09-654A-9BDE-9C312F85A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869" y="2755600"/>
            <a:ext cx="974518" cy="940325"/>
          </a:xfrm>
          <a:prstGeom prst="ellipse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F8259C78-D521-3D43-A519-C7FD4E3A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9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Before we start – Your views</a:t>
            </a:r>
          </a:p>
        </p:txBody>
      </p:sp>
    </p:spTree>
    <p:extLst>
      <p:ext uri="{BB962C8B-B14F-4D97-AF65-F5344CB8AC3E}">
        <p14:creationId xmlns:p14="http://schemas.microsoft.com/office/powerpoint/2010/main" val="9894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eme2 DWE">
  <a:themeElements>
    <a:clrScheme name="Deaf Works Everywhere">
      <a:dk1>
        <a:srgbClr val="000000"/>
      </a:dk1>
      <a:lt1>
        <a:srgbClr val="FFFFFF"/>
      </a:lt1>
      <a:dk2>
        <a:srgbClr val="720062"/>
      </a:dk2>
      <a:lt2>
        <a:srgbClr val="87027B"/>
      </a:lt2>
      <a:accent1>
        <a:srgbClr val="720062"/>
      </a:accent1>
      <a:accent2>
        <a:srgbClr val="C6007E"/>
      </a:accent2>
      <a:accent3>
        <a:srgbClr val="0092BC"/>
      </a:accent3>
      <a:accent4>
        <a:srgbClr val="FFE900"/>
      </a:accent4>
      <a:accent5>
        <a:srgbClr val="F2A900"/>
      </a:accent5>
      <a:accent6>
        <a:srgbClr val="C4D60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 DWE" id="{DA738837-0472-48E3-B29D-4EE7239F7A9C}" vid="{6AF1E63E-DAE8-4C38-AFF3-0C02AF7582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 DWE</Template>
  <TotalTime>7948</TotalTime>
  <Words>3336</Words>
  <Application>Microsoft Office PowerPoint</Application>
  <PresentationFormat>Custom</PresentationFormat>
  <Paragraphs>866</Paragraphs>
  <Slides>81</Slides>
  <Notes>43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ＭＳ Ｐゴシック</vt:lpstr>
      <vt:lpstr>Arial</vt:lpstr>
      <vt:lpstr>Calibri</vt:lpstr>
      <vt:lpstr>Times New Roman</vt:lpstr>
      <vt:lpstr>Theme2 DWE</vt:lpstr>
      <vt:lpstr>Acrobat Document</vt:lpstr>
      <vt:lpstr>My Future</vt:lpstr>
      <vt:lpstr>PowerPoint Presentation</vt:lpstr>
      <vt:lpstr>Who is here today?</vt:lpstr>
      <vt:lpstr>PowerPoint Presentation</vt:lpstr>
      <vt:lpstr>PowerPoint Presentation</vt:lpstr>
      <vt:lpstr>PowerPoint Presentation</vt:lpstr>
      <vt:lpstr>PowerPoint Presentation</vt:lpstr>
      <vt:lpstr>Before we start – Your views</vt:lpstr>
      <vt:lpstr>Before we start – Your views</vt:lpstr>
      <vt:lpstr>PowerPoint Presentation</vt:lpstr>
      <vt:lpstr>Deaf Works Everywhere</vt:lpstr>
      <vt:lpstr>PowerPoint Presentation</vt:lpstr>
      <vt:lpstr>Own your deafness </vt:lpstr>
      <vt:lpstr>Why own your deafness?</vt:lpstr>
      <vt:lpstr>PowerPoint Presentation</vt:lpstr>
      <vt:lpstr>PowerPoint Presentation</vt:lpstr>
      <vt:lpstr>Equality Act 2010 </vt:lpstr>
      <vt:lpstr>Education (Additional Support for Learning Act) (Scotland) Act 2004</vt:lpstr>
      <vt:lpstr>PowerPoint Presentation</vt:lpstr>
      <vt:lpstr>Are the following  True or False?</vt:lpstr>
      <vt:lpstr>PowerPoint Presentation</vt:lpstr>
      <vt:lpstr>PowerPoint Presentation</vt:lpstr>
      <vt:lpstr>PowerPoint Presentation</vt:lpstr>
      <vt:lpstr>What’s the difference?</vt:lpstr>
      <vt:lpstr>Activity</vt:lpstr>
      <vt:lpstr>PowerPoint Presentation</vt:lpstr>
      <vt:lpstr>PowerPoint Presentation</vt:lpstr>
      <vt:lpstr>PowerPoint Presentation</vt:lpstr>
      <vt:lpstr>PowerPoint Presentation</vt:lpstr>
      <vt:lpstr>Deaf or Hearing?</vt:lpstr>
      <vt:lpstr>Which person is Hearing?</vt:lpstr>
      <vt:lpstr>Final round…Hearing or Deaf?</vt:lpstr>
      <vt:lpstr>PowerPoint Presentation</vt:lpstr>
      <vt:lpstr>Activity</vt:lpstr>
      <vt:lpstr>Skill-sets</vt:lpstr>
      <vt:lpstr>What do employers want?</vt:lpstr>
      <vt:lpstr>PowerPoint Presentation</vt:lpstr>
      <vt:lpstr>PowerPoint Presentation</vt:lpstr>
      <vt:lpstr>PowerPoint Presentation</vt:lpstr>
      <vt:lpstr>PowerPoint Presentation</vt:lpstr>
      <vt:lpstr>Your Career Journey</vt:lpstr>
      <vt:lpstr>PowerPoint Presentation</vt:lpstr>
      <vt:lpstr>PowerPoint Presentation</vt:lpstr>
      <vt:lpstr>College</vt:lpstr>
      <vt:lpstr>Work experience</vt:lpstr>
      <vt:lpstr>Apprenticeships</vt:lpstr>
      <vt:lpstr>Traineeships</vt:lpstr>
      <vt:lpstr>Internships</vt:lpstr>
      <vt:lpstr>University</vt:lpstr>
      <vt:lpstr>Employment</vt:lpstr>
      <vt:lpstr>Volunteering</vt:lpstr>
      <vt:lpstr>Activity</vt:lpstr>
      <vt:lpstr>Another option is…</vt:lpstr>
      <vt:lpstr>PowerPoint Presentation</vt:lpstr>
      <vt:lpstr>PowerPoint Presentation</vt:lpstr>
      <vt:lpstr>PowerPoint Presentation</vt:lpstr>
      <vt:lpstr>Careers quiz!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ATW (Access to Work)</vt:lpstr>
      <vt:lpstr>Technology quiz!</vt:lpstr>
      <vt:lpstr>Scenario Activity</vt:lpstr>
      <vt:lpstr>PowerPoint Presentation</vt:lpstr>
      <vt:lpstr>A&amp;E Doctor</vt:lpstr>
      <vt:lpstr>Photographer</vt:lpstr>
      <vt:lpstr>PowerPoint Presentation</vt:lpstr>
      <vt:lpstr>Agency Sales Executive </vt:lpstr>
      <vt:lpstr>Director of her own company</vt:lpstr>
      <vt:lpstr>IT for the Ministry of Defence</vt:lpstr>
      <vt:lpstr>Statistician</vt:lpstr>
      <vt:lpstr>Joiner and business owner</vt:lpstr>
      <vt:lpstr>Uber Driver</vt:lpstr>
      <vt:lpstr>PowerPoint Presentation</vt:lpstr>
      <vt:lpstr>PowerPoint Presentation</vt:lpstr>
      <vt:lpstr>What is action planning?</vt:lpstr>
      <vt:lpstr>Create your own action plan</vt:lpstr>
      <vt:lpstr>PowerPoint Presentation</vt:lpstr>
      <vt:lpstr>Well done you!</vt:lpstr>
    </vt:vector>
  </TitlesOfParts>
  <Company>NDCS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Future</dc:title>
  <dc:creator>Damian Ball</dc:creator>
  <cp:lastModifiedBy>Courtney Sherwell</cp:lastModifiedBy>
  <cp:revision>771</cp:revision>
  <cp:lastPrinted>2019-10-16T15:05:36Z</cp:lastPrinted>
  <dcterms:created xsi:type="dcterms:W3CDTF">2019-04-24T09:09:17Z</dcterms:created>
  <dcterms:modified xsi:type="dcterms:W3CDTF">2021-04-07T10:25:27Z</dcterms:modified>
</cp:coreProperties>
</file>