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81" r:id="rId1"/>
  </p:sldMasterIdLst>
  <p:notesMasterIdLst>
    <p:notesMasterId r:id="rId83"/>
  </p:notesMasterIdLst>
  <p:handoutMasterIdLst>
    <p:handoutMasterId r:id="rId84"/>
  </p:handoutMasterIdLst>
  <p:sldIdLst>
    <p:sldId id="348" r:id="rId2"/>
    <p:sldId id="544" r:id="rId3"/>
    <p:sldId id="385" r:id="rId4"/>
    <p:sldId id="269" r:id="rId5"/>
    <p:sldId id="391" r:id="rId6"/>
    <p:sldId id="272" r:id="rId7"/>
    <p:sldId id="349" r:id="rId8"/>
    <p:sldId id="354" r:id="rId9"/>
    <p:sldId id="355" r:id="rId10"/>
    <p:sldId id="390" r:id="rId11"/>
    <p:sldId id="540" r:id="rId12"/>
    <p:sldId id="546" r:id="rId13"/>
    <p:sldId id="271" r:id="rId14"/>
    <p:sldId id="384" r:id="rId15"/>
    <p:sldId id="273" r:id="rId16"/>
    <p:sldId id="547" r:id="rId17"/>
    <p:sldId id="274" r:id="rId18"/>
    <p:sldId id="360" r:id="rId19"/>
    <p:sldId id="345" r:id="rId20"/>
    <p:sldId id="329" r:id="rId21"/>
    <p:sldId id="565" r:id="rId22"/>
    <p:sldId id="386" r:id="rId23"/>
    <p:sldId id="548" r:id="rId24"/>
    <p:sldId id="277" r:id="rId25"/>
    <p:sldId id="392" r:id="rId26"/>
    <p:sldId id="556" r:id="rId27"/>
    <p:sldId id="557" r:id="rId28"/>
    <p:sldId id="558" r:id="rId29"/>
    <p:sldId id="559" r:id="rId30"/>
    <p:sldId id="510" r:id="rId31"/>
    <p:sldId id="560" r:id="rId32"/>
    <p:sldId id="561" r:id="rId33"/>
    <p:sldId id="549" r:id="rId34"/>
    <p:sldId id="281" r:id="rId35"/>
    <p:sldId id="516" r:id="rId36"/>
    <p:sldId id="518" r:id="rId37"/>
    <p:sldId id="562" r:id="rId38"/>
    <p:sldId id="550" r:id="rId39"/>
    <p:sldId id="276" r:id="rId40"/>
    <p:sldId id="520" r:id="rId41"/>
    <p:sldId id="566" r:id="rId42"/>
    <p:sldId id="471" r:id="rId43"/>
    <p:sldId id="567" r:id="rId44"/>
    <p:sldId id="568" r:id="rId45"/>
    <p:sldId id="569" r:id="rId46"/>
    <p:sldId id="570" r:id="rId47"/>
    <p:sldId id="571" r:id="rId48"/>
    <p:sldId id="572" r:id="rId49"/>
    <p:sldId id="573" r:id="rId50"/>
    <p:sldId id="574" r:id="rId51"/>
    <p:sldId id="575" r:id="rId52"/>
    <p:sldId id="528" r:id="rId53"/>
    <p:sldId id="419" r:id="rId54"/>
    <p:sldId id="521" r:id="rId55"/>
    <p:sldId id="564" r:id="rId56"/>
    <p:sldId id="535" r:id="rId57"/>
    <p:sldId id="541" r:id="rId58"/>
    <p:sldId id="551" r:id="rId59"/>
    <p:sldId id="578" r:id="rId60"/>
    <p:sldId id="407" r:id="rId61"/>
    <p:sldId id="563" r:id="rId62"/>
    <p:sldId id="381" r:id="rId63"/>
    <p:sldId id="313" r:id="rId64"/>
    <p:sldId id="533" r:id="rId65"/>
    <p:sldId id="543" r:id="rId66"/>
    <p:sldId id="534" r:id="rId67"/>
    <p:sldId id="579" r:id="rId68"/>
    <p:sldId id="580" r:id="rId69"/>
    <p:sldId id="581" r:id="rId70"/>
    <p:sldId id="582" r:id="rId71"/>
    <p:sldId id="583" r:id="rId72"/>
    <p:sldId id="584" r:id="rId73"/>
    <p:sldId id="585" r:id="rId74"/>
    <p:sldId id="586" r:id="rId75"/>
    <p:sldId id="587" r:id="rId76"/>
    <p:sldId id="337" r:id="rId77"/>
    <p:sldId id="552" r:id="rId78"/>
    <p:sldId id="542" r:id="rId79"/>
    <p:sldId id="538" r:id="rId80"/>
    <p:sldId id="553" r:id="rId81"/>
    <p:sldId id="333" r:id="rId82"/>
  </p:sldIdLst>
  <p:sldSz cx="12195175" cy="6859588"/>
  <p:notesSz cx="6797675" cy="9926638"/>
  <p:defaultTextStyle>
    <a:defPPr>
      <a:defRPr lang="en-US"/>
    </a:defPPr>
    <a:lvl1pPr algn="l" rtl="0" eaLnBrk="0" fontAlgn="base" hangingPunct="0">
      <a:spcBef>
        <a:spcPct val="0"/>
      </a:spcBef>
      <a:spcAft>
        <a:spcPct val="0"/>
      </a:spcAft>
      <a:defRPr sz="3200" kern="1200">
        <a:solidFill>
          <a:schemeClr val="tx1"/>
        </a:solidFill>
        <a:latin typeface="Arial" pitchFamily="-107" charset="0"/>
        <a:ea typeface="ＭＳ Ｐゴシック" pitchFamily="-107" charset="-128"/>
        <a:cs typeface="ＭＳ Ｐゴシック" pitchFamily="-107" charset="-128"/>
      </a:defRPr>
    </a:lvl1pPr>
    <a:lvl2pPr marL="610042" algn="l" rtl="0" eaLnBrk="0" fontAlgn="base" hangingPunct="0">
      <a:spcBef>
        <a:spcPct val="0"/>
      </a:spcBef>
      <a:spcAft>
        <a:spcPct val="0"/>
      </a:spcAft>
      <a:defRPr sz="3200" kern="1200">
        <a:solidFill>
          <a:schemeClr val="tx1"/>
        </a:solidFill>
        <a:latin typeface="Arial" pitchFamily="-107" charset="0"/>
        <a:ea typeface="ＭＳ Ｐゴシック" pitchFamily="-107" charset="-128"/>
        <a:cs typeface="ＭＳ Ｐゴシック" pitchFamily="-107" charset="-128"/>
      </a:defRPr>
    </a:lvl2pPr>
    <a:lvl3pPr marL="1220084" algn="l" rtl="0" eaLnBrk="0" fontAlgn="base" hangingPunct="0">
      <a:spcBef>
        <a:spcPct val="0"/>
      </a:spcBef>
      <a:spcAft>
        <a:spcPct val="0"/>
      </a:spcAft>
      <a:defRPr sz="3200" kern="1200">
        <a:solidFill>
          <a:schemeClr val="tx1"/>
        </a:solidFill>
        <a:latin typeface="Arial" pitchFamily="-107" charset="0"/>
        <a:ea typeface="ＭＳ Ｐゴシック" pitchFamily="-107" charset="-128"/>
        <a:cs typeface="ＭＳ Ｐゴシック" pitchFamily="-107" charset="-128"/>
      </a:defRPr>
    </a:lvl3pPr>
    <a:lvl4pPr marL="1830126" algn="l" rtl="0" eaLnBrk="0" fontAlgn="base" hangingPunct="0">
      <a:spcBef>
        <a:spcPct val="0"/>
      </a:spcBef>
      <a:spcAft>
        <a:spcPct val="0"/>
      </a:spcAft>
      <a:defRPr sz="3200" kern="1200">
        <a:solidFill>
          <a:schemeClr val="tx1"/>
        </a:solidFill>
        <a:latin typeface="Arial" pitchFamily="-107" charset="0"/>
        <a:ea typeface="ＭＳ Ｐゴシック" pitchFamily="-107" charset="-128"/>
        <a:cs typeface="ＭＳ Ｐゴシック" pitchFamily="-107" charset="-128"/>
      </a:defRPr>
    </a:lvl4pPr>
    <a:lvl5pPr marL="2440168" algn="l" rtl="0" eaLnBrk="0" fontAlgn="base" hangingPunct="0">
      <a:spcBef>
        <a:spcPct val="0"/>
      </a:spcBef>
      <a:spcAft>
        <a:spcPct val="0"/>
      </a:spcAft>
      <a:defRPr sz="3200" kern="1200">
        <a:solidFill>
          <a:schemeClr val="tx1"/>
        </a:solidFill>
        <a:latin typeface="Arial" pitchFamily="-107" charset="0"/>
        <a:ea typeface="ＭＳ Ｐゴシック" pitchFamily="-107" charset="-128"/>
        <a:cs typeface="ＭＳ Ｐゴシック" pitchFamily="-107" charset="-128"/>
      </a:defRPr>
    </a:lvl5pPr>
    <a:lvl6pPr marL="3050210" algn="l" defTabSz="610042" rtl="0" eaLnBrk="1" latinLnBrk="0" hangingPunct="1">
      <a:defRPr sz="3200" kern="1200">
        <a:solidFill>
          <a:schemeClr val="tx1"/>
        </a:solidFill>
        <a:latin typeface="Arial" pitchFamily="-107" charset="0"/>
        <a:ea typeface="ＭＳ Ｐゴシック" pitchFamily="-107" charset="-128"/>
        <a:cs typeface="ＭＳ Ｐゴシック" pitchFamily="-107" charset="-128"/>
      </a:defRPr>
    </a:lvl6pPr>
    <a:lvl7pPr marL="3660252" algn="l" defTabSz="610042" rtl="0" eaLnBrk="1" latinLnBrk="0" hangingPunct="1">
      <a:defRPr sz="3200" kern="1200">
        <a:solidFill>
          <a:schemeClr val="tx1"/>
        </a:solidFill>
        <a:latin typeface="Arial" pitchFamily="-107" charset="0"/>
        <a:ea typeface="ＭＳ Ｐゴシック" pitchFamily="-107" charset="-128"/>
        <a:cs typeface="ＭＳ Ｐゴシック" pitchFamily="-107" charset="-128"/>
      </a:defRPr>
    </a:lvl7pPr>
    <a:lvl8pPr marL="4270294" algn="l" defTabSz="610042" rtl="0" eaLnBrk="1" latinLnBrk="0" hangingPunct="1">
      <a:defRPr sz="3200" kern="1200">
        <a:solidFill>
          <a:schemeClr val="tx1"/>
        </a:solidFill>
        <a:latin typeface="Arial" pitchFamily="-107" charset="0"/>
        <a:ea typeface="ＭＳ Ｐゴシック" pitchFamily="-107" charset="-128"/>
        <a:cs typeface="ＭＳ Ｐゴシック" pitchFamily="-107" charset="-128"/>
      </a:defRPr>
    </a:lvl8pPr>
    <a:lvl9pPr marL="4880336" algn="l" defTabSz="610042" rtl="0" eaLnBrk="1" latinLnBrk="0" hangingPunct="1">
      <a:defRPr sz="3200" kern="1200">
        <a:solidFill>
          <a:schemeClr val="tx1"/>
        </a:solidFill>
        <a:latin typeface="Arial" pitchFamily="-107" charset="0"/>
        <a:ea typeface="ＭＳ Ｐゴシック" pitchFamily="-107" charset="-128"/>
        <a:cs typeface="ＭＳ Ｐゴシック" pitchFamily="-107" charset="-128"/>
      </a:defRPr>
    </a:lvl9pPr>
  </p:defaultTextStyle>
  <p:extLst>
    <p:ext uri="{EFAFB233-063F-42B5-8137-9DF3F51BA10A}">
      <p15:sldGuideLst xmlns:p15="http://schemas.microsoft.com/office/powerpoint/2012/main">
        <p15:guide id="1" orient="horz" pos="1435" userDrawn="1">
          <p15:clr>
            <a:srgbClr val="A4A3A4"/>
          </p15:clr>
        </p15:guide>
        <p15:guide id="2" pos="27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rry Ross" initials="KR" lastIdx="3" clrIdx="0">
    <p:extLst>
      <p:ext uri="{19B8F6BF-5375-455C-9EA6-DF929625EA0E}">
        <p15:presenceInfo xmlns:p15="http://schemas.microsoft.com/office/powerpoint/2012/main" userId="S-1-5-21-1662482463-1396073774-1845911597-8618" providerId="AD"/>
      </p:ext>
    </p:extLst>
  </p:cmAuthor>
  <p:cmAuthor id="2" name="Lindsey Valkenborgs" initials="LV" lastIdx="3" clrIdx="1">
    <p:extLst>
      <p:ext uri="{19B8F6BF-5375-455C-9EA6-DF929625EA0E}">
        <p15:presenceInfo xmlns:p15="http://schemas.microsoft.com/office/powerpoint/2012/main" userId="S-1-5-21-1662482463-1396073774-1845911597-10543" providerId="AD"/>
      </p:ext>
    </p:extLst>
  </p:cmAuthor>
  <p:cmAuthor id="3" name="Courtney Sherwell" initials="CS" lastIdx="4" clrIdx="2">
    <p:extLst>
      <p:ext uri="{19B8F6BF-5375-455C-9EA6-DF929625EA0E}">
        <p15:presenceInfo xmlns:p15="http://schemas.microsoft.com/office/powerpoint/2012/main" userId="S-1-5-21-1662482463-1396073774-1845911597-10752" providerId="AD"/>
      </p:ext>
    </p:extLst>
  </p:cmAuthor>
  <p:cmAuthor id="4" name="ela.kosmaczewska@outlook.com" initials="e" lastIdx="30" clrIdx="3">
    <p:extLst>
      <p:ext uri="{19B8F6BF-5375-455C-9EA6-DF929625EA0E}">
        <p15:presenceInfo xmlns:p15="http://schemas.microsoft.com/office/powerpoint/2012/main" userId="5c86bc18ae5b96ce" providerId="Windows Live"/>
      </p:ext>
    </p:extLst>
  </p:cmAuthor>
  <p:cmAuthor id="5" name="Adam Cohen" initials="AC" lastIdx="2" clrIdx="4">
    <p:extLst>
      <p:ext uri="{19B8F6BF-5375-455C-9EA6-DF929625EA0E}">
        <p15:presenceInfo xmlns:p15="http://schemas.microsoft.com/office/powerpoint/2012/main" userId="1d81129111e3b48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4EA3"/>
    <a:srgbClr val="FF4800"/>
    <a:srgbClr val="FF3300"/>
    <a:srgbClr val="87027B"/>
    <a:srgbClr val="FFE900"/>
    <a:srgbClr val="C6007E"/>
    <a:srgbClr val="D9D9D9"/>
    <a:srgbClr val="0092BC"/>
    <a:srgbClr val="4682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730" autoAdjust="0"/>
    <p:restoredTop sz="95931" autoAdjust="0"/>
  </p:normalViewPr>
  <p:slideViewPr>
    <p:cSldViewPr>
      <p:cViewPr varScale="1">
        <p:scale>
          <a:sx n="70" d="100"/>
          <a:sy n="70" d="100"/>
        </p:scale>
        <p:origin x="378" y="72"/>
      </p:cViewPr>
      <p:guideLst>
        <p:guide orient="horz" pos="1435"/>
        <p:guide pos="27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handoutMaster" Target="handoutMasters/handoutMaster1.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001" tIns="45501" rIns="91001" bIns="45501"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6332"/>
          </a:xfrm>
          <a:prstGeom prst="rect">
            <a:avLst/>
          </a:prstGeom>
        </p:spPr>
        <p:txBody>
          <a:bodyPr vert="horz" lIns="91001" tIns="45501" rIns="91001" bIns="45501" rtlCol="0"/>
          <a:lstStyle>
            <a:lvl1pPr algn="r">
              <a:defRPr sz="1200"/>
            </a:lvl1pPr>
          </a:lstStyle>
          <a:p>
            <a:fld id="{8F84A415-ED1C-E04D-B7C7-85A00DC614DF}" type="datetimeFigureOut">
              <a:rPr lang="en-US" smtClean="0"/>
              <a:pPr/>
              <a:t>4/7/2021</a:t>
            </a:fld>
            <a:endParaRPr lang="en-US"/>
          </a:p>
        </p:txBody>
      </p:sp>
      <p:sp>
        <p:nvSpPr>
          <p:cNvPr id="4" name="Footer Placeholder 3"/>
          <p:cNvSpPr>
            <a:spLocks noGrp="1"/>
          </p:cNvSpPr>
          <p:nvPr>
            <p:ph type="ftr" sz="quarter" idx="2"/>
          </p:nvPr>
        </p:nvSpPr>
        <p:spPr>
          <a:xfrm>
            <a:off x="0" y="9428584"/>
            <a:ext cx="2945659" cy="496332"/>
          </a:xfrm>
          <a:prstGeom prst="rect">
            <a:avLst/>
          </a:prstGeom>
        </p:spPr>
        <p:txBody>
          <a:bodyPr vert="horz" lIns="91001" tIns="45501" rIns="91001" bIns="45501"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28584"/>
            <a:ext cx="2945659" cy="496332"/>
          </a:xfrm>
          <a:prstGeom prst="rect">
            <a:avLst/>
          </a:prstGeom>
        </p:spPr>
        <p:txBody>
          <a:bodyPr vert="horz" lIns="91001" tIns="45501" rIns="91001" bIns="45501" rtlCol="0" anchor="b"/>
          <a:lstStyle>
            <a:lvl1pPr algn="r">
              <a:defRPr sz="1200"/>
            </a:lvl1pPr>
          </a:lstStyle>
          <a:p>
            <a:fld id="{3D9FAB58-3CE0-794F-B196-A923FE5D95EF}" type="slidenum">
              <a:rPr lang="en-US" smtClean="0"/>
              <a:pPr/>
              <a:t>‹#›</a:t>
            </a:fld>
            <a:endParaRPr lang="en-US"/>
          </a:p>
        </p:txBody>
      </p:sp>
    </p:spTree>
    <p:extLst>
      <p:ext uri="{BB962C8B-B14F-4D97-AF65-F5344CB8AC3E}">
        <p14:creationId xmlns:p14="http://schemas.microsoft.com/office/powerpoint/2010/main" val="13396614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001" tIns="45501" rIns="91001" bIns="45501" rtlCol="0"/>
          <a:lstStyle>
            <a:lvl1pPr algn="l">
              <a:defRPr sz="1200"/>
            </a:lvl1pPr>
          </a:lstStyle>
          <a:p>
            <a:endParaRPr lang="en-US"/>
          </a:p>
        </p:txBody>
      </p:sp>
      <p:sp>
        <p:nvSpPr>
          <p:cNvPr id="3" name="Date Placeholder 2"/>
          <p:cNvSpPr>
            <a:spLocks noGrp="1"/>
          </p:cNvSpPr>
          <p:nvPr>
            <p:ph type="dt" idx="1"/>
          </p:nvPr>
        </p:nvSpPr>
        <p:spPr>
          <a:xfrm>
            <a:off x="3850443" y="0"/>
            <a:ext cx="2945659" cy="496332"/>
          </a:xfrm>
          <a:prstGeom prst="rect">
            <a:avLst/>
          </a:prstGeom>
        </p:spPr>
        <p:txBody>
          <a:bodyPr vert="horz" lIns="91001" tIns="45501" rIns="91001" bIns="45501" rtlCol="0"/>
          <a:lstStyle>
            <a:lvl1pPr algn="r">
              <a:defRPr sz="1200"/>
            </a:lvl1pPr>
          </a:lstStyle>
          <a:p>
            <a:fld id="{2B06CD65-0052-A748-ABD9-E18F4F72E200}" type="datetimeFigureOut">
              <a:rPr lang="en-US" smtClean="0"/>
              <a:pPr/>
              <a:t>4/7/2021</a:t>
            </a:fld>
            <a:endParaRPr lang="en-US"/>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001" tIns="45501" rIns="91001" bIns="45501" rtlCol="0" anchor="ctr"/>
          <a:lstStyle/>
          <a:p>
            <a:endParaRPr lang="en-US"/>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001" tIns="45501" rIns="91001" bIns="45501"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28584"/>
            <a:ext cx="2945659" cy="496332"/>
          </a:xfrm>
          <a:prstGeom prst="rect">
            <a:avLst/>
          </a:prstGeom>
        </p:spPr>
        <p:txBody>
          <a:bodyPr vert="horz" lIns="91001" tIns="45501" rIns="91001" bIns="45501"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6332"/>
          </a:xfrm>
          <a:prstGeom prst="rect">
            <a:avLst/>
          </a:prstGeom>
        </p:spPr>
        <p:txBody>
          <a:bodyPr vert="horz" lIns="91001" tIns="45501" rIns="91001" bIns="45501" rtlCol="0" anchor="b"/>
          <a:lstStyle>
            <a:lvl1pPr algn="r">
              <a:defRPr sz="1200"/>
            </a:lvl1pPr>
          </a:lstStyle>
          <a:p>
            <a:fld id="{A6E30364-1EC5-4C4A-B73A-092E241CA3BF}" type="slidenum">
              <a:rPr lang="en-US" smtClean="0"/>
              <a:pPr/>
              <a:t>‹#›</a:t>
            </a:fld>
            <a:endParaRPr lang="en-US"/>
          </a:p>
        </p:txBody>
      </p:sp>
    </p:spTree>
    <p:extLst>
      <p:ext uri="{BB962C8B-B14F-4D97-AF65-F5344CB8AC3E}">
        <p14:creationId xmlns:p14="http://schemas.microsoft.com/office/powerpoint/2010/main" val="3031552633"/>
      </p:ext>
    </p:extLst>
  </p:cSld>
  <p:clrMap bg1="lt1" tx1="dk1" bg2="lt2" tx2="dk2" accent1="accent1" accent2="accent2" accent3="accent3" accent4="accent4" accent5="accent5" accent6="accent6" hlink="hlink" folHlink="folHlink"/>
  <p:notesStyle>
    <a:lvl1pPr marL="0" algn="l" defTabSz="610042" rtl="0" eaLnBrk="1" latinLnBrk="0" hangingPunct="1">
      <a:defRPr sz="1600" kern="1200">
        <a:solidFill>
          <a:schemeClr val="tx1"/>
        </a:solidFill>
        <a:latin typeface="+mn-lt"/>
        <a:ea typeface="+mn-ea"/>
        <a:cs typeface="+mn-cs"/>
      </a:defRPr>
    </a:lvl1pPr>
    <a:lvl2pPr marL="610042" algn="l" defTabSz="610042" rtl="0" eaLnBrk="1" latinLnBrk="0" hangingPunct="1">
      <a:defRPr sz="1600" kern="1200">
        <a:solidFill>
          <a:schemeClr val="tx1"/>
        </a:solidFill>
        <a:latin typeface="+mn-lt"/>
        <a:ea typeface="+mn-ea"/>
        <a:cs typeface="+mn-cs"/>
      </a:defRPr>
    </a:lvl2pPr>
    <a:lvl3pPr marL="1220084" algn="l" defTabSz="610042" rtl="0" eaLnBrk="1" latinLnBrk="0" hangingPunct="1">
      <a:defRPr sz="1600" kern="1200">
        <a:solidFill>
          <a:schemeClr val="tx1"/>
        </a:solidFill>
        <a:latin typeface="+mn-lt"/>
        <a:ea typeface="+mn-ea"/>
        <a:cs typeface="+mn-cs"/>
      </a:defRPr>
    </a:lvl3pPr>
    <a:lvl4pPr marL="1830126" algn="l" defTabSz="610042" rtl="0" eaLnBrk="1" latinLnBrk="0" hangingPunct="1">
      <a:defRPr sz="1600" kern="1200">
        <a:solidFill>
          <a:schemeClr val="tx1"/>
        </a:solidFill>
        <a:latin typeface="+mn-lt"/>
        <a:ea typeface="+mn-ea"/>
        <a:cs typeface="+mn-cs"/>
      </a:defRPr>
    </a:lvl4pPr>
    <a:lvl5pPr marL="2440168" algn="l" defTabSz="610042" rtl="0" eaLnBrk="1" latinLnBrk="0" hangingPunct="1">
      <a:defRPr sz="1600" kern="1200">
        <a:solidFill>
          <a:schemeClr val="tx1"/>
        </a:solidFill>
        <a:latin typeface="+mn-lt"/>
        <a:ea typeface="+mn-ea"/>
        <a:cs typeface="+mn-cs"/>
      </a:defRPr>
    </a:lvl5pPr>
    <a:lvl6pPr marL="3050210" algn="l" defTabSz="610042" rtl="0" eaLnBrk="1" latinLnBrk="0" hangingPunct="1">
      <a:defRPr sz="1600" kern="1200">
        <a:solidFill>
          <a:schemeClr val="tx1"/>
        </a:solidFill>
        <a:latin typeface="+mn-lt"/>
        <a:ea typeface="+mn-ea"/>
        <a:cs typeface="+mn-cs"/>
      </a:defRPr>
    </a:lvl6pPr>
    <a:lvl7pPr marL="3660252" algn="l" defTabSz="610042" rtl="0" eaLnBrk="1" latinLnBrk="0" hangingPunct="1">
      <a:defRPr sz="1600" kern="1200">
        <a:solidFill>
          <a:schemeClr val="tx1"/>
        </a:solidFill>
        <a:latin typeface="+mn-lt"/>
        <a:ea typeface="+mn-ea"/>
        <a:cs typeface="+mn-cs"/>
      </a:defRPr>
    </a:lvl7pPr>
    <a:lvl8pPr marL="4270294" algn="l" defTabSz="610042" rtl="0" eaLnBrk="1" latinLnBrk="0" hangingPunct="1">
      <a:defRPr sz="1600" kern="1200">
        <a:solidFill>
          <a:schemeClr val="tx1"/>
        </a:solidFill>
        <a:latin typeface="+mn-lt"/>
        <a:ea typeface="+mn-ea"/>
        <a:cs typeface="+mn-cs"/>
      </a:defRPr>
    </a:lvl8pPr>
    <a:lvl9pPr marL="4880336" algn="l" defTabSz="610042"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Introduce yourself and any</a:t>
            </a:r>
            <a:r>
              <a:rPr lang="en-GB" baseline="0" dirty="0"/>
              <a:t> other adults in the room, especially if the group is not usually together or those in the room are unknown</a:t>
            </a:r>
          </a:p>
          <a:p>
            <a:r>
              <a:rPr lang="en-GB" baseline="0" dirty="0"/>
              <a:t>You can have participants also introduce themselves</a:t>
            </a:r>
          </a:p>
          <a:p>
            <a:r>
              <a:rPr lang="en-GB" baseline="0" dirty="0"/>
              <a:t>If the group is well known to each other or you are delivering this as a 1-1 support session, this slide can be deleted</a:t>
            </a:r>
            <a:endParaRPr lang="en-GB" dirty="0"/>
          </a:p>
        </p:txBody>
      </p:sp>
      <p:sp>
        <p:nvSpPr>
          <p:cNvPr id="4" name="Slide Number Placeholder 3"/>
          <p:cNvSpPr>
            <a:spLocks noGrp="1"/>
          </p:cNvSpPr>
          <p:nvPr>
            <p:ph type="sldNum" sz="quarter" idx="10"/>
          </p:nvPr>
        </p:nvSpPr>
        <p:spPr/>
        <p:txBody>
          <a:bodyPr/>
          <a:lstStyle/>
          <a:p>
            <a:fld id="{A6E30364-1EC5-4C4A-B73A-092E241CA3BF}" type="slidenum">
              <a:rPr lang="en-US" smtClean="0"/>
              <a:pPr/>
              <a:t>3</a:t>
            </a:fld>
            <a:endParaRPr lang="en-US"/>
          </a:p>
        </p:txBody>
      </p:sp>
    </p:spTree>
    <p:extLst>
      <p:ext uri="{BB962C8B-B14F-4D97-AF65-F5344CB8AC3E}">
        <p14:creationId xmlns:p14="http://schemas.microsoft.com/office/powerpoint/2010/main" val="26373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quiet</a:t>
            </a:r>
            <a:r>
              <a:rPr lang="en-GB" baseline="0" dirty="0"/>
              <a:t> groups – use a ball, use coloured post its that are put up and read out by the trainer, ask for two positives and one challenge from everyone/from a small group</a:t>
            </a:r>
          </a:p>
          <a:p>
            <a:r>
              <a:rPr lang="en-GB" baseline="0" dirty="0"/>
              <a:t>How can the challenges be a positive?  E.g. there is a challenge when an interpreter doesn’t show up, but by finding another way to communicate, I show myself to be adaptable and resilient</a:t>
            </a:r>
            <a:endParaRPr lang="en-GB" dirty="0"/>
          </a:p>
        </p:txBody>
      </p:sp>
      <p:sp>
        <p:nvSpPr>
          <p:cNvPr id="4" name="Slide Number Placeholder 3"/>
          <p:cNvSpPr>
            <a:spLocks noGrp="1"/>
          </p:cNvSpPr>
          <p:nvPr>
            <p:ph type="sldNum" sz="quarter" idx="10"/>
          </p:nvPr>
        </p:nvSpPr>
        <p:spPr/>
        <p:txBody>
          <a:bodyPr/>
          <a:lstStyle/>
          <a:p>
            <a:fld id="{A6E30364-1EC5-4C4A-B73A-092E241CA3BF}" type="slidenum">
              <a:rPr lang="en-US" smtClean="0"/>
              <a:pPr/>
              <a:t>15</a:t>
            </a:fld>
            <a:endParaRPr lang="en-US"/>
          </a:p>
        </p:txBody>
      </p:sp>
    </p:spTree>
    <p:extLst>
      <p:ext uri="{BB962C8B-B14F-4D97-AF65-F5344CB8AC3E}">
        <p14:creationId xmlns:p14="http://schemas.microsoft.com/office/powerpoint/2010/main" val="32396535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Trainer to ensure they cover what “discrimination” means</a:t>
            </a:r>
            <a:r>
              <a:rPr lang="en-GB" baseline="0" dirty="0"/>
              <a:t> and cover what reasonable adjustments could be made (by giving examples) </a:t>
            </a:r>
            <a:endParaRPr lang="en-GB" dirty="0"/>
          </a:p>
        </p:txBody>
      </p:sp>
      <p:sp>
        <p:nvSpPr>
          <p:cNvPr id="4" name="Slide Number Placeholder 3"/>
          <p:cNvSpPr>
            <a:spLocks noGrp="1"/>
          </p:cNvSpPr>
          <p:nvPr>
            <p:ph type="sldNum" sz="quarter" idx="10"/>
          </p:nvPr>
        </p:nvSpPr>
        <p:spPr/>
        <p:txBody>
          <a:bodyPr/>
          <a:lstStyle/>
          <a:p>
            <a:fld id="{A6E30364-1EC5-4C4A-B73A-092E241CA3BF}" type="slidenum">
              <a:rPr lang="en-US" smtClean="0"/>
              <a:pPr/>
              <a:t>17</a:t>
            </a:fld>
            <a:endParaRPr lang="en-US"/>
          </a:p>
        </p:txBody>
      </p:sp>
    </p:spTree>
    <p:extLst>
      <p:ext uri="{BB962C8B-B14F-4D97-AF65-F5344CB8AC3E}">
        <p14:creationId xmlns:p14="http://schemas.microsoft.com/office/powerpoint/2010/main" val="21734319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Additional Learning</a:t>
            </a:r>
            <a:r>
              <a:rPr lang="en-GB" baseline="0" dirty="0"/>
              <a:t> Needs Act comes into force September 2021</a:t>
            </a:r>
          </a:p>
          <a:p>
            <a:r>
              <a:rPr lang="en-GB" baseline="0" dirty="0"/>
              <a:t>There are ways to challenge if you are unhappy with a decision around a plan</a:t>
            </a:r>
            <a:endParaRPr lang="en-GB" dirty="0"/>
          </a:p>
        </p:txBody>
      </p:sp>
      <p:sp>
        <p:nvSpPr>
          <p:cNvPr id="4" name="Slide Number Placeholder 3"/>
          <p:cNvSpPr>
            <a:spLocks noGrp="1"/>
          </p:cNvSpPr>
          <p:nvPr>
            <p:ph type="sldNum" sz="quarter" idx="10"/>
          </p:nvPr>
        </p:nvSpPr>
        <p:spPr/>
        <p:txBody>
          <a:bodyPr/>
          <a:lstStyle/>
          <a:p>
            <a:fld id="{A6E30364-1EC5-4C4A-B73A-092E241CA3BF}" type="slidenum">
              <a:rPr lang="en-US" smtClean="0"/>
              <a:pPr/>
              <a:t>18</a:t>
            </a:fld>
            <a:endParaRPr lang="en-US"/>
          </a:p>
        </p:txBody>
      </p:sp>
    </p:spTree>
    <p:extLst>
      <p:ext uri="{BB962C8B-B14F-4D97-AF65-F5344CB8AC3E}">
        <p14:creationId xmlns:p14="http://schemas.microsoft.com/office/powerpoint/2010/main" val="20223512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Trainer to note that the Disability Confident scheme does not provide</a:t>
            </a:r>
            <a:r>
              <a:rPr lang="en-GB" baseline="0" dirty="0"/>
              <a:t> rights </a:t>
            </a:r>
            <a:r>
              <a:rPr lang="en-GB" dirty="0"/>
              <a:t>in law like</a:t>
            </a:r>
            <a:r>
              <a:rPr lang="en-GB" baseline="0" dirty="0"/>
              <a:t> the Acts mentioned previously, but is good to be aware of.  </a:t>
            </a:r>
          </a:p>
          <a:p>
            <a:r>
              <a:rPr lang="en-GB" baseline="0" dirty="0"/>
              <a:t>Candidates will still have to apply and interview as anyone else would, meet the qualifying criteria and be considered the most suitable for the role. It does not mean that employers that are not part of the scheme will be bad employers. However, if an employer is signed up to the scheme a deaf young person might feel more confident about applying.</a:t>
            </a:r>
            <a:endParaRPr lang="en-GB" dirty="0"/>
          </a:p>
        </p:txBody>
      </p:sp>
      <p:sp>
        <p:nvSpPr>
          <p:cNvPr id="4" name="Slide Number Placeholder 3"/>
          <p:cNvSpPr>
            <a:spLocks noGrp="1"/>
          </p:cNvSpPr>
          <p:nvPr>
            <p:ph type="sldNum" sz="quarter" idx="10"/>
          </p:nvPr>
        </p:nvSpPr>
        <p:spPr/>
        <p:txBody>
          <a:bodyPr/>
          <a:lstStyle/>
          <a:p>
            <a:fld id="{A6E30364-1EC5-4C4A-B73A-092E241CA3BF}" type="slidenum">
              <a:rPr lang="en-US" smtClean="0"/>
              <a:pPr/>
              <a:t>19</a:t>
            </a:fld>
            <a:endParaRPr lang="en-US"/>
          </a:p>
        </p:txBody>
      </p:sp>
    </p:spTree>
    <p:extLst>
      <p:ext uri="{BB962C8B-B14F-4D97-AF65-F5344CB8AC3E}">
        <p14:creationId xmlns:p14="http://schemas.microsoft.com/office/powerpoint/2010/main" val="7496450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E30364-1EC5-4C4A-B73A-092E241CA3BF}" type="slidenum">
              <a:rPr lang="en-US" smtClean="0"/>
              <a:pPr/>
              <a:t>21</a:t>
            </a:fld>
            <a:endParaRPr lang="en-US"/>
          </a:p>
        </p:txBody>
      </p:sp>
    </p:spTree>
    <p:extLst>
      <p:ext uri="{BB962C8B-B14F-4D97-AF65-F5344CB8AC3E}">
        <p14:creationId xmlns:p14="http://schemas.microsoft.com/office/powerpoint/2010/main" val="1389159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675" y="742950"/>
            <a:ext cx="6604000" cy="3716338"/>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A6E30364-1EC5-4C4A-B73A-092E241CA3BF}" type="slidenum">
              <a:rPr lang="en-US" smtClean="0"/>
              <a:pPr/>
              <a:t>22</a:t>
            </a:fld>
            <a:endParaRPr lang="en-US"/>
          </a:p>
        </p:txBody>
      </p:sp>
    </p:spTree>
    <p:extLst>
      <p:ext uri="{BB962C8B-B14F-4D97-AF65-F5344CB8AC3E}">
        <p14:creationId xmlns:p14="http://schemas.microsoft.com/office/powerpoint/2010/main" val="38881072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Choose</a:t>
            </a:r>
            <a:r>
              <a:rPr lang="en-GB" baseline="0" dirty="0"/>
              <a:t> an activity that suits the age and skill level of your group, or run both!</a:t>
            </a:r>
            <a:endParaRPr lang="en-GB" dirty="0"/>
          </a:p>
        </p:txBody>
      </p:sp>
      <p:sp>
        <p:nvSpPr>
          <p:cNvPr id="4" name="Slide Number Placeholder 3"/>
          <p:cNvSpPr>
            <a:spLocks noGrp="1"/>
          </p:cNvSpPr>
          <p:nvPr>
            <p:ph type="sldNum" sz="quarter" idx="10"/>
          </p:nvPr>
        </p:nvSpPr>
        <p:spPr/>
        <p:txBody>
          <a:bodyPr/>
          <a:lstStyle/>
          <a:p>
            <a:fld id="{A6E30364-1EC5-4C4A-B73A-092E241CA3BF}" type="slidenum">
              <a:rPr lang="en-US" smtClean="0"/>
              <a:pPr/>
              <a:t>25</a:t>
            </a:fld>
            <a:endParaRPr lang="en-US"/>
          </a:p>
        </p:txBody>
      </p:sp>
    </p:spTree>
    <p:extLst>
      <p:ext uri="{BB962C8B-B14F-4D97-AF65-F5344CB8AC3E}">
        <p14:creationId xmlns:p14="http://schemas.microsoft.com/office/powerpoint/2010/main" val="33421537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Broad areas of work taken from National Careers Service</a:t>
            </a:r>
          </a:p>
          <a:p>
            <a:r>
              <a:rPr lang="en-GB" dirty="0"/>
              <a:t>Can</a:t>
            </a:r>
            <a:r>
              <a:rPr lang="en-GB" baseline="0" dirty="0"/>
              <a:t> use this OR next three slides</a:t>
            </a:r>
          </a:p>
          <a:p>
            <a:r>
              <a:rPr lang="en-GB" baseline="0" dirty="0"/>
              <a:t>Use with resource page</a:t>
            </a:r>
            <a:endParaRPr lang="en-GB" dirty="0"/>
          </a:p>
        </p:txBody>
      </p:sp>
      <p:sp>
        <p:nvSpPr>
          <p:cNvPr id="4" name="Slide Number Placeholder 3"/>
          <p:cNvSpPr>
            <a:spLocks noGrp="1"/>
          </p:cNvSpPr>
          <p:nvPr>
            <p:ph type="sldNum" sz="quarter" idx="10"/>
          </p:nvPr>
        </p:nvSpPr>
        <p:spPr/>
        <p:txBody>
          <a:bodyPr/>
          <a:lstStyle/>
          <a:p>
            <a:fld id="{A6E30364-1EC5-4C4A-B73A-092E241CA3BF}" type="slidenum">
              <a:rPr lang="en-US" smtClean="0"/>
              <a:pPr/>
              <a:t>26</a:t>
            </a:fld>
            <a:endParaRPr lang="en-US"/>
          </a:p>
        </p:txBody>
      </p:sp>
    </p:spTree>
    <p:extLst>
      <p:ext uri="{BB962C8B-B14F-4D97-AF65-F5344CB8AC3E}">
        <p14:creationId xmlns:p14="http://schemas.microsoft.com/office/powerpoint/2010/main" val="2010916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using here, don’t spend a lot of time – ask the group if any stand out, if they have heard of any, if they haven’t heard of any</a:t>
            </a:r>
          </a:p>
          <a:p>
            <a:r>
              <a:rPr lang="en-GB" dirty="0"/>
              <a:t>Try to at least mention the industry for the next case study slides</a:t>
            </a:r>
          </a:p>
          <a:p>
            <a:endParaRPr lang="en-US" dirty="0"/>
          </a:p>
        </p:txBody>
      </p:sp>
      <p:sp>
        <p:nvSpPr>
          <p:cNvPr id="4" name="Slide Number Placeholder 3"/>
          <p:cNvSpPr>
            <a:spLocks noGrp="1"/>
          </p:cNvSpPr>
          <p:nvPr>
            <p:ph type="sldNum" sz="quarter" idx="5"/>
          </p:nvPr>
        </p:nvSpPr>
        <p:spPr/>
        <p:txBody>
          <a:bodyPr/>
          <a:lstStyle/>
          <a:p>
            <a:fld id="{A6E30364-1EC5-4C4A-B73A-092E241CA3BF}" type="slidenum">
              <a:rPr lang="en-US" smtClean="0"/>
              <a:pPr/>
              <a:t>27</a:t>
            </a:fld>
            <a:endParaRPr lang="en-US"/>
          </a:p>
        </p:txBody>
      </p:sp>
    </p:spTree>
    <p:extLst>
      <p:ext uri="{BB962C8B-B14F-4D97-AF65-F5344CB8AC3E}">
        <p14:creationId xmlns:p14="http://schemas.microsoft.com/office/powerpoint/2010/main" val="2012130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E30364-1EC5-4C4A-B73A-092E241CA3BF}" type="slidenum">
              <a:rPr lang="en-US" smtClean="0"/>
              <a:pPr/>
              <a:t>28</a:t>
            </a:fld>
            <a:endParaRPr lang="en-US"/>
          </a:p>
        </p:txBody>
      </p:sp>
    </p:spTree>
    <p:extLst>
      <p:ext uri="{BB962C8B-B14F-4D97-AF65-F5344CB8AC3E}">
        <p14:creationId xmlns:p14="http://schemas.microsoft.com/office/powerpoint/2010/main" val="1379357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LP = Lesson plan</a:t>
            </a:r>
          </a:p>
        </p:txBody>
      </p:sp>
      <p:sp>
        <p:nvSpPr>
          <p:cNvPr id="4" name="Slide Number Placeholder 3"/>
          <p:cNvSpPr>
            <a:spLocks noGrp="1"/>
          </p:cNvSpPr>
          <p:nvPr>
            <p:ph type="sldNum" sz="quarter" idx="10"/>
          </p:nvPr>
        </p:nvSpPr>
        <p:spPr/>
        <p:txBody>
          <a:bodyPr/>
          <a:lstStyle/>
          <a:p>
            <a:fld id="{A6E30364-1EC5-4C4A-B73A-092E241CA3BF}" type="slidenum">
              <a:rPr lang="en-US" smtClean="0"/>
              <a:pPr/>
              <a:t>5</a:t>
            </a:fld>
            <a:endParaRPr lang="en-US"/>
          </a:p>
        </p:txBody>
      </p:sp>
    </p:spTree>
    <p:extLst>
      <p:ext uri="{BB962C8B-B14F-4D97-AF65-F5344CB8AC3E}">
        <p14:creationId xmlns:p14="http://schemas.microsoft.com/office/powerpoint/2010/main" val="21290752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E30364-1EC5-4C4A-B73A-092E241CA3BF}" type="slidenum">
              <a:rPr lang="en-US" smtClean="0"/>
              <a:pPr/>
              <a:t>29</a:t>
            </a:fld>
            <a:endParaRPr lang="en-US"/>
          </a:p>
        </p:txBody>
      </p:sp>
    </p:spTree>
    <p:extLst>
      <p:ext uri="{BB962C8B-B14F-4D97-AF65-F5344CB8AC3E}">
        <p14:creationId xmlns:p14="http://schemas.microsoft.com/office/powerpoint/2010/main" val="30919482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the students if they Can match</a:t>
            </a:r>
            <a:r>
              <a:rPr lang="en-GB" baseline="0" dirty="0"/>
              <a:t> each person with an industry from the previous slides/handout resource ?</a:t>
            </a:r>
            <a:endParaRPr lang="en-GB" dirty="0"/>
          </a:p>
        </p:txBody>
      </p:sp>
      <p:sp>
        <p:nvSpPr>
          <p:cNvPr id="4" name="Slide Number Placeholder 3"/>
          <p:cNvSpPr>
            <a:spLocks noGrp="1"/>
          </p:cNvSpPr>
          <p:nvPr>
            <p:ph type="sldNum" sz="quarter" idx="10"/>
          </p:nvPr>
        </p:nvSpPr>
        <p:spPr/>
        <p:txBody>
          <a:bodyPr/>
          <a:lstStyle/>
          <a:p>
            <a:fld id="{A6E30364-1EC5-4C4A-B73A-092E241CA3BF}" type="slidenum">
              <a:rPr lang="en-US" smtClean="0"/>
              <a:pPr/>
              <a:t>30</a:t>
            </a:fld>
            <a:endParaRPr lang="en-US"/>
          </a:p>
        </p:txBody>
      </p:sp>
    </p:spTree>
    <p:extLst>
      <p:ext uri="{BB962C8B-B14F-4D97-AF65-F5344CB8AC3E}">
        <p14:creationId xmlns:p14="http://schemas.microsoft.com/office/powerpoint/2010/main" val="39433776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the students if they Can match</a:t>
            </a:r>
            <a:r>
              <a:rPr lang="en-GB" baseline="0" dirty="0"/>
              <a:t> each person with an industry from the previous slides/handout resource ?</a:t>
            </a:r>
            <a:endParaRPr lang="en-GB" dirty="0"/>
          </a:p>
        </p:txBody>
      </p:sp>
      <p:sp>
        <p:nvSpPr>
          <p:cNvPr id="4" name="Slide Number Placeholder 3"/>
          <p:cNvSpPr>
            <a:spLocks noGrp="1"/>
          </p:cNvSpPr>
          <p:nvPr>
            <p:ph type="sldNum" sz="quarter" idx="10"/>
          </p:nvPr>
        </p:nvSpPr>
        <p:spPr/>
        <p:txBody>
          <a:bodyPr/>
          <a:lstStyle/>
          <a:p>
            <a:fld id="{A6E30364-1EC5-4C4A-B73A-092E241CA3BF}" type="slidenum">
              <a:rPr lang="en-US" smtClean="0"/>
              <a:pPr/>
              <a:t>31</a:t>
            </a:fld>
            <a:endParaRPr lang="en-US"/>
          </a:p>
        </p:txBody>
      </p:sp>
    </p:spTree>
    <p:extLst>
      <p:ext uri="{BB962C8B-B14F-4D97-AF65-F5344CB8AC3E}">
        <p14:creationId xmlns:p14="http://schemas.microsoft.com/office/powerpoint/2010/main" val="3324152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the students if they Can match</a:t>
            </a:r>
            <a:r>
              <a:rPr lang="en-GB" baseline="0" dirty="0"/>
              <a:t> each person with an industry from the previous slides/handout resource ?</a:t>
            </a:r>
            <a:endParaRPr lang="en-GB" dirty="0"/>
          </a:p>
        </p:txBody>
      </p:sp>
      <p:sp>
        <p:nvSpPr>
          <p:cNvPr id="4" name="Slide Number Placeholder 3"/>
          <p:cNvSpPr>
            <a:spLocks noGrp="1"/>
          </p:cNvSpPr>
          <p:nvPr>
            <p:ph type="sldNum" sz="quarter" idx="10"/>
          </p:nvPr>
        </p:nvSpPr>
        <p:spPr/>
        <p:txBody>
          <a:bodyPr/>
          <a:lstStyle/>
          <a:p>
            <a:fld id="{A6E30364-1EC5-4C4A-B73A-092E241CA3BF}" type="slidenum">
              <a:rPr lang="en-US" smtClean="0"/>
              <a:pPr/>
              <a:t>32</a:t>
            </a:fld>
            <a:endParaRPr lang="en-US"/>
          </a:p>
        </p:txBody>
      </p:sp>
    </p:spTree>
    <p:extLst>
      <p:ext uri="{BB962C8B-B14F-4D97-AF65-F5344CB8AC3E}">
        <p14:creationId xmlns:p14="http://schemas.microsoft.com/office/powerpoint/2010/main" val="22909829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Can change activity or use different materials – build a tower, build a bridge </a:t>
            </a:r>
            <a:r>
              <a:rPr lang="en-GB" dirty="0" err="1"/>
              <a:t>etc</a:t>
            </a:r>
            <a:endParaRPr lang="en-GB" dirty="0"/>
          </a:p>
        </p:txBody>
      </p:sp>
      <p:sp>
        <p:nvSpPr>
          <p:cNvPr id="4" name="Slide Number Placeholder 3"/>
          <p:cNvSpPr>
            <a:spLocks noGrp="1"/>
          </p:cNvSpPr>
          <p:nvPr>
            <p:ph type="sldNum" sz="quarter" idx="10"/>
          </p:nvPr>
        </p:nvSpPr>
        <p:spPr/>
        <p:txBody>
          <a:bodyPr/>
          <a:lstStyle/>
          <a:p>
            <a:fld id="{A6E30364-1EC5-4C4A-B73A-092E241CA3BF}" type="slidenum">
              <a:rPr lang="en-US" smtClean="0"/>
              <a:pPr/>
              <a:t>34</a:t>
            </a:fld>
            <a:endParaRPr lang="en-US"/>
          </a:p>
        </p:txBody>
      </p:sp>
    </p:spTree>
    <p:extLst>
      <p:ext uri="{BB962C8B-B14F-4D97-AF65-F5344CB8AC3E}">
        <p14:creationId xmlns:p14="http://schemas.microsoft.com/office/powerpoint/2010/main" val="37471524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675" y="742950"/>
            <a:ext cx="6604000" cy="3716338"/>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A6E30364-1EC5-4C4A-B73A-092E241CA3BF}" type="slidenum">
              <a:rPr lang="en-US" smtClean="0"/>
              <a:pPr/>
              <a:t>37</a:t>
            </a:fld>
            <a:endParaRPr lang="en-US"/>
          </a:p>
        </p:txBody>
      </p:sp>
    </p:spTree>
    <p:extLst>
      <p:ext uri="{BB962C8B-B14F-4D97-AF65-F5344CB8AC3E}">
        <p14:creationId xmlns:p14="http://schemas.microsoft.com/office/powerpoint/2010/main" val="26727080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Make the point – that within 24 hours, this is a lot of decisions to make, the decisions will be rushed, not thought</a:t>
            </a:r>
            <a:r>
              <a:rPr lang="en-GB" baseline="0" dirty="0"/>
              <a:t> out, and may not be possible</a:t>
            </a:r>
            <a:endParaRPr lang="en-GB" dirty="0"/>
          </a:p>
        </p:txBody>
      </p:sp>
      <p:sp>
        <p:nvSpPr>
          <p:cNvPr id="4" name="Slide Number Placeholder 3"/>
          <p:cNvSpPr>
            <a:spLocks noGrp="1"/>
          </p:cNvSpPr>
          <p:nvPr>
            <p:ph type="sldNum" sz="quarter" idx="10"/>
          </p:nvPr>
        </p:nvSpPr>
        <p:spPr/>
        <p:txBody>
          <a:bodyPr/>
          <a:lstStyle/>
          <a:p>
            <a:fld id="{A6E30364-1EC5-4C4A-B73A-092E241CA3BF}" type="slidenum">
              <a:rPr lang="en-US" smtClean="0"/>
              <a:pPr/>
              <a:t>40</a:t>
            </a:fld>
            <a:endParaRPr lang="en-US"/>
          </a:p>
        </p:txBody>
      </p:sp>
    </p:spTree>
    <p:extLst>
      <p:ext uri="{BB962C8B-B14F-4D97-AF65-F5344CB8AC3E}">
        <p14:creationId xmlns:p14="http://schemas.microsoft.com/office/powerpoint/2010/main" val="13394453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10042" rtl="0" eaLnBrk="1" fontAlgn="auto" latinLnBrk="0" hangingPunct="1">
              <a:lnSpc>
                <a:spcPct val="100000"/>
              </a:lnSpc>
              <a:spcBef>
                <a:spcPts val="0"/>
              </a:spcBef>
              <a:spcAft>
                <a:spcPts val="0"/>
              </a:spcAft>
              <a:buClrTx/>
              <a:buSzTx/>
              <a:buFontTx/>
              <a:buNone/>
              <a:tabLst/>
              <a:defRPr/>
            </a:pPr>
            <a:r>
              <a:rPr lang="en-GB" dirty="0"/>
              <a:t>Trainer to clarify that students can ask</a:t>
            </a:r>
            <a:r>
              <a:rPr lang="en-GB" baseline="0" dirty="0"/>
              <a:t> about accessibility when applying for college</a:t>
            </a:r>
            <a:endParaRPr lang="en-GB" dirty="0"/>
          </a:p>
          <a:p>
            <a:endParaRPr lang="en-US" dirty="0"/>
          </a:p>
        </p:txBody>
      </p:sp>
      <p:sp>
        <p:nvSpPr>
          <p:cNvPr id="4" name="Slide Number Placeholder 3"/>
          <p:cNvSpPr>
            <a:spLocks noGrp="1"/>
          </p:cNvSpPr>
          <p:nvPr>
            <p:ph type="sldNum" sz="quarter" idx="5"/>
          </p:nvPr>
        </p:nvSpPr>
        <p:spPr/>
        <p:txBody>
          <a:bodyPr/>
          <a:lstStyle/>
          <a:p>
            <a:fld id="{A6E30364-1EC5-4C4A-B73A-092E241CA3BF}" type="slidenum">
              <a:rPr lang="en-US" smtClean="0"/>
              <a:pPr/>
              <a:t>44</a:t>
            </a:fld>
            <a:endParaRPr lang="en-US"/>
          </a:p>
        </p:txBody>
      </p:sp>
    </p:spTree>
    <p:extLst>
      <p:ext uri="{BB962C8B-B14F-4D97-AF65-F5344CB8AC3E}">
        <p14:creationId xmlns:p14="http://schemas.microsoft.com/office/powerpoint/2010/main" val="27829461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Can volunteer</a:t>
            </a:r>
            <a:r>
              <a:rPr lang="en-GB" baseline="0" dirty="0"/>
              <a:t> overseas as well with programmes for smaller fees.  See globalteer.org </a:t>
            </a:r>
            <a:endParaRPr lang="en-GB" dirty="0"/>
          </a:p>
        </p:txBody>
      </p:sp>
      <p:sp>
        <p:nvSpPr>
          <p:cNvPr id="4" name="Slide Number Placeholder 3"/>
          <p:cNvSpPr>
            <a:spLocks noGrp="1"/>
          </p:cNvSpPr>
          <p:nvPr>
            <p:ph type="sldNum" sz="quarter" idx="10"/>
          </p:nvPr>
        </p:nvSpPr>
        <p:spPr/>
        <p:txBody>
          <a:bodyPr/>
          <a:lstStyle/>
          <a:p>
            <a:fld id="{A6E30364-1EC5-4C4A-B73A-092E241CA3BF}" type="slidenum">
              <a:rPr lang="en-US" smtClean="0"/>
              <a:pPr/>
              <a:t>53</a:t>
            </a:fld>
            <a:endParaRPr lang="en-US"/>
          </a:p>
        </p:txBody>
      </p:sp>
    </p:spTree>
    <p:extLst>
      <p:ext uri="{BB962C8B-B14F-4D97-AF65-F5344CB8AC3E}">
        <p14:creationId xmlns:p14="http://schemas.microsoft.com/office/powerpoint/2010/main" val="36758468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6E30364-1EC5-4C4A-B73A-092E241CA3BF}" type="slidenum">
              <a:rPr lang="en-US" smtClean="0"/>
              <a:pPr/>
              <a:t>54</a:t>
            </a:fld>
            <a:endParaRPr lang="en-US"/>
          </a:p>
        </p:txBody>
      </p:sp>
    </p:spTree>
    <p:extLst>
      <p:ext uri="{BB962C8B-B14F-4D97-AF65-F5344CB8AC3E}">
        <p14:creationId xmlns:p14="http://schemas.microsoft.com/office/powerpoint/2010/main" val="926736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Suggested ground rules, you can</a:t>
            </a:r>
            <a:r>
              <a:rPr lang="en-GB" baseline="0" dirty="0"/>
              <a:t> use these or </a:t>
            </a:r>
            <a:r>
              <a:rPr lang="en-GB" dirty="0"/>
              <a:t>have the group come up with their own</a:t>
            </a:r>
          </a:p>
        </p:txBody>
      </p:sp>
      <p:sp>
        <p:nvSpPr>
          <p:cNvPr id="4" name="Slide Number Placeholder 3"/>
          <p:cNvSpPr>
            <a:spLocks noGrp="1"/>
          </p:cNvSpPr>
          <p:nvPr>
            <p:ph type="sldNum" sz="quarter" idx="10"/>
          </p:nvPr>
        </p:nvSpPr>
        <p:spPr/>
        <p:txBody>
          <a:bodyPr/>
          <a:lstStyle/>
          <a:p>
            <a:fld id="{A6E30364-1EC5-4C4A-B73A-092E241CA3BF}" type="slidenum">
              <a:rPr lang="en-US" smtClean="0"/>
              <a:pPr/>
              <a:t>6</a:t>
            </a:fld>
            <a:endParaRPr lang="en-US"/>
          </a:p>
        </p:txBody>
      </p:sp>
    </p:spTree>
    <p:extLst>
      <p:ext uri="{BB962C8B-B14F-4D97-AF65-F5344CB8AC3E}">
        <p14:creationId xmlns:p14="http://schemas.microsoft.com/office/powerpoint/2010/main" val="33384226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6E30364-1EC5-4C4A-B73A-092E241CA3BF}" type="slidenum">
              <a:rPr lang="en-US" smtClean="0"/>
              <a:pPr/>
              <a:t>55</a:t>
            </a:fld>
            <a:endParaRPr lang="en-US"/>
          </a:p>
        </p:txBody>
      </p:sp>
    </p:spTree>
    <p:extLst>
      <p:ext uri="{BB962C8B-B14F-4D97-AF65-F5344CB8AC3E}">
        <p14:creationId xmlns:p14="http://schemas.microsoft.com/office/powerpoint/2010/main" val="29114273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6E30364-1EC5-4C4A-B73A-092E241CA3BF}" type="slidenum">
              <a:rPr lang="en-US" smtClean="0"/>
              <a:pPr/>
              <a:t>56</a:t>
            </a:fld>
            <a:endParaRPr lang="en-US"/>
          </a:p>
        </p:txBody>
      </p:sp>
    </p:spTree>
    <p:extLst>
      <p:ext uri="{BB962C8B-B14F-4D97-AF65-F5344CB8AC3E}">
        <p14:creationId xmlns:p14="http://schemas.microsoft.com/office/powerpoint/2010/main" val="41549678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 this as a group – display the question and the options, then get</a:t>
            </a:r>
            <a:r>
              <a:rPr lang="en-GB" baseline="0" dirty="0"/>
              <a:t> the group to shout out which answer they think it is before showing the answer</a:t>
            </a:r>
            <a:endParaRPr lang="en-GB" dirty="0"/>
          </a:p>
        </p:txBody>
      </p:sp>
      <p:sp>
        <p:nvSpPr>
          <p:cNvPr id="4" name="Slide Number Placeholder 3"/>
          <p:cNvSpPr>
            <a:spLocks noGrp="1"/>
          </p:cNvSpPr>
          <p:nvPr>
            <p:ph type="sldNum" sz="quarter" idx="10"/>
          </p:nvPr>
        </p:nvSpPr>
        <p:spPr/>
        <p:txBody>
          <a:bodyPr/>
          <a:lstStyle/>
          <a:p>
            <a:fld id="{A6E30364-1EC5-4C4A-B73A-092E241CA3BF}" type="slidenum">
              <a:rPr lang="en-US" smtClean="0"/>
              <a:pPr/>
              <a:t>57</a:t>
            </a:fld>
            <a:endParaRPr lang="en-US"/>
          </a:p>
        </p:txBody>
      </p:sp>
    </p:spTree>
    <p:extLst>
      <p:ext uri="{BB962C8B-B14F-4D97-AF65-F5344CB8AC3E}">
        <p14:creationId xmlns:p14="http://schemas.microsoft.com/office/powerpoint/2010/main" val="15625744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E30364-1EC5-4C4A-B73A-092E241CA3BF}" type="slidenum">
              <a:rPr lang="en-US" smtClean="0"/>
              <a:pPr/>
              <a:t>63</a:t>
            </a:fld>
            <a:endParaRPr lang="en-US"/>
          </a:p>
        </p:txBody>
      </p:sp>
    </p:spTree>
    <p:extLst>
      <p:ext uri="{BB962C8B-B14F-4D97-AF65-F5344CB8AC3E}">
        <p14:creationId xmlns:p14="http://schemas.microsoft.com/office/powerpoint/2010/main" val="35226790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6E30364-1EC5-4C4A-B73A-092E241CA3BF}" type="slidenum">
              <a:rPr lang="en-US" smtClean="0"/>
              <a:pPr/>
              <a:t>65</a:t>
            </a:fld>
            <a:endParaRPr lang="en-US"/>
          </a:p>
        </p:txBody>
      </p:sp>
    </p:spTree>
    <p:extLst>
      <p:ext uri="{BB962C8B-B14F-4D97-AF65-F5344CB8AC3E}">
        <p14:creationId xmlns:p14="http://schemas.microsoft.com/office/powerpoint/2010/main" val="19554432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6E30364-1EC5-4C4A-B73A-092E241CA3BF}" type="slidenum">
              <a:rPr lang="en-US" smtClean="0"/>
              <a:pPr/>
              <a:t>67</a:t>
            </a:fld>
            <a:endParaRPr lang="en-US"/>
          </a:p>
        </p:txBody>
      </p:sp>
    </p:spTree>
    <p:extLst>
      <p:ext uri="{BB962C8B-B14F-4D97-AF65-F5344CB8AC3E}">
        <p14:creationId xmlns:p14="http://schemas.microsoft.com/office/powerpoint/2010/main" val="20012159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6E30364-1EC5-4C4A-B73A-092E241CA3BF}" type="slidenum">
              <a:rPr lang="en-US" smtClean="0"/>
              <a:pPr/>
              <a:t>68</a:t>
            </a:fld>
            <a:endParaRPr lang="en-US"/>
          </a:p>
        </p:txBody>
      </p:sp>
    </p:spTree>
    <p:extLst>
      <p:ext uri="{BB962C8B-B14F-4D97-AF65-F5344CB8AC3E}">
        <p14:creationId xmlns:p14="http://schemas.microsoft.com/office/powerpoint/2010/main" val="15079054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6E30364-1EC5-4C4A-B73A-092E241CA3BF}" type="slidenum">
              <a:rPr lang="en-US" smtClean="0"/>
              <a:pPr/>
              <a:t>69</a:t>
            </a:fld>
            <a:endParaRPr lang="en-US"/>
          </a:p>
        </p:txBody>
      </p:sp>
    </p:spTree>
    <p:extLst>
      <p:ext uri="{BB962C8B-B14F-4D97-AF65-F5344CB8AC3E}">
        <p14:creationId xmlns:p14="http://schemas.microsoft.com/office/powerpoint/2010/main" val="10738813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6E30364-1EC5-4C4A-B73A-092E241CA3BF}" type="slidenum">
              <a:rPr lang="en-US" smtClean="0"/>
              <a:pPr/>
              <a:t>70</a:t>
            </a:fld>
            <a:endParaRPr lang="en-US"/>
          </a:p>
        </p:txBody>
      </p:sp>
    </p:spTree>
    <p:extLst>
      <p:ext uri="{BB962C8B-B14F-4D97-AF65-F5344CB8AC3E}">
        <p14:creationId xmlns:p14="http://schemas.microsoft.com/office/powerpoint/2010/main" val="40364197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6E30364-1EC5-4C4A-B73A-092E241CA3BF}" type="slidenum">
              <a:rPr lang="en-US" smtClean="0"/>
              <a:pPr/>
              <a:t>71</a:t>
            </a:fld>
            <a:endParaRPr lang="en-US"/>
          </a:p>
        </p:txBody>
      </p:sp>
    </p:spTree>
    <p:extLst>
      <p:ext uri="{BB962C8B-B14F-4D97-AF65-F5344CB8AC3E}">
        <p14:creationId xmlns:p14="http://schemas.microsoft.com/office/powerpoint/2010/main" val="3378024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 to toolkit for lesson plans</a:t>
            </a:r>
          </a:p>
          <a:p>
            <a:r>
              <a:rPr lang="en-GB" dirty="0"/>
              <a:t>You can also use an icebreaker you know of that</a:t>
            </a:r>
            <a:r>
              <a:rPr lang="en-GB" baseline="0" dirty="0"/>
              <a:t> works well for your group</a:t>
            </a:r>
            <a:endParaRPr lang="en-GB" dirty="0"/>
          </a:p>
        </p:txBody>
      </p:sp>
      <p:sp>
        <p:nvSpPr>
          <p:cNvPr id="4" name="Slide Number Placeholder 3"/>
          <p:cNvSpPr>
            <a:spLocks noGrp="1"/>
          </p:cNvSpPr>
          <p:nvPr>
            <p:ph type="sldNum" sz="quarter" idx="10"/>
          </p:nvPr>
        </p:nvSpPr>
        <p:spPr/>
        <p:txBody>
          <a:bodyPr/>
          <a:lstStyle/>
          <a:p>
            <a:fld id="{A6E30364-1EC5-4C4A-B73A-092E241CA3BF}" type="slidenum">
              <a:rPr lang="en-US" smtClean="0"/>
              <a:pPr/>
              <a:t>7</a:t>
            </a:fld>
            <a:endParaRPr lang="en-US"/>
          </a:p>
        </p:txBody>
      </p:sp>
    </p:spTree>
    <p:extLst>
      <p:ext uri="{BB962C8B-B14F-4D97-AF65-F5344CB8AC3E}">
        <p14:creationId xmlns:p14="http://schemas.microsoft.com/office/powerpoint/2010/main" val="26504382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6E30364-1EC5-4C4A-B73A-092E241CA3BF}" type="slidenum">
              <a:rPr lang="en-US" smtClean="0"/>
              <a:pPr/>
              <a:t>72</a:t>
            </a:fld>
            <a:endParaRPr lang="en-US"/>
          </a:p>
        </p:txBody>
      </p:sp>
    </p:spTree>
    <p:extLst>
      <p:ext uri="{BB962C8B-B14F-4D97-AF65-F5344CB8AC3E}">
        <p14:creationId xmlns:p14="http://schemas.microsoft.com/office/powerpoint/2010/main" val="41009623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6E30364-1EC5-4C4A-B73A-092E241CA3BF}" type="slidenum">
              <a:rPr lang="en-US" smtClean="0"/>
              <a:pPr/>
              <a:t>73</a:t>
            </a:fld>
            <a:endParaRPr lang="en-US"/>
          </a:p>
        </p:txBody>
      </p:sp>
    </p:spTree>
    <p:extLst>
      <p:ext uri="{BB962C8B-B14F-4D97-AF65-F5344CB8AC3E}">
        <p14:creationId xmlns:p14="http://schemas.microsoft.com/office/powerpoint/2010/main" val="25890010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6E30364-1EC5-4C4A-B73A-092E241CA3BF}" type="slidenum">
              <a:rPr lang="en-US" smtClean="0"/>
              <a:pPr/>
              <a:t>74</a:t>
            </a:fld>
            <a:endParaRPr lang="en-US"/>
          </a:p>
        </p:txBody>
      </p:sp>
    </p:spTree>
    <p:extLst>
      <p:ext uri="{BB962C8B-B14F-4D97-AF65-F5344CB8AC3E}">
        <p14:creationId xmlns:p14="http://schemas.microsoft.com/office/powerpoint/2010/main" val="3803774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6E30364-1EC5-4C4A-B73A-092E241CA3BF}" type="slidenum">
              <a:rPr lang="en-US" smtClean="0"/>
              <a:pPr/>
              <a:t>75</a:t>
            </a:fld>
            <a:endParaRPr lang="en-US"/>
          </a:p>
        </p:txBody>
      </p:sp>
    </p:spTree>
    <p:extLst>
      <p:ext uri="{BB962C8B-B14F-4D97-AF65-F5344CB8AC3E}">
        <p14:creationId xmlns:p14="http://schemas.microsoft.com/office/powerpoint/2010/main" val="22846966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R8.1</a:t>
            </a:r>
          </a:p>
        </p:txBody>
      </p:sp>
      <p:sp>
        <p:nvSpPr>
          <p:cNvPr id="4" name="Slide Number Placeholder 3"/>
          <p:cNvSpPr>
            <a:spLocks noGrp="1"/>
          </p:cNvSpPr>
          <p:nvPr>
            <p:ph type="sldNum" sz="quarter" idx="10"/>
          </p:nvPr>
        </p:nvSpPr>
        <p:spPr/>
        <p:txBody>
          <a:bodyPr/>
          <a:lstStyle/>
          <a:p>
            <a:fld id="{A6E30364-1EC5-4C4A-B73A-092E241CA3BF}" type="slidenum">
              <a:rPr lang="en-US" smtClean="0"/>
              <a:pPr/>
              <a:t>79</a:t>
            </a:fld>
            <a:endParaRPr lang="en-US"/>
          </a:p>
        </p:txBody>
      </p:sp>
    </p:spTree>
    <p:extLst>
      <p:ext uri="{BB962C8B-B14F-4D97-AF65-F5344CB8AC3E}">
        <p14:creationId xmlns:p14="http://schemas.microsoft.com/office/powerpoint/2010/main" val="1529896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Ensure trainer does not lead this by suggesting</a:t>
            </a:r>
            <a:r>
              <a:rPr lang="en-GB" baseline="0" dirty="0"/>
              <a:t> which jar they would choose</a:t>
            </a:r>
          </a:p>
          <a:p>
            <a:r>
              <a:rPr lang="en-GB" baseline="0" dirty="0"/>
              <a:t>Useful as a baseline comparative figure</a:t>
            </a:r>
            <a:endParaRPr lang="en-GB" dirty="0"/>
          </a:p>
        </p:txBody>
      </p:sp>
      <p:sp>
        <p:nvSpPr>
          <p:cNvPr id="4" name="Slide Number Placeholder 3"/>
          <p:cNvSpPr>
            <a:spLocks noGrp="1"/>
          </p:cNvSpPr>
          <p:nvPr>
            <p:ph type="sldNum" sz="quarter" idx="10"/>
          </p:nvPr>
        </p:nvSpPr>
        <p:spPr/>
        <p:txBody>
          <a:bodyPr/>
          <a:lstStyle/>
          <a:p>
            <a:fld id="{A6E30364-1EC5-4C4A-B73A-092E241CA3BF}" type="slidenum">
              <a:rPr lang="en-US" smtClean="0"/>
              <a:pPr/>
              <a:t>8</a:t>
            </a:fld>
            <a:endParaRPr lang="en-US"/>
          </a:p>
        </p:txBody>
      </p:sp>
    </p:spTree>
    <p:extLst>
      <p:ext uri="{BB962C8B-B14F-4D97-AF65-F5344CB8AC3E}">
        <p14:creationId xmlns:p14="http://schemas.microsoft.com/office/powerpoint/2010/main" val="12696216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a:t>
            </a:r>
            <a:r>
              <a:rPr lang="en-GB" baseline="0" dirty="0"/>
              <a:t> show of hands, groups standing around the room – whatever works for you</a:t>
            </a:r>
          </a:p>
          <a:p>
            <a:r>
              <a:rPr lang="en-GB" baseline="0" dirty="0"/>
              <a:t>Useful as a baseline comparative figure</a:t>
            </a:r>
            <a:endParaRPr lang="en-GB" dirty="0"/>
          </a:p>
        </p:txBody>
      </p:sp>
      <p:sp>
        <p:nvSpPr>
          <p:cNvPr id="4" name="Slide Number Placeholder 3"/>
          <p:cNvSpPr>
            <a:spLocks noGrp="1"/>
          </p:cNvSpPr>
          <p:nvPr>
            <p:ph type="sldNum" sz="quarter" idx="10"/>
          </p:nvPr>
        </p:nvSpPr>
        <p:spPr/>
        <p:txBody>
          <a:bodyPr/>
          <a:lstStyle/>
          <a:p>
            <a:fld id="{A6E30364-1EC5-4C4A-B73A-092E241CA3BF}" type="slidenum">
              <a:rPr lang="en-US" smtClean="0"/>
              <a:pPr/>
              <a:t>9</a:t>
            </a:fld>
            <a:endParaRPr lang="en-US"/>
          </a:p>
        </p:txBody>
      </p:sp>
    </p:spTree>
    <p:extLst>
      <p:ext uri="{BB962C8B-B14F-4D97-AF65-F5344CB8AC3E}">
        <p14:creationId xmlns:p14="http://schemas.microsoft.com/office/powerpoint/2010/main" val="17851251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Prompt</a:t>
            </a:r>
            <a:r>
              <a:rPr lang="en-GB" baseline="0" dirty="0"/>
              <a:t> questions – what did you want to be when you were a kid?  Is that still the same?  Has it changed?  What do you want to be now?</a:t>
            </a:r>
            <a:endParaRPr lang="en-GB" dirty="0"/>
          </a:p>
        </p:txBody>
      </p:sp>
      <p:sp>
        <p:nvSpPr>
          <p:cNvPr id="4" name="Slide Number Placeholder 3"/>
          <p:cNvSpPr>
            <a:spLocks noGrp="1"/>
          </p:cNvSpPr>
          <p:nvPr>
            <p:ph type="sldNum" sz="quarter" idx="10"/>
          </p:nvPr>
        </p:nvSpPr>
        <p:spPr/>
        <p:txBody>
          <a:bodyPr/>
          <a:lstStyle/>
          <a:p>
            <a:fld id="{A6E30364-1EC5-4C4A-B73A-092E241CA3BF}" type="slidenum">
              <a:rPr lang="en-US" smtClean="0"/>
              <a:pPr/>
              <a:t>10</a:t>
            </a:fld>
            <a:endParaRPr lang="en-US"/>
          </a:p>
        </p:txBody>
      </p:sp>
    </p:spTree>
    <p:extLst>
      <p:ext uri="{BB962C8B-B14F-4D97-AF65-F5344CB8AC3E}">
        <p14:creationId xmlns:p14="http://schemas.microsoft.com/office/powerpoint/2010/main" val="3450439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Video</a:t>
            </a:r>
            <a:r>
              <a:rPr lang="en-GB" baseline="0" dirty="0"/>
              <a:t> can be embedded but is too large.  Hyperlink instead.</a:t>
            </a:r>
            <a:endParaRPr lang="en-GB" dirty="0"/>
          </a:p>
        </p:txBody>
      </p:sp>
      <p:sp>
        <p:nvSpPr>
          <p:cNvPr id="4" name="Slide Number Placeholder 3"/>
          <p:cNvSpPr>
            <a:spLocks noGrp="1"/>
          </p:cNvSpPr>
          <p:nvPr>
            <p:ph type="sldNum" sz="quarter" idx="10"/>
          </p:nvPr>
        </p:nvSpPr>
        <p:spPr/>
        <p:txBody>
          <a:bodyPr/>
          <a:lstStyle/>
          <a:p>
            <a:fld id="{A6E30364-1EC5-4C4A-B73A-092E241CA3BF}" type="slidenum">
              <a:rPr lang="en-US" smtClean="0"/>
              <a:pPr/>
              <a:t>11</a:t>
            </a:fld>
            <a:endParaRPr lang="en-US"/>
          </a:p>
        </p:txBody>
      </p:sp>
    </p:spTree>
    <p:extLst>
      <p:ext uri="{BB962C8B-B14F-4D97-AF65-F5344CB8AC3E}">
        <p14:creationId xmlns:p14="http://schemas.microsoft.com/office/powerpoint/2010/main" val="21892727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next</a:t>
            </a:r>
            <a:r>
              <a:rPr lang="en-GB" baseline="0" dirty="0"/>
              <a:t> three slides 13-15 can be switched around very easily into whatever order you feel works best</a:t>
            </a:r>
            <a:endParaRPr lang="en-GB" dirty="0"/>
          </a:p>
        </p:txBody>
      </p:sp>
      <p:sp>
        <p:nvSpPr>
          <p:cNvPr id="4" name="Slide Number Placeholder 3"/>
          <p:cNvSpPr>
            <a:spLocks noGrp="1"/>
          </p:cNvSpPr>
          <p:nvPr>
            <p:ph type="sldNum" sz="quarter" idx="10"/>
          </p:nvPr>
        </p:nvSpPr>
        <p:spPr/>
        <p:txBody>
          <a:bodyPr/>
          <a:lstStyle/>
          <a:p>
            <a:fld id="{A6E30364-1EC5-4C4A-B73A-092E241CA3BF}" type="slidenum">
              <a:rPr lang="en-US" smtClean="0"/>
              <a:pPr/>
              <a:t>13</a:t>
            </a:fld>
            <a:endParaRPr lang="en-US"/>
          </a:p>
        </p:txBody>
      </p:sp>
    </p:spTree>
    <p:extLst>
      <p:ext uri="{BB962C8B-B14F-4D97-AF65-F5344CB8AC3E}">
        <p14:creationId xmlns:p14="http://schemas.microsoft.com/office/powerpoint/2010/main" val="22532039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4979" y="1701602"/>
            <a:ext cx="8256091" cy="720000"/>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624980" y="2709714"/>
            <a:ext cx="9361040" cy="295232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95104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637" y="1617741"/>
            <a:ext cx="8256091" cy="720000"/>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914639" y="3057741"/>
            <a:ext cx="10365899" cy="3252374"/>
          </a:xfrm>
          <a:prstGeom prst="rect">
            <a:avLst/>
          </a:prstGeom>
        </p:spPr>
        <p:txBody>
          <a:bodyPr/>
          <a:lstStyle>
            <a:lvl1pPr>
              <a:defRPr sz="2800"/>
            </a:lvl1pPr>
            <a:lvl2pPr>
              <a:defRPr sz="2800"/>
            </a:lvl2pPr>
            <a:lvl3pPr>
              <a:defRPr sz="2800"/>
            </a:lvl3pPr>
            <a:lvl4pPr>
              <a:defRPr sz="2800"/>
            </a:lvl4pPr>
            <a:lvl5pPr>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p:nvPr>
        </p:nvSpPr>
        <p:spPr>
          <a:xfrm>
            <a:off x="912573" y="2337741"/>
            <a:ext cx="8258155" cy="647998"/>
          </a:xfrm>
          <a:prstGeom prst="rect">
            <a:avLst/>
          </a:prstGeom>
        </p:spPr>
        <p:txBody>
          <a:bodyPr/>
          <a:lstStyle>
            <a:lvl1pPr marL="0" indent="0">
              <a:spcBef>
                <a:spcPts val="0"/>
              </a:spcBef>
              <a:buNone/>
              <a:defRPr b="1">
                <a:solidFill>
                  <a:schemeClr val="accent3"/>
                </a:solidFill>
              </a:defRPr>
            </a:lvl1pPr>
          </a:lstStyle>
          <a:p>
            <a:pPr lvl="0"/>
            <a:r>
              <a:rPr lang="en-US"/>
              <a:t>Click to edit Master text styles</a:t>
            </a:r>
          </a:p>
        </p:txBody>
      </p:sp>
    </p:spTree>
    <p:extLst>
      <p:ext uri="{BB962C8B-B14F-4D97-AF65-F5344CB8AC3E}">
        <p14:creationId xmlns:p14="http://schemas.microsoft.com/office/powerpoint/2010/main" val="864916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1_Quota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1129035" y="1876740"/>
            <a:ext cx="9937104" cy="1583903"/>
          </a:xfrm>
          <a:prstGeom prst="rect">
            <a:avLst/>
          </a:prstGeom>
        </p:spPr>
        <p:txBody>
          <a:bodyPr/>
          <a:lstStyle>
            <a:lvl1pPr marL="0" indent="0" algn="ctr">
              <a:buNone/>
              <a:defRPr sz="6000" b="0" i="0">
                <a:solidFill>
                  <a:schemeClr val="bg1"/>
                </a:solidFill>
                <a:latin typeface="Calibri" panose="020F0502020204030204" pitchFamily="34" charset="0"/>
              </a:defRPr>
            </a:lvl1pPr>
          </a:lstStyle>
          <a:p>
            <a:pPr lvl="0"/>
            <a:r>
              <a:rPr lang="en-US" dirty="0"/>
              <a:t>“Insert quote</a:t>
            </a:r>
            <a:br>
              <a:rPr lang="en-US" dirty="0"/>
            </a:br>
            <a:r>
              <a:rPr lang="en-US" dirty="0"/>
              <a:t>here”</a:t>
            </a:r>
          </a:p>
        </p:txBody>
      </p:sp>
      <p:sp>
        <p:nvSpPr>
          <p:cNvPr id="9" name="Text Placeholder 8"/>
          <p:cNvSpPr>
            <a:spLocks noGrp="1"/>
          </p:cNvSpPr>
          <p:nvPr>
            <p:ph type="body" sz="quarter" idx="11" hasCustomPrompt="1"/>
          </p:nvPr>
        </p:nvSpPr>
        <p:spPr>
          <a:xfrm>
            <a:off x="5737547" y="4098493"/>
            <a:ext cx="5472112" cy="864096"/>
          </a:xfrm>
          <a:prstGeom prst="rect">
            <a:avLst/>
          </a:prstGeom>
        </p:spPr>
        <p:txBody>
          <a:bodyPr/>
          <a:lstStyle>
            <a:lvl1pPr marL="0" indent="0">
              <a:buNone/>
              <a:defRPr sz="4400" b="1">
                <a:solidFill>
                  <a:schemeClr val="accent4"/>
                </a:solidFill>
              </a:defRPr>
            </a:lvl1pPr>
          </a:lstStyle>
          <a:p>
            <a:pPr lvl="0"/>
            <a:r>
              <a:rPr lang="en-US" dirty="0"/>
              <a:t>Quoted by</a:t>
            </a:r>
          </a:p>
        </p:txBody>
      </p:sp>
      <p:sp>
        <p:nvSpPr>
          <p:cNvPr id="6" name="Rectangle 5">
            <a:extLst>
              <a:ext uri="{FF2B5EF4-FFF2-40B4-BE49-F238E27FC236}">
                <a16:creationId xmlns="" xmlns:a16="http://schemas.microsoft.com/office/drawing/2014/main" id="{89A9F666-CA49-3342-9B1A-FFF6CAF5FA4B}"/>
              </a:ext>
            </a:extLst>
          </p:cNvPr>
          <p:cNvSpPr/>
          <p:nvPr/>
        </p:nvSpPr>
        <p:spPr bwMode="auto">
          <a:xfrm>
            <a:off x="0" y="0"/>
            <a:ext cx="12195175" cy="1341562"/>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sp>
        <p:nvSpPr>
          <p:cNvPr id="11" name="Rectangle 10">
            <a:extLst>
              <a:ext uri="{FF2B5EF4-FFF2-40B4-BE49-F238E27FC236}">
                <a16:creationId xmlns="" xmlns:a16="http://schemas.microsoft.com/office/drawing/2014/main" id="{89A9F666-CA49-3342-9B1A-FFF6CAF5FA4B}"/>
              </a:ext>
            </a:extLst>
          </p:cNvPr>
          <p:cNvSpPr/>
          <p:nvPr/>
        </p:nvSpPr>
        <p:spPr bwMode="auto">
          <a:xfrm>
            <a:off x="0" y="0"/>
            <a:ext cx="12195175" cy="1341562"/>
          </a:xfrm>
          <a:prstGeom prst="rect">
            <a:avLst/>
          </a:prstGeom>
          <a:solidFill>
            <a:srgbClr val="87027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pic>
        <p:nvPicPr>
          <p:cNvPr id="14" name="Picture 13">
            <a:extLst>
              <a:ext uri="{FF2B5EF4-FFF2-40B4-BE49-F238E27FC236}">
                <a16:creationId xmlns="" xmlns:a16="http://schemas.microsoft.com/office/drawing/2014/main" id="{7DBF88F9-CDC7-6440-8A59-8CCC41E4E46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473851" y="399233"/>
            <a:ext cx="2202276" cy="525214"/>
          </a:xfrm>
          <a:prstGeom prst="rect">
            <a:avLst/>
          </a:prstGeom>
        </p:spPr>
      </p:pic>
      <p:pic>
        <p:nvPicPr>
          <p:cNvPr id="15" name="Picture 14" descr="Logo&#10;&#10;Description automatically generated">
            <a:extLst>
              <a:ext uri="{FF2B5EF4-FFF2-40B4-BE49-F238E27FC236}">
                <a16:creationId xmlns="" xmlns:a16="http://schemas.microsoft.com/office/drawing/2014/main" id="{AC737710-8894-094B-ADF1-1B37E6AEBEA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90878" y="323277"/>
            <a:ext cx="859614" cy="677126"/>
          </a:xfrm>
          <a:prstGeom prst="rect">
            <a:avLst/>
          </a:prstGeom>
        </p:spPr>
      </p:pic>
    </p:spTree>
    <p:extLst>
      <p:ext uri="{BB962C8B-B14F-4D97-AF65-F5344CB8AC3E}">
        <p14:creationId xmlns:p14="http://schemas.microsoft.com/office/powerpoint/2010/main" val="3891237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Quotation">
    <p:bg>
      <p:bgPr>
        <a:solidFill>
          <a:schemeClr val="bg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89A9F666-CA49-3342-9B1A-FFF6CAF5FA4B}"/>
              </a:ext>
            </a:extLst>
          </p:cNvPr>
          <p:cNvSpPr/>
          <p:nvPr/>
        </p:nvSpPr>
        <p:spPr bwMode="auto">
          <a:xfrm>
            <a:off x="0" y="0"/>
            <a:ext cx="12195175" cy="1341562"/>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sp>
        <p:nvSpPr>
          <p:cNvPr id="11" name="Text Placeholder 6">
            <a:extLst>
              <a:ext uri="{FF2B5EF4-FFF2-40B4-BE49-F238E27FC236}">
                <a16:creationId xmlns="" xmlns:a16="http://schemas.microsoft.com/office/drawing/2014/main" id="{C0F30373-62BA-EB4B-9DC1-3DFF30906BF6}"/>
              </a:ext>
            </a:extLst>
          </p:cNvPr>
          <p:cNvSpPr>
            <a:spLocks noGrp="1"/>
          </p:cNvSpPr>
          <p:nvPr>
            <p:ph type="body" sz="quarter" idx="10" hasCustomPrompt="1"/>
          </p:nvPr>
        </p:nvSpPr>
        <p:spPr>
          <a:xfrm>
            <a:off x="1129035" y="1876740"/>
            <a:ext cx="9937104" cy="1583903"/>
          </a:xfrm>
          <a:prstGeom prst="rect">
            <a:avLst/>
          </a:prstGeom>
        </p:spPr>
        <p:txBody>
          <a:bodyPr/>
          <a:lstStyle>
            <a:lvl1pPr marL="0" indent="0" algn="ctr">
              <a:buNone/>
              <a:defRPr sz="6000" b="1">
                <a:solidFill>
                  <a:schemeClr val="bg1"/>
                </a:solidFill>
              </a:defRPr>
            </a:lvl1pPr>
          </a:lstStyle>
          <a:p>
            <a:pPr lvl="0"/>
            <a:r>
              <a:rPr lang="en-US" dirty="0"/>
              <a:t>“Insert quote</a:t>
            </a:r>
            <a:br>
              <a:rPr lang="en-US" dirty="0"/>
            </a:br>
            <a:r>
              <a:rPr lang="en-US" dirty="0"/>
              <a:t>here”</a:t>
            </a:r>
          </a:p>
        </p:txBody>
      </p:sp>
      <p:sp>
        <p:nvSpPr>
          <p:cNvPr id="12" name="Text Placeholder 8">
            <a:extLst>
              <a:ext uri="{FF2B5EF4-FFF2-40B4-BE49-F238E27FC236}">
                <a16:creationId xmlns="" xmlns:a16="http://schemas.microsoft.com/office/drawing/2014/main" id="{C7BD8B8A-9973-6D4E-9257-B45501FB0772}"/>
              </a:ext>
            </a:extLst>
          </p:cNvPr>
          <p:cNvSpPr>
            <a:spLocks noGrp="1"/>
          </p:cNvSpPr>
          <p:nvPr>
            <p:ph type="body" sz="quarter" idx="11" hasCustomPrompt="1"/>
          </p:nvPr>
        </p:nvSpPr>
        <p:spPr>
          <a:xfrm>
            <a:off x="5737547" y="4098493"/>
            <a:ext cx="5472112" cy="864096"/>
          </a:xfrm>
          <a:prstGeom prst="rect">
            <a:avLst/>
          </a:prstGeom>
        </p:spPr>
        <p:txBody>
          <a:bodyPr/>
          <a:lstStyle>
            <a:lvl1pPr marL="0" indent="0">
              <a:buNone/>
              <a:defRPr sz="4400" b="1">
                <a:solidFill>
                  <a:schemeClr val="accent4"/>
                </a:solidFill>
              </a:defRPr>
            </a:lvl1pPr>
          </a:lstStyle>
          <a:p>
            <a:pPr lvl="0"/>
            <a:r>
              <a:rPr lang="en-US" dirty="0"/>
              <a:t>Quoted by</a:t>
            </a:r>
          </a:p>
        </p:txBody>
      </p:sp>
      <p:sp>
        <p:nvSpPr>
          <p:cNvPr id="7" name="Rectangle 6">
            <a:extLst>
              <a:ext uri="{FF2B5EF4-FFF2-40B4-BE49-F238E27FC236}">
                <a16:creationId xmlns="" xmlns:a16="http://schemas.microsoft.com/office/drawing/2014/main" id="{89A9F666-CA49-3342-9B1A-FFF6CAF5FA4B}"/>
              </a:ext>
            </a:extLst>
          </p:cNvPr>
          <p:cNvSpPr/>
          <p:nvPr/>
        </p:nvSpPr>
        <p:spPr bwMode="auto">
          <a:xfrm>
            <a:off x="0" y="0"/>
            <a:ext cx="12195175" cy="1341562"/>
          </a:xfrm>
          <a:prstGeom prst="rect">
            <a:avLst/>
          </a:prstGeom>
          <a:solidFill>
            <a:srgbClr val="87027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pic>
        <p:nvPicPr>
          <p:cNvPr id="16" name="Picture 15" descr="Logo&#10;&#10;Description automatically generated">
            <a:extLst>
              <a:ext uri="{FF2B5EF4-FFF2-40B4-BE49-F238E27FC236}">
                <a16:creationId xmlns="" xmlns:a16="http://schemas.microsoft.com/office/drawing/2014/main" id="{5FE2E760-2ABE-AC44-9E8B-B9C25289C1F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0878" y="323277"/>
            <a:ext cx="859614" cy="677126"/>
          </a:xfrm>
          <a:prstGeom prst="rect">
            <a:avLst/>
          </a:prstGeom>
        </p:spPr>
      </p:pic>
      <p:pic>
        <p:nvPicPr>
          <p:cNvPr id="8" name="Picture 7">
            <a:extLst>
              <a:ext uri="{FF2B5EF4-FFF2-40B4-BE49-F238E27FC236}">
                <a16:creationId xmlns="" xmlns:a16="http://schemas.microsoft.com/office/drawing/2014/main" id="{408341E6-94D8-1F4A-A1B8-6A071766362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473851" y="399233"/>
            <a:ext cx="2202276" cy="525214"/>
          </a:xfrm>
          <a:prstGeom prst="rect">
            <a:avLst/>
          </a:prstGeom>
        </p:spPr>
      </p:pic>
    </p:spTree>
    <p:extLst>
      <p:ext uri="{BB962C8B-B14F-4D97-AF65-F5344CB8AC3E}">
        <p14:creationId xmlns:p14="http://schemas.microsoft.com/office/powerpoint/2010/main" val="4020772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639" y="1701602"/>
            <a:ext cx="8258150" cy="720000"/>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903745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6832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624979" y="1710582"/>
            <a:ext cx="10365899" cy="2969315"/>
          </a:xfrm>
          <a:prstGeom prst="rect">
            <a:avLst/>
          </a:prstGeom>
          <a:noFill/>
          <a:ln w="9525">
            <a:noFill/>
            <a:miter lim="800000"/>
            <a:headEnd/>
            <a:tailEnd/>
          </a:ln>
        </p:spPr>
        <p:txBody>
          <a:bodyPr vert="horz" wrap="square" lIns="122008" tIns="61004" rIns="122008" bIns="6100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 xmlns:a16="http://schemas.microsoft.com/office/drawing/2014/main" id="{324F3285-A34E-8548-98AF-1AC03AA1DF0B}"/>
              </a:ext>
            </a:extLst>
          </p:cNvPr>
          <p:cNvSpPr/>
          <p:nvPr/>
        </p:nvSpPr>
        <p:spPr bwMode="auto">
          <a:xfrm>
            <a:off x="0" y="0"/>
            <a:ext cx="12195175" cy="1341562"/>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sp>
        <p:nvSpPr>
          <p:cNvPr id="10" name="Rectangle 9">
            <a:extLst>
              <a:ext uri="{FF2B5EF4-FFF2-40B4-BE49-F238E27FC236}">
                <a16:creationId xmlns="" xmlns:a16="http://schemas.microsoft.com/office/drawing/2014/main" id="{324F3285-A34E-8548-98AF-1AC03AA1DF0B}"/>
              </a:ext>
            </a:extLst>
          </p:cNvPr>
          <p:cNvSpPr/>
          <p:nvPr/>
        </p:nvSpPr>
        <p:spPr bwMode="auto">
          <a:xfrm>
            <a:off x="0" y="0"/>
            <a:ext cx="12195175" cy="1341562"/>
          </a:xfrm>
          <a:prstGeom prst="rect">
            <a:avLst/>
          </a:prstGeom>
          <a:solidFill>
            <a:srgbClr val="87027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sp>
        <p:nvSpPr>
          <p:cNvPr id="1026" name="Rectangle 2"/>
          <p:cNvSpPr>
            <a:spLocks noGrp="1" noChangeArrowheads="1"/>
          </p:cNvSpPr>
          <p:nvPr>
            <p:ph type="title"/>
          </p:nvPr>
        </p:nvSpPr>
        <p:spPr bwMode="auto">
          <a:xfrm>
            <a:off x="624979" y="400441"/>
            <a:ext cx="9056632" cy="599962"/>
          </a:xfrm>
          <a:prstGeom prst="rect">
            <a:avLst/>
          </a:prstGeom>
          <a:noFill/>
          <a:ln w="9525">
            <a:noFill/>
            <a:miter lim="800000"/>
            <a:headEnd/>
            <a:tailEnd/>
          </a:ln>
        </p:spPr>
        <p:txBody>
          <a:bodyPr vert="horz" wrap="square" lIns="122008" tIns="61004" rIns="122008" bIns="61004" numCol="1" anchor="ctr" anchorCtr="0" compatLnSpc="1">
            <a:prstTxWarp prst="textNoShape">
              <a:avLst/>
            </a:prstTxWarp>
          </a:bodyPr>
          <a:lstStyle/>
          <a:p>
            <a:pPr lvl="0"/>
            <a:r>
              <a:rPr lang="en-US" dirty="0"/>
              <a:t>Click to edit Master title style</a:t>
            </a:r>
          </a:p>
        </p:txBody>
      </p:sp>
      <p:pic>
        <p:nvPicPr>
          <p:cNvPr id="16" name="Picture 15" descr="Logo&#10;&#10;Description automatically generated">
            <a:extLst>
              <a:ext uri="{FF2B5EF4-FFF2-40B4-BE49-F238E27FC236}">
                <a16:creationId xmlns="" xmlns:a16="http://schemas.microsoft.com/office/drawing/2014/main" id="{DA064AE6-A18C-0145-A9FE-479BFA3EB1DD}"/>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990878" y="323277"/>
            <a:ext cx="859614" cy="677126"/>
          </a:xfrm>
          <a:prstGeom prst="rect">
            <a:avLst/>
          </a:prstGeom>
        </p:spPr>
      </p:pic>
      <p:pic>
        <p:nvPicPr>
          <p:cNvPr id="8" name="Picture 7">
            <a:extLst>
              <a:ext uri="{FF2B5EF4-FFF2-40B4-BE49-F238E27FC236}">
                <a16:creationId xmlns="" xmlns:a16="http://schemas.microsoft.com/office/drawing/2014/main" id="{B56ADAE9-F1A5-D843-A1C6-9DA3D6EB0225}"/>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8473851" y="399233"/>
            <a:ext cx="2202276" cy="525214"/>
          </a:xfrm>
          <a:prstGeom prst="rect">
            <a:avLst/>
          </a:prstGeom>
        </p:spPr>
      </p:pic>
    </p:spTree>
    <p:extLst>
      <p:ext uri="{BB962C8B-B14F-4D97-AF65-F5344CB8AC3E}">
        <p14:creationId xmlns:p14="http://schemas.microsoft.com/office/powerpoint/2010/main" val="3938504775"/>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8" r:id="rId3"/>
    <p:sldLayoutId id="2147483789" r:id="rId4"/>
    <p:sldLayoutId id="2147483790" r:id="rId5"/>
    <p:sldLayoutId id="2147483791" r:id="rId6"/>
  </p:sldLayoutIdLst>
  <p:txStyles>
    <p:titleStyle>
      <a:lvl1pPr algn="l" rtl="0" eaLnBrk="1" fontAlgn="base" hangingPunct="1">
        <a:spcBef>
          <a:spcPct val="0"/>
        </a:spcBef>
        <a:spcAft>
          <a:spcPct val="0"/>
        </a:spcAft>
        <a:defRPr sz="3600" b="0" i="0">
          <a:solidFill>
            <a:srgbClr val="FFE900"/>
          </a:solidFill>
          <a:latin typeface="Calibri" panose="020F0502020204030204" pitchFamily="34" charset="0"/>
          <a:ea typeface="+mj-ea"/>
          <a:cs typeface="+mj-cs"/>
        </a:defRPr>
      </a:lvl1pPr>
      <a:lvl2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2pPr>
      <a:lvl3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3pPr>
      <a:lvl4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4pPr>
      <a:lvl5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5pPr>
      <a:lvl6pPr marL="610042"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6pPr>
      <a:lvl7pPr marL="1220084"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7pPr>
      <a:lvl8pPr marL="1830126"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8pPr>
      <a:lvl9pPr marL="2440168"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9pPr>
    </p:titleStyle>
    <p:bodyStyle>
      <a:lvl1pPr marL="357188" indent="-357188" algn="l" rtl="0" eaLnBrk="1" fontAlgn="base" hangingPunct="1">
        <a:spcBef>
          <a:spcPct val="20000"/>
        </a:spcBef>
        <a:spcAft>
          <a:spcPct val="0"/>
        </a:spcAft>
        <a:buClr>
          <a:schemeClr val="bg2"/>
        </a:buClr>
        <a:buFont typeface="Arial" panose="020B0604020202020204" pitchFamily="34" charset="0"/>
        <a:buChar char="•"/>
        <a:defRPr sz="3000" b="0" i="0">
          <a:solidFill>
            <a:schemeClr val="tx1"/>
          </a:solidFill>
          <a:latin typeface="Calibri" panose="020F0502020204030204" pitchFamily="34" charset="0"/>
          <a:ea typeface="+mn-ea"/>
          <a:cs typeface="+mn-cs"/>
        </a:defRPr>
      </a:lvl1pPr>
      <a:lvl2pPr marL="0" indent="0" algn="l" rtl="0" eaLnBrk="1" fontAlgn="base" hangingPunct="1">
        <a:spcBef>
          <a:spcPct val="20000"/>
        </a:spcBef>
        <a:spcAft>
          <a:spcPct val="0"/>
        </a:spcAft>
        <a:buClr>
          <a:schemeClr val="bg2"/>
        </a:buClr>
        <a:buFont typeface="Arial" panose="020B0604020202020204" pitchFamily="34" charset="0"/>
        <a:buNone/>
        <a:defRPr sz="3000" b="0" i="0">
          <a:solidFill>
            <a:schemeClr val="tx1"/>
          </a:solidFill>
          <a:latin typeface="Calibri" panose="020F0502020204030204" pitchFamily="34" charset="0"/>
          <a:ea typeface="+mn-ea"/>
        </a:defRPr>
      </a:lvl2pPr>
      <a:lvl3pPr marL="0" indent="0" algn="l" rtl="0" eaLnBrk="1" fontAlgn="base" hangingPunct="1">
        <a:spcBef>
          <a:spcPct val="20000"/>
        </a:spcBef>
        <a:spcAft>
          <a:spcPct val="0"/>
        </a:spcAft>
        <a:buNone/>
        <a:defRPr sz="3000" b="0" i="0">
          <a:solidFill>
            <a:schemeClr val="tx1"/>
          </a:solidFill>
          <a:latin typeface="Calibri" panose="020F0502020204030204" pitchFamily="34" charset="0"/>
          <a:ea typeface="+mn-ea"/>
        </a:defRPr>
      </a:lvl3pPr>
      <a:lvl4pPr marL="0" indent="0" algn="l" rtl="0" eaLnBrk="1" fontAlgn="base" hangingPunct="1">
        <a:spcBef>
          <a:spcPct val="20000"/>
        </a:spcBef>
        <a:spcAft>
          <a:spcPct val="0"/>
        </a:spcAft>
        <a:buNone/>
        <a:defRPr sz="3000" b="0" i="0">
          <a:solidFill>
            <a:schemeClr val="tx1"/>
          </a:solidFill>
          <a:latin typeface="Calibri" panose="020F0502020204030204" pitchFamily="34" charset="0"/>
          <a:ea typeface="+mn-ea"/>
        </a:defRPr>
      </a:lvl4pPr>
      <a:lvl5pPr marL="0" indent="0" algn="l" rtl="0" eaLnBrk="1" fontAlgn="base" hangingPunct="1">
        <a:spcBef>
          <a:spcPct val="20000"/>
        </a:spcBef>
        <a:spcAft>
          <a:spcPct val="0"/>
        </a:spcAft>
        <a:buNone/>
        <a:defRPr sz="3000" b="0" i="0">
          <a:solidFill>
            <a:schemeClr val="tx1"/>
          </a:solidFill>
          <a:latin typeface="Calibri" panose="020F0502020204030204" pitchFamily="34" charset="0"/>
          <a:ea typeface="+mn-ea"/>
        </a:defRPr>
      </a:lvl5pPr>
      <a:lvl6pPr marL="3355231" indent="-305021" algn="l" rtl="0" eaLnBrk="1" fontAlgn="base" hangingPunct="1">
        <a:spcBef>
          <a:spcPct val="20000"/>
        </a:spcBef>
        <a:spcAft>
          <a:spcPct val="0"/>
        </a:spcAft>
        <a:buChar char="»"/>
        <a:defRPr sz="2700">
          <a:solidFill>
            <a:schemeClr val="tx1"/>
          </a:solidFill>
          <a:latin typeface="+mn-lt"/>
          <a:ea typeface="+mn-ea"/>
        </a:defRPr>
      </a:lvl6pPr>
      <a:lvl7pPr marL="3965273" indent="-305021" algn="l" rtl="0" eaLnBrk="1" fontAlgn="base" hangingPunct="1">
        <a:spcBef>
          <a:spcPct val="20000"/>
        </a:spcBef>
        <a:spcAft>
          <a:spcPct val="0"/>
        </a:spcAft>
        <a:buChar char="»"/>
        <a:defRPr sz="2700">
          <a:solidFill>
            <a:schemeClr val="tx1"/>
          </a:solidFill>
          <a:latin typeface="+mn-lt"/>
          <a:ea typeface="+mn-ea"/>
        </a:defRPr>
      </a:lvl7pPr>
      <a:lvl8pPr marL="4575315" indent="-305021" algn="l" rtl="0" eaLnBrk="1" fontAlgn="base" hangingPunct="1">
        <a:spcBef>
          <a:spcPct val="20000"/>
        </a:spcBef>
        <a:spcAft>
          <a:spcPct val="0"/>
        </a:spcAft>
        <a:buChar char="»"/>
        <a:defRPr sz="2700">
          <a:solidFill>
            <a:schemeClr val="tx1"/>
          </a:solidFill>
          <a:latin typeface="+mn-lt"/>
          <a:ea typeface="+mn-ea"/>
        </a:defRPr>
      </a:lvl8pPr>
      <a:lvl9pPr marL="5185357" indent="-305021" algn="l" rtl="0" eaLnBrk="1" fontAlgn="base" hangingPunct="1">
        <a:spcBef>
          <a:spcPct val="20000"/>
        </a:spcBef>
        <a:spcAft>
          <a:spcPct val="0"/>
        </a:spcAft>
        <a:buChar char="»"/>
        <a:defRPr sz="2700">
          <a:solidFill>
            <a:schemeClr val="tx1"/>
          </a:solidFill>
          <a:latin typeface="+mn-lt"/>
          <a:ea typeface="+mn-ea"/>
        </a:defRPr>
      </a:lvl9pPr>
    </p:bodyStyle>
    <p:otherStyle>
      <a:defPPr>
        <a:defRPr lang="en-US"/>
      </a:defPPr>
      <a:lvl1pPr marL="0" algn="l" defTabSz="610042" rtl="0" eaLnBrk="1" latinLnBrk="0" hangingPunct="1">
        <a:defRPr sz="2400" kern="1200">
          <a:solidFill>
            <a:schemeClr val="tx1"/>
          </a:solidFill>
          <a:latin typeface="+mn-lt"/>
          <a:ea typeface="+mn-ea"/>
          <a:cs typeface="+mn-cs"/>
        </a:defRPr>
      </a:lvl1pPr>
      <a:lvl2pPr marL="610042" algn="l" defTabSz="610042" rtl="0" eaLnBrk="1" latinLnBrk="0" hangingPunct="1">
        <a:defRPr sz="2400" kern="1200">
          <a:solidFill>
            <a:schemeClr val="tx1"/>
          </a:solidFill>
          <a:latin typeface="+mn-lt"/>
          <a:ea typeface="+mn-ea"/>
          <a:cs typeface="+mn-cs"/>
        </a:defRPr>
      </a:lvl2pPr>
      <a:lvl3pPr marL="1220084" algn="l" defTabSz="610042" rtl="0" eaLnBrk="1" latinLnBrk="0" hangingPunct="1">
        <a:defRPr sz="2400" kern="1200">
          <a:solidFill>
            <a:schemeClr val="tx1"/>
          </a:solidFill>
          <a:latin typeface="+mn-lt"/>
          <a:ea typeface="+mn-ea"/>
          <a:cs typeface="+mn-cs"/>
        </a:defRPr>
      </a:lvl3pPr>
      <a:lvl4pPr marL="1830126" algn="l" defTabSz="610042" rtl="0" eaLnBrk="1" latinLnBrk="0" hangingPunct="1">
        <a:defRPr sz="2400" kern="1200">
          <a:solidFill>
            <a:schemeClr val="tx1"/>
          </a:solidFill>
          <a:latin typeface="+mn-lt"/>
          <a:ea typeface="+mn-ea"/>
          <a:cs typeface="+mn-cs"/>
        </a:defRPr>
      </a:lvl4pPr>
      <a:lvl5pPr marL="2440168" algn="l" defTabSz="610042" rtl="0" eaLnBrk="1" latinLnBrk="0" hangingPunct="1">
        <a:defRPr sz="2400" kern="1200">
          <a:solidFill>
            <a:schemeClr val="tx1"/>
          </a:solidFill>
          <a:latin typeface="+mn-lt"/>
          <a:ea typeface="+mn-ea"/>
          <a:cs typeface="+mn-cs"/>
        </a:defRPr>
      </a:lvl5pPr>
      <a:lvl6pPr marL="3050210" algn="l" defTabSz="610042" rtl="0" eaLnBrk="1" latinLnBrk="0" hangingPunct="1">
        <a:defRPr sz="2400" kern="1200">
          <a:solidFill>
            <a:schemeClr val="tx1"/>
          </a:solidFill>
          <a:latin typeface="+mn-lt"/>
          <a:ea typeface="+mn-ea"/>
          <a:cs typeface="+mn-cs"/>
        </a:defRPr>
      </a:lvl6pPr>
      <a:lvl7pPr marL="3660252" algn="l" defTabSz="610042" rtl="0" eaLnBrk="1" latinLnBrk="0" hangingPunct="1">
        <a:defRPr sz="2400" kern="1200">
          <a:solidFill>
            <a:schemeClr val="tx1"/>
          </a:solidFill>
          <a:latin typeface="+mn-lt"/>
          <a:ea typeface="+mn-ea"/>
          <a:cs typeface="+mn-cs"/>
        </a:defRPr>
      </a:lvl7pPr>
      <a:lvl8pPr marL="4270294" algn="l" defTabSz="610042" rtl="0" eaLnBrk="1" latinLnBrk="0" hangingPunct="1">
        <a:defRPr sz="2400" kern="1200">
          <a:solidFill>
            <a:schemeClr val="tx1"/>
          </a:solidFill>
          <a:latin typeface="+mn-lt"/>
          <a:ea typeface="+mn-ea"/>
          <a:cs typeface="+mn-cs"/>
        </a:defRPr>
      </a:lvl8pPr>
      <a:lvl9pPr marL="4880336" algn="l" defTabSz="610042"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9.svg"/><Relationship Id="rId5" Type="http://schemas.openxmlformats.org/officeDocument/2006/relationships/image" Target="../media/image17.pn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video" Target="https://www.youtube.com/embed/cizsAPnrn6s" TargetMode="External"/><Relationship Id="rId5" Type="http://schemas.openxmlformats.org/officeDocument/2006/relationships/hyperlink" Target="https://www.youtube.com/watch?v=cizsAPnrn6s" TargetMode="Externa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https://nationalcareers.service.gov.uk/explore-careers"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37.sv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24.png"/><Relationship Id="rId5" Type="http://schemas.openxmlformats.org/officeDocument/2006/relationships/oleObject" Target="../embeddings/oleObject2.bin"/><Relationship Id="rId4" Type="http://schemas.openxmlformats.org/officeDocument/2006/relationships/image" Target="../media/image23.wmf"/></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37.svg"/></Relationships>
</file>

<file path=ppt/slides/_rels/slide4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27.xml"/><Relationship Id="rId7" Type="http://schemas.openxmlformats.org/officeDocument/2006/relationships/image" Target="../media/image26.png"/><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23.wmf"/><Relationship Id="rId4" Type="http://schemas.openxmlformats.org/officeDocument/2006/relationships/oleObject" Target="../embeddings/oleObject3.bin"/><Relationship Id="rId9" Type="http://schemas.openxmlformats.org/officeDocument/2006/relationships/image" Target="../media/image37.svg"/></Relationships>
</file>

<file path=ppt/slides/_rels/slide45.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oleObject" Target="../embeddings/oleObject5.bin"/><Relationship Id="rId7" Type="http://schemas.openxmlformats.org/officeDocument/2006/relationships/image" Target="../media/image22.png"/><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27.png"/><Relationship Id="rId5" Type="http://schemas.openxmlformats.org/officeDocument/2006/relationships/oleObject" Target="../embeddings/oleObject6.bin"/><Relationship Id="rId4" Type="http://schemas.openxmlformats.org/officeDocument/2006/relationships/image" Target="../media/image23.wmf"/></Relationships>
</file>

<file path=ppt/slides/_rels/slide46.xml.rels><?xml version="1.0" encoding="UTF-8" standalone="yes"?>
<Relationships xmlns="http://schemas.openxmlformats.org/package/2006/relationships"><Relationship Id="rId3" Type="http://schemas.openxmlformats.org/officeDocument/2006/relationships/hyperlink" Target="https://workingwales.gov.wales/sites/default/files/images/Into%20Apprenticeships%20ENGLISH%20DIGITAL.pdf" TargetMode="External"/><Relationship Id="rId2" Type="http://schemas.openxmlformats.org/officeDocument/2006/relationships/hyperlink" Target="https://ams.careerswales.com/Public/Default.aspx?mode=logout" TargetMode="External"/><Relationship Id="rId1" Type="http://schemas.openxmlformats.org/officeDocument/2006/relationships/slideLayout" Target="../slideLayouts/slideLayout1.xml"/><Relationship Id="rId6" Type="http://schemas.openxmlformats.org/officeDocument/2006/relationships/image" Target="../media/image37.svg"/><Relationship Id="rId5" Type="http://schemas.openxmlformats.org/officeDocument/2006/relationships/image" Target="../media/image24.png"/><Relationship Id="rId4" Type="http://schemas.openxmlformats.org/officeDocument/2006/relationships/image" Target="../media/image28.png"/></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careerswales.gov.wales/courses-and-training/traineeships" TargetMode="External"/><Relationship Id="rId1" Type="http://schemas.openxmlformats.org/officeDocument/2006/relationships/slideLayout" Target="../slideLayouts/slideLayout1.xml"/><Relationship Id="rId5" Type="http://schemas.openxmlformats.org/officeDocument/2006/relationships/image" Target="../media/image37.svg"/><Relationship Id="rId4" Type="http://schemas.openxmlformats.org/officeDocument/2006/relationships/image" Target="../media/image24.png"/></Relationships>
</file>

<file path=ppt/slides/_rels/slide48.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hyperlink" Target="https://careerswales.gov.wales/getting-a-job/how-to-get-experience/internships"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5" Type="http://schemas.openxmlformats.org/officeDocument/2006/relationships/image" Target="../media/image34.sv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37.svg"/></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volunteering-wales.net/vk/volunteers/index.htm" TargetMode="External"/><Relationship Id="rId1" Type="http://schemas.openxmlformats.org/officeDocument/2006/relationships/slideLayout" Target="../slideLayouts/slideLayout1.xml"/><Relationship Id="rId5" Type="http://schemas.openxmlformats.org/officeDocument/2006/relationships/image" Target="../media/image37.svg"/><Relationship Id="rId4" Type="http://schemas.openxmlformats.org/officeDocument/2006/relationships/image" Target="../media/image24.png"/></Relationships>
</file>

<file path=ppt/slides/_rels/slide52.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5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jpe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emf"/><Relationship Id="rId4" Type="http://schemas.openxmlformats.org/officeDocument/2006/relationships/image" Target="../media/image44.png"/></Relationships>
</file>

<file path=ppt/slides/_rels/slide61.xml.rels><?xml version="1.0" encoding="UTF-8" standalone="yes"?>
<Relationships xmlns="http://schemas.openxmlformats.org/package/2006/relationships"><Relationship Id="rId3" Type="http://schemas.openxmlformats.org/officeDocument/2006/relationships/image" Target="../media/image50.emf"/><Relationship Id="rId7" Type="http://schemas.openxmlformats.org/officeDocument/2006/relationships/image" Target="../media/image54.emf"/><Relationship Id="rId2" Type="http://schemas.openxmlformats.org/officeDocument/2006/relationships/image" Target="../media/image49.emf"/><Relationship Id="rId1" Type="http://schemas.openxmlformats.org/officeDocument/2006/relationships/slideLayout" Target="../slideLayouts/slideLayout1.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62.xml.rels><?xml version="1.0" encoding="UTF-8" standalone="yes"?>
<Relationships xmlns="http://schemas.openxmlformats.org/package/2006/relationships"><Relationship Id="rId2" Type="http://schemas.openxmlformats.org/officeDocument/2006/relationships/hyperlink" Target="https://www.studentfinancewales.co.uk/undergraduate-students/new-students/what-financial-support-is-available/disabled-students-allowances.aspx" TargetMode="Externa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5.xml"/><Relationship Id="rId5" Type="http://schemas.openxmlformats.org/officeDocument/2006/relationships/image" Target="../media/image58.jpeg"/><Relationship Id="rId4" Type="http://schemas.openxmlformats.org/officeDocument/2006/relationships/image" Target="../media/image57.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 xmlns:a16="http://schemas.microsoft.com/office/drawing/2014/main" id="{DE255447-7D08-A641-9F9C-744802AEB88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0" y="1341563"/>
            <a:ext cx="12195174" cy="5533222"/>
          </a:xfrm>
          <a:prstGeom prst="rect">
            <a:avLst/>
          </a:prstGeom>
          <a:ln>
            <a:noFill/>
          </a:ln>
        </p:spPr>
      </p:pic>
      <p:sp>
        <p:nvSpPr>
          <p:cNvPr id="2" name="TextBox 1"/>
          <p:cNvSpPr txBox="1"/>
          <p:nvPr/>
        </p:nvSpPr>
        <p:spPr>
          <a:xfrm>
            <a:off x="421105" y="2781722"/>
            <a:ext cx="6468570" cy="738664"/>
          </a:xfrm>
          <a:prstGeom prst="rect">
            <a:avLst/>
          </a:prstGeom>
          <a:noFill/>
        </p:spPr>
        <p:txBody>
          <a:bodyPr wrap="square" rtlCol="0">
            <a:spAutoFit/>
          </a:bodyPr>
          <a:lstStyle/>
          <a:p>
            <a:pPr algn="r"/>
            <a:endParaRPr lang="en-GB" sz="1000" b="1" dirty="0">
              <a:solidFill>
                <a:schemeClr val="bg1"/>
              </a:solidFill>
              <a:latin typeface="Calibri" panose="020F0502020204030204" pitchFamily="34" charset="0"/>
            </a:endParaRPr>
          </a:p>
          <a:p>
            <a:r>
              <a:rPr lang="en-GB" b="1">
                <a:solidFill>
                  <a:schemeClr val="bg1"/>
                </a:solidFill>
                <a:latin typeface="Calibri" panose="020F0502020204030204" pitchFamily="34" charset="0"/>
              </a:rPr>
              <a:t>Wales</a:t>
            </a:r>
            <a:endParaRPr lang="en-GB" b="1" dirty="0">
              <a:solidFill>
                <a:schemeClr val="bg1"/>
              </a:solidFill>
              <a:latin typeface="Calibri" panose="020F0502020204030204" pitchFamily="34" charset="0"/>
            </a:endParaRPr>
          </a:p>
        </p:txBody>
      </p:sp>
      <p:sp>
        <p:nvSpPr>
          <p:cNvPr id="6" name="Title 1"/>
          <p:cNvSpPr>
            <a:spLocks noGrp="1"/>
          </p:cNvSpPr>
          <p:nvPr>
            <p:ph type="title" idx="4294967295"/>
          </p:nvPr>
        </p:nvSpPr>
        <p:spPr>
          <a:xfrm>
            <a:off x="336947" y="2134592"/>
            <a:ext cx="7056784" cy="719138"/>
          </a:xfrm>
          <a:prstGeom prst="rect">
            <a:avLst/>
          </a:prstGeom>
        </p:spPr>
        <p:txBody>
          <a:bodyPr>
            <a:noAutofit/>
          </a:bodyPr>
          <a:lstStyle/>
          <a:p>
            <a:pPr>
              <a:lnSpc>
                <a:spcPts val="7500"/>
              </a:lnSpc>
              <a:tabLst>
                <a:tab pos="1470025" algn="l"/>
              </a:tabLst>
            </a:pPr>
            <a:r>
              <a:rPr lang="en-GB" sz="11500" b="1" dirty="0"/>
              <a:t>My Future</a:t>
            </a:r>
          </a:p>
        </p:txBody>
      </p:sp>
    </p:spTree>
    <p:extLst>
      <p:ext uri="{BB962C8B-B14F-4D97-AF65-F5344CB8AC3E}">
        <p14:creationId xmlns:p14="http://schemas.microsoft.com/office/powerpoint/2010/main" val="42072649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0F96E51A-D7F7-AD46-AFC7-767946E4787F}"/>
              </a:ext>
            </a:extLst>
          </p:cNvPr>
          <p:cNvGrpSpPr/>
          <p:nvPr/>
        </p:nvGrpSpPr>
        <p:grpSpPr>
          <a:xfrm>
            <a:off x="751519" y="2059771"/>
            <a:ext cx="11322732" cy="3730752"/>
            <a:chOff x="751519" y="2059771"/>
            <a:chExt cx="11322732" cy="3730752"/>
          </a:xfrm>
        </p:grpSpPr>
        <p:sp>
          <p:nvSpPr>
            <p:cNvPr id="3" name="TextBox 2"/>
            <p:cNvSpPr txBox="1"/>
            <p:nvPr/>
          </p:nvSpPr>
          <p:spPr>
            <a:xfrm>
              <a:off x="8329835" y="3429794"/>
              <a:ext cx="3744416" cy="954107"/>
            </a:xfrm>
            <a:prstGeom prst="rect">
              <a:avLst/>
            </a:prstGeom>
            <a:noFill/>
          </p:spPr>
          <p:txBody>
            <a:bodyPr wrap="square" rtlCol="0">
              <a:spAutoFit/>
            </a:bodyPr>
            <a:lstStyle/>
            <a:p>
              <a:r>
                <a:rPr lang="en-GB" sz="2800" dirty="0">
                  <a:latin typeface="Calibri" panose="020F0502020204030204" pitchFamily="34" charset="0"/>
                  <a:cs typeface="Calibri" panose="020F0502020204030204" pitchFamily="34" charset="0"/>
                </a:rPr>
                <a:t>Don’t worry if you are not sure yet! </a:t>
              </a:r>
            </a:p>
          </p:txBody>
        </p:sp>
        <p:grpSp>
          <p:nvGrpSpPr>
            <p:cNvPr id="6" name="Group 5">
              <a:extLst>
                <a:ext uri="{FF2B5EF4-FFF2-40B4-BE49-F238E27FC236}">
                  <a16:creationId xmlns="" xmlns:a16="http://schemas.microsoft.com/office/drawing/2014/main" id="{3856D1D6-EB9E-E443-A6CB-448ADEEAA602}"/>
                </a:ext>
              </a:extLst>
            </p:cNvPr>
            <p:cNvGrpSpPr/>
            <p:nvPr/>
          </p:nvGrpSpPr>
          <p:grpSpPr>
            <a:xfrm>
              <a:off x="751519" y="2059771"/>
              <a:ext cx="6978308" cy="3730752"/>
              <a:chOff x="751519" y="1809194"/>
              <a:chExt cx="6978308" cy="3730752"/>
            </a:xfrm>
          </p:grpSpPr>
          <p:pic>
            <p:nvPicPr>
              <p:cNvPr id="5" name="Picture 4"/>
              <p:cNvPicPr>
                <a:picLocks/>
              </p:cNvPicPr>
              <p:nvPr/>
            </p:nvPicPr>
            <p:blipFill rotWithShape="1">
              <a:blip r:embed="rId3" cstate="screen">
                <a:extLst>
                  <a:ext uri="{28A0092B-C50C-407E-A947-70E740481C1C}">
                    <a14:useLocalDpi xmlns:a14="http://schemas.microsoft.com/office/drawing/2010/main"/>
                  </a:ext>
                </a:extLst>
              </a:blip>
              <a:srcRect l="11431" t="112" r="12896" b="4173"/>
              <a:stretch/>
            </p:blipFill>
            <p:spPr>
              <a:xfrm>
                <a:off x="751519" y="1809194"/>
                <a:ext cx="3731332" cy="3730752"/>
              </a:xfrm>
              <a:prstGeom prst="ellipse">
                <a:avLst/>
              </a:prstGeom>
              <a:ln w="38100">
                <a:solidFill>
                  <a:schemeClr val="bg2">
                    <a:lumMod val="20000"/>
                    <a:lumOff val="80000"/>
                  </a:schemeClr>
                </a:solidFill>
              </a:ln>
            </p:spPr>
          </p:pic>
          <p:pic>
            <p:nvPicPr>
              <p:cNvPr id="4" name="Picture 3"/>
              <p:cNvPicPr>
                <a:picLocks/>
              </p:cNvPicPr>
              <p:nvPr/>
            </p:nvPicPr>
            <p:blipFill rotWithShape="1">
              <a:blip r:embed="rId4" cstate="screen">
                <a:extLst>
                  <a:ext uri="{28A0092B-C50C-407E-A947-70E740481C1C}">
                    <a14:useLocalDpi xmlns:a14="http://schemas.microsoft.com/office/drawing/2010/main"/>
                  </a:ext>
                </a:extLst>
              </a:blip>
              <a:srcRect/>
              <a:stretch/>
            </p:blipFill>
            <p:spPr>
              <a:xfrm>
                <a:off x="3999075" y="1809194"/>
                <a:ext cx="3730752" cy="3730752"/>
              </a:xfrm>
              <a:prstGeom prst="ellipse">
                <a:avLst/>
              </a:prstGeom>
              <a:ln w="38100">
                <a:solidFill>
                  <a:schemeClr val="bg2">
                    <a:lumMod val="20000"/>
                    <a:lumOff val="80000"/>
                  </a:schemeClr>
                </a:solidFill>
              </a:ln>
            </p:spPr>
          </p:pic>
        </p:grpSp>
      </p:grpSp>
      <p:sp>
        <p:nvSpPr>
          <p:cNvPr id="7" name="Title 1">
            <a:extLst>
              <a:ext uri="{FF2B5EF4-FFF2-40B4-BE49-F238E27FC236}">
                <a16:creationId xmlns="" xmlns:a16="http://schemas.microsoft.com/office/drawing/2014/main" id="{8A7B4CF5-402B-E04F-8F36-32480A35E5F1}"/>
              </a:ext>
            </a:extLst>
          </p:cNvPr>
          <p:cNvSpPr txBox="1">
            <a:spLocks/>
          </p:cNvSpPr>
          <p:nvPr/>
        </p:nvSpPr>
        <p:spPr bwMode="auto">
          <a:xfrm>
            <a:off x="751519" y="333450"/>
            <a:ext cx="6241564" cy="720000"/>
          </a:xfrm>
          <a:prstGeom prst="rect">
            <a:avLst/>
          </a:prstGeom>
          <a:noFill/>
          <a:ln w="9525">
            <a:noFill/>
            <a:miter lim="800000"/>
            <a:headEnd/>
            <a:tailEnd/>
          </a:ln>
        </p:spPr>
        <p:txBody>
          <a:bodyPr vert="horz" wrap="square" lIns="122008" tIns="61004" rIns="122008" bIns="61004" numCol="1" anchor="ctr" anchorCtr="0" compatLnSpc="1">
            <a:prstTxWarp prst="textNoShape">
              <a:avLst/>
            </a:prstTxWarp>
          </a:bodyPr>
          <a:lstStyle>
            <a:lvl1pPr algn="l" rtl="0" eaLnBrk="1" fontAlgn="base" hangingPunct="1">
              <a:spcBef>
                <a:spcPct val="0"/>
              </a:spcBef>
              <a:spcAft>
                <a:spcPct val="0"/>
              </a:spcAft>
              <a:defRPr sz="4400" b="1">
                <a:solidFill>
                  <a:schemeClr val="bg2"/>
                </a:solidFill>
                <a:latin typeface="+mj-lt"/>
                <a:ea typeface="+mj-ea"/>
                <a:cs typeface="+mj-cs"/>
              </a:defRPr>
            </a:lvl1pPr>
            <a:lvl2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2pPr>
            <a:lvl3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3pPr>
            <a:lvl4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4pPr>
            <a:lvl5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5pPr>
            <a:lvl6pPr marL="610042"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6pPr>
            <a:lvl7pPr marL="1220084"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7pPr>
            <a:lvl8pPr marL="1830126"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8pPr>
            <a:lvl9pPr marL="2440168"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9pPr>
          </a:lstStyle>
          <a:p>
            <a:pPr>
              <a:lnSpc>
                <a:spcPts val="3920"/>
              </a:lnSpc>
            </a:pPr>
            <a:r>
              <a:rPr lang="en-GB" sz="4000" dirty="0">
                <a:solidFill>
                  <a:srgbClr val="FFE900"/>
                </a:solidFill>
                <a:latin typeface="Calibri" panose="020F0502020204030204" pitchFamily="34" charset="0"/>
              </a:rPr>
              <a:t>Have you thought of a job </a:t>
            </a:r>
            <a:br>
              <a:rPr lang="en-GB" sz="4000" dirty="0">
                <a:solidFill>
                  <a:srgbClr val="FFE900"/>
                </a:solidFill>
                <a:latin typeface="Calibri" panose="020F0502020204030204" pitchFamily="34" charset="0"/>
              </a:rPr>
            </a:br>
            <a:r>
              <a:rPr lang="en-GB" sz="4000" dirty="0">
                <a:solidFill>
                  <a:srgbClr val="FFE900"/>
                </a:solidFill>
                <a:latin typeface="Calibri" panose="020F0502020204030204" pitchFamily="34" charset="0"/>
              </a:rPr>
              <a:t>you would you like to do?</a:t>
            </a:r>
            <a:endParaRPr lang="en-GB" sz="4000" kern="0" dirty="0">
              <a:solidFill>
                <a:srgbClr val="FFE900"/>
              </a:solidFill>
              <a:latin typeface="Calibri" panose="020F0502020204030204" pitchFamily="34" charset="0"/>
            </a:endParaRPr>
          </a:p>
        </p:txBody>
      </p:sp>
      <p:grpSp>
        <p:nvGrpSpPr>
          <p:cNvPr id="17" name="Group 16">
            <a:extLst>
              <a:ext uri="{FF2B5EF4-FFF2-40B4-BE49-F238E27FC236}">
                <a16:creationId xmlns="" xmlns:a16="http://schemas.microsoft.com/office/drawing/2014/main" id="{FED8962D-D788-444F-AB68-024FE6D113CB}"/>
              </a:ext>
            </a:extLst>
          </p:cNvPr>
          <p:cNvGrpSpPr/>
          <p:nvPr/>
        </p:nvGrpSpPr>
        <p:grpSpPr>
          <a:xfrm>
            <a:off x="48915" y="1557586"/>
            <a:ext cx="12445174" cy="4752528"/>
            <a:chOff x="48915" y="1557586"/>
            <a:chExt cx="12445174" cy="4752528"/>
          </a:xfrm>
        </p:grpSpPr>
        <p:sp>
          <p:nvSpPr>
            <p:cNvPr id="16" name="Rectangle 15">
              <a:extLst>
                <a:ext uri="{FF2B5EF4-FFF2-40B4-BE49-F238E27FC236}">
                  <a16:creationId xmlns="" xmlns:a16="http://schemas.microsoft.com/office/drawing/2014/main" id="{A4540D66-63B0-B64D-9473-8E5B25C44618}"/>
                </a:ext>
              </a:extLst>
            </p:cNvPr>
            <p:cNvSpPr/>
            <p:nvPr/>
          </p:nvSpPr>
          <p:spPr bwMode="auto">
            <a:xfrm>
              <a:off x="646140" y="1557586"/>
              <a:ext cx="11356103" cy="475252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grpSp>
          <p:nvGrpSpPr>
            <p:cNvPr id="8" name="Group 7">
              <a:extLst>
                <a:ext uri="{FF2B5EF4-FFF2-40B4-BE49-F238E27FC236}">
                  <a16:creationId xmlns="" xmlns:a16="http://schemas.microsoft.com/office/drawing/2014/main" id="{A97F651C-1D71-4A48-9491-04AA1F0B0AE3}"/>
                </a:ext>
              </a:extLst>
            </p:cNvPr>
            <p:cNvGrpSpPr/>
            <p:nvPr/>
          </p:nvGrpSpPr>
          <p:grpSpPr>
            <a:xfrm>
              <a:off x="48915" y="1783219"/>
              <a:ext cx="12445174" cy="3662799"/>
              <a:chOff x="-167109" y="1701602"/>
              <a:chExt cx="12445174" cy="3662799"/>
            </a:xfrm>
          </p:grpSpPr>
          <p:sp>
            <p:nvSpPr>
              <p:cNvPr id="9" name="TextBox 8">
                <a:extLst>
                  <a:ext uri="{FF2B5EF4-FFF2-40B4-BE49-F238E27FC236}">
                    <a16:creationId xmlns="" xmlns:a16="http://schemas.microsoft.com/office/drawing/2014/main" id="{DC99A9C5-6C01-D34E-BD7D-4A1D9EC120B6}"/>
                  </a:ext>
                </a:extLst>
              </p:cNvPr>
              <p:cNvSpPr txBox="1"/>
              <p:nvPr/>
            </p:nvSpPr>
            <p:spPr>
              <a:xfrm>
                <a:off x="624979" y="1701602"/>
                <a:ext cx="11161240" cy="954107"/>
              </a:xfrm>
              <a:prstGeom prst="rect">
                <a:avLst/>
              </a:prstGeom>
              <a:noFill/>
            </p:spPr>
            <p:txBody>
              <a:bodyPr wrap="square" rtlCol="0">
                <a:spAutoFit/>
              </a:bodyPr>
              <a:lstStyle/>
              <a:p>
                <a:r>
                  <a:rPr lang="en-GB" sz="2800" dirty="0">
                    <a:latin typeface="Calibri" panose="020F0502020204030204" pitchFamily="34" charset="0"/>
                    <a:cs typeface="Calibri" panose="020F0502020204030204" pitchFamily="34" charset="0"/>
                  </a:rPr>
                  <a:t>These questions may help you think of options:</a:t>
                </a:r>
              </a:p>
              <a:p>
                <a:endParaRPr lang="en-GB" sz="2800" dirty="0">
                  <a:latin typeface="Calibri" panose="020F0502020204030204" pitchFamily="34" charset="0"/>
                  <a:cs typeface="Calibri" panose="020F0502020204030204" pitchFamily="34" charset="0"/>
                </a:endParaRPr>
              </a:p>
            </p:txBody>
          </p:sp>
          <p:pic>
            <p:nvPicPr>
              <p:cNvPr id="10" name="Graphic 9">
                <a:extLst>
                  <a:ext uri="{FF2B5EF4-FFF2-40B4-BE49-F238E27FC236}">
                    <a16:creationId xmlns="" xmlns:a16="http://schemas.microsoft.com/office/drawing/2014/main" id="{680ABD15-9E8F-8D42-AB12-99DDCA7C7504}"/>
                  </a:ext>
                </a:extLst>
              </p:cNvPr>
              <p:cNvPicPr>
                <a:picLocks noChangeAspect="1"/>
              </p:cNvPicPr>
              <p:nvPr/>
            </p:nvPicPr>
            <p:blipFill>
              <a:blip r:embed="rId5">
                <a:extLst>
                  <a:ext uri="{96DAC541-7B7A-43D3-8B79-37D633B846F1}">
                    <asvg:svgBlip xmlns="" xmlns:asvg="http://schemas.microsoft.com/office/drawing/2016/SVG/main" r:embed="rId6"/>
                  </a:ext>
                </a:extLst>
              </a:blip>
              <a:srcRect/>
              <a:stretch/>
            </p:blipFill>
            <p:spPr>
              <a:xfrm>
                <a:off x="3433291" y="2274880"/>
                <a:ext cx="5244058" cy="3089521"/>
              </a:xfrm>
              <a:prstGeom prst="rect">
                <a:avLst/>
              </a:prstGeom>
            </p:spPr>
          </p:pic>
          <p:pic>
            <p:nvPicPr>
              <p:cNvPr id="11" name="Graphic 10">
                <a:extLst>
                  <a:ext uri="{FF2B5EF4-FFF2-40B4-BE49-F238E27FC236}">
                    <a16:creationId xmlns="" xmlns:a16="http://schemas.microsoft.com/office/drawing/2014/main" id="{516D2EC0-0AF3-2945-AFB3-699B680C9A45}"/>
                  </a:ext>
                </a:extLst>
              </p:cNvPr>
              <p:cNvPicPr>
                <a:picLocks noChangeAspect="1"/>
              </p:cNvPicPr>
              <p:nvPr/>
            </p:nvPicPr>
            <p:blipFill>
              <a:blip r:embed="rId5">
                <a:extLst>
                  <a:ext uri="{96DAC541-7B7A-43D3-8B79-37D633B846F1}">
                    <asvg:svgBlip xmlns="" xmlns:asvg="http://schemas.microsoft.com/office/drawing/2016/SVG/main" r:embed="rId6"/>
                  </a:ext>
                </a:extLst>
              </a:blip>
              <a:srcRect/>
              <a:stretch/>
            </p:blipFill>
            <p:spPr>
              <a:xfrm>
                <a:off x="7034007" y="2274880"/>
                <a:ext cx="5244058" cy="3089521"/>
              </a:xfrm>
              <a:prstGeom prst="rect">
                <a:avLst/>
              </a:prstGeom>
            </p:spPr>
          </p:pic>
          <p:pic>
            <p:nvPicPr>
              <p:cNvPr id="12" name="Graphic 11">
                <a:extLst>
                  <a:ext uri="{FF2B5EF4-FFF2-40B4-BE49-F238E27FC236}">
                    <a16:creationId xmlns="" xmlns:a16="http://schemas.microsoft.com/office/drawing/2014/main" id="{E1779B30-33D0-6D40-B1C1-D96EC5083431}"/>
                  </a:ext>
                </a:extLst>
              </p:cNvPr>
              <p:cNvPicPr>
                <a:picLocks noChangeAspect="1"/>
              </p:cNvPicPr>
              <p:nvPr/>
            </p:nvPicPr>
            <p:blipFill>
              <a:blip r:embed="rId5">
                <a:extLst>
                  <a:ext uri="{96DAC541-7B7A-43D3-8B79-37D633B846F1}">
                    <asvg:svgBlip xmlns="" xmlns:asvg="http://schemas.microsoft.com/office/drawing/2016/SVG/main" r:embed="rId6"/>
                  </a:ext>
                </a:extLst>
              </a:blip>
              <a:srcRect/>
              <a:stretch/>
            </p:blipFill>
            <p:spPr>
              <a:xfrm>
                <a:off x="-167109" y="2274880"/>
                <a:ext cx="5244058" cy="3089521"/>
              </a:xfrm>
              <a:prstGeom prst="rect">
                <a:avLst/>
              </a:prstGeom>
            </p:spPr>
          </p:pic>
          <p:sp>
            <p:nvSpPr>
              <p:cNvPr id="13" name="Rectangle 12">
                <a:extLst>
                  <a:ext uri="{FF2B5EF4-FFF2-40B4-BE49-F238E27FC236}">
                    <a16:creationId xmlns="" xmlns:a16="http://schemas.microsoft.com/office/drawing/2014/main" id="{FBED3AB4-C422-A944-A5BA-17D305C14131}"/>
                  </a:ext>
                </a:extLst>
              </p:cNvPr>
              <p:cNvSpPr/>
              <p:nvPr/>
            </p:nvSpPr>
            <p:spPr bwMode="auto">
              <a:xfrm>
                <a:off x="1059128" y="3060699"/>
                <a:ext cx="2570381" cy="1898711"/>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800" u="none" strike="noStrike" cap="none" normalizeH="0" baseline="0" dirty="0">
                    <a:ln>
                      <a:noFill/>
                    </a:ln>
                    <a:effectLst/>
                    <a:latin typeface="Calibri" panose="020F0502020204030204" pitchFamily="34" charset="0"/>
                    <a:cs typeface="Calibri" panose="020F0502020204030204" pitchFamily="34" charset="0"/>
                  </a:rPr>
                  <a:t>What did </a:t>
                </a:r>
                <a:br>
                  <a:rPr kumimoji="0" lang="en-GB" sz="2800" u="none" strike="noStrike" cap="none" normalizeH="0" baseline="0" dirty="0">
                    <a:ln>
                      <a:noFill/>
                    </a:ln>
                    <a:effectLst/>
                    <a:latin typeface="Calibri" panose="020F0502020204030204" pitchFamily="34" charset="0"/>
                    <a:cs typeface="Calibri" panose="020F0502020204030204" pitchFamily="34" charset="0"/>
                  </a:rPr>
                </a:br>
                <a:r>
                  <a:rPr kumimoji="0" lang="en-GB" sz="2800" u="none" strike="noStrike" cap="none" normalizeH="0" baseline="0" dirty="0">
                    <a:ln>
                      <a:noFill/>
                    </a:ln>
                    <a:effectLst/>
                    <a:latin typeface="Calibri" panose="020F0502020204030204" pitchFamily="34" charset="0"/>
                    <a:cs typeface="Calibri" panose="020F0502020204030204" pitchFamily="34" charset="0"/>
                  </a:rPr>
                  <a:t>I want to be </a:t>
                </a:r>
                <a:br>
                  <a:rPr kumimoji="0" lang="en-GB" sz="2800" u="none" strike="noStrike" cap="none" normalizeH="0" baseline="0" dirty="0">
                    <a:ln>
                      <a:noFill/>
                    </a:ln>
                    <a:effectLst/>
                    <a:latin typeface="Calibri" panose="020F0502020204030204" pitchFamily="34" charset="0"/>
                    <a:cs typeface="Calibri" panose="020F0502020204030204" pitchFamily="34" charset="0"/>
                  </a:rPr>
                </a:br>
                <a:r>
                  <a:rPr kumimoji="0" lang="en-GB" sz="2800" u="none" strike="noStrike" cap="none" normalizeH="0" baseline="0" dirty="0">
                    <a:ln>
                      <a:noFill/>
                    </a:ln>
                    <a:effectLst/>
                    <a:latin typeface="Calibri" panose="020F0502020204030204" pitchFamily="34" charset="0"/>
                    <a:cs typeface="Calibri" panose="020F0502020204030204" pitchFamily="34" charset="0"/>
                  </a:rPr>
                  <a:t>as a kid?</a:t>
                </a:r>
              </a:p>
            </p:txBody>
          </p:sp>
          <p:sp>
            <p:nvSpPr>
              <p:cNvPr id="14" name="Rectangle 13">
                <a:extLst>
                  <a:ext uri="{FF2B5EF4-FFF2-40B4-BE49-F238E27FC236}">
                    <a16:creationId xmlns="" xmlns:a16="http://schemas.microsoft.com/office/drawing/2014/main" id="{DA6C7FBB-B129-8B4F-9A7F-AC180DA7F413}"/>
                  </a:ext>
                </a:extLst>
              </p:cNvPr>
              <p:cNvSpPr/>
              <p:nvPr/>
            </p:nvSpPr>
            <p:spPr bwMode="auto">
              <a:xfrm>
                <a:off x="4794785" y="3060699"/>
                <a:ext cx="2198111" cy="1898711"/>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800" u="none" strike="noStrike" cap="none" normalizeH="0" baseline="0" dirty="0">
                    <a:ln>
                      <a:noFill/>
                    </a:ln>
                    <a:effectLst/>
                    <a:latin typeface="Calibri" panose="020F0502020204030204" pitchFamily="34" charset="0"/>
                    <a:cs typeface="Calibri" panose="020F0502020204030204" pitchFamily="34" charset="0"/>
                  </a:rPr>
                  <a:t>Wha</a:t>
                </a:r>
                <a:r>
                  <a:rPr lang="en-GB" sz="2800" dirty="0">
                    <a:latin typeface="Calibri" panose="020F0502020204030204" pitchFamily="34" charset="0"/>
                    <a:cs typeface="Calibri" panose="020F0502020204030204" pitchFamily="34" charset="0"/>
                  </a:rPr>
                  <a:t>t </a:t>
                </a:r>
                <a:br>
                  <a:rPr lang="en-GB" sz="2800" dirty="0">
                    <a:latin typeface="Calibri" panose="020F0502020204030204" pitchFamily="34" charset="0"/>
                    <a:cs typeface="Calibri" panose="020F0502020204030204" pitchFamily="34" charset="0"/>
                  </a:rPr>
                </a:br>
                <a:r>
                  <a:rPr lang="en-GB" sz="2800" dirty="0">
                    <a:latin typeface="Calibri" panose="020F0502020204030204" pitchFamily="34" charset="0"/>
                    <a:cs typeface="Calibri" panose="020F0502020204030204" pitchFamily="34" charset="0"/>
                  </a:rPr>
                  <a:t>makes me happiest?</a:t>
                </a:r>
                <a:endParaRPr kumimoji="0" lang="en-GB" sz="2800" u="none" strike="noStrike" cap="none" normalizeH="0" baseline="0" dirty="0">
                  <a:ln>
                    <a:noFill/>
                  </a:ln>
                  <a:effectLst/>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 xmlns:a16="http://schemas.microsoft.com/office/drawing/2014/main" id="{9318DC18-3368-7D42-84D6-E976228A33C6}"/>
                  </a:ext>
                </a:extLst>
              </p:cNvPr>
              <p:cNvSpPr/>
              <p:nvPr/>
            </p:nvSpPr>
            <p:spPr bwMode="auto">
              <a:xfrm>
                <a:off x="8586524" y="3060699"/>
                <a:ext cx="1883245" cy="1898711"/>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800" u="none" strike="noStrike" cap="none" normalizeH="0" baseline="0" dirty="0">
                    <a:ln>
                      <a:noFill/>
                    </a:ln>
                    <a:effectLst/>
                    <a:latin typeface="Calibri" panose="020F0502020204030204" pitchFamily="34" charset="0"/>
                    <a:cs typeface="Calibri" panose="020F0502020204030204" pitchFamily="34" charset="0"/>
                  </a:rPr>
                  <a:t>What subjects</a:t>
                </a:r>
                <a:r>
                  <a:rPr kumimoji="0" lang="en-GB" sz="2800" u="none" strike="noStrike" cap="none" normalizeH="0" dirty="0">
                    <a:ln>
                      <a:noFill/>
                    </a:ln>
                    <a:effectLst/>
                    <a:latin typeface="Calibri" panose="020F0502020204030204" pitchFamily="34" charset="0"/>
                    <a:cs typeface="Calibri" panose="020F0502020204030204" pitchFamily="34" charset="0"/>
                  </a:rPr>
                  <a:t> do I like?</a:t>
                </a:r>
                <a:endParaRPr kumimoji="0" lang="en-GB" sz="2800" u="none" strike="noStrike" cap="none" normalizeH="0" baseline="0" dirty="0">
                  <a:ln>
                    <a:noFill/>
                  </a:ln>
                  <a:effectLst/>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1740784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izsAPnrn6s"/>
          <p:cNvPicPr>
            <a:picLocks noGrp="1" noRot="1" noChangeAspect="1"/>
          </p:cNvPicPr>
          <p:nvPr>
            <p:ph idx="1"/>
            <a:videoFile r:link="rId1"/>
          </p:nvPr>
        </p:nvPicPr>
        <p:blipFill>
          <a:blip r:embed="rId4"/>
          <a:stretch>
            <a:fillRect/>
          </a:stretch>
        </p:blipFill>
        <p:spPr>
          <a:xfrm>
            <a:off x="2317167" y="1773610"/>
            <a:ext cx="7560840" cy="4252759"/>
          </a:xfrm>
          <a:prstGeom prst="rect">
            <a:avLst/>
          </a:prstGeom>
          <a:ln w="63500">
            <a:solidFill>
              <a:srgbClr val="FFE900"/>
            </a:solidFill>
          </a:ln>
        </p:spPr>
      </p:pic>
      <p:sp>
        <p:nvSpPr>
          <p:cNvPr id="2" name="Title 1"/>
          <p:cNvSpPr>
            <a:spLocks noGrp="1"/>
          </p:cNvSpPr>
          <p:nvPr>
            <p:ph type="title"/>
          </p:nvPr>
        </p:nvSpPr>
        <p:spPr>
          <a:xfrm>
            <a:off x="2389175" y="5109506"/>
            <a:ext cx="3564396" cy="1296144"/>
          </a:xfrm>
        </p:spPr>
        <p:txBody>
          <a:bodyPr/>
          <a:lstStyle/>
          <a:p>
            <a:r>
              <a:rPr lang="en-GB" sz="2000" dirty="0">
                <a:solidFill>
                  <a:schemeClr val="bg1"/>
                </a:solidFill>
                <a:hlinkClick r:id="rId5">
                  <a:extLst>
                    <a:ext uri="{A12FA001-AC4F-418D-AE19-62706E023703}">
                      <ahyp:hlinkClr xmlns="" xmlns:ahyp="http://schemas.microsoft.com/office/drawing/2018/hyperlinkcolor" val="tx"/>
                    </a:ext>
                  </a:extLst>
                </a:hlinkClick>
              </a:rPr>
              <a:t>Deaf Works Everywhere</a:t>
            </a:r>
            <a:endParaRPr lang="en-GB" sz="2000" dirty="0">
              <a:solidFill>
                <a:schemeClr val="bg1"/>
              </a:solidFill>
            </a:endParaRPr>
          </a:p>
        </p:txBody>
      </p:sp>
    </p:spTree>
    <p:extLst>
      <p:ext uri="{BB962C8B-B14F-4D97-AF65-F5344CB8AC3E}">
        <p14:creationId xmlns:p14="http://schemas.microsoft.com/office/powerpoint/2010/main" val="4178794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 xmlns:a16="http://schemas.microsoft.com/office/drawing/2014/main" id="{FAC8C2E2-2BFB-DF48-9B59-75E9265C840F}"/>
              </a:ext>
            </a:extLst>
          </p:cNvPr>
          <p:cNvSpPr txBox="1">
            <a:spLocks/>
          </p:cNvSpPr>
          <p:nvPr/>
        </p:nvSpPr>
        <p:spPr bwMode="auto">
          <a:xfrm>
            <a:off x="1129035" y="2560320"/>
            <a:ext cx="9937104" cy="1224136"/>
          </a:xfrm>
          <a:prstGeom prst="rect">
            <a:avLst/>
          </a:prstGeom>
          <a:noFill/>
          <a:ln w="9525">
            <a:noFill/>
            <a:miter lim="800000"/>
            <a:headEnd/>
            <a:tailEnd/>
          </a:ln>
        </p:spPr>
        <p:txBody>
          <a:bodyPr vert="horz" wrap="square" lIns="122008" tIns="61004" rIns="122008" bIns="61004" numCol="1" anchor="t" anchorCtr="0" compatLnSpc="1">
            <a:prstTxWarp prst="textNoShape">
              <a:avLst/>
            </a:prstTxWarp>
          </a:bodyPr>
          <a:lstStyle>
            <a:lvl1pPr marL="0" indent="0" algn="ctr" rtl="0" eaLnBrk="1" fontAlgn="base" hangingPunct="1">
              <a:spcBef>
                <a:spcPct val="20000"/>
              </a:spcBef>
              <a:spcAft>
                <a:spcPct val="0"/>
              </a:spcAft>
              <a:buClr>
                <a:schemeClr val="bg2"/>
              </a:buClr>
              <a:buFont typeface="Arial" panose="020B0604020202020204" pitchFamily="34" charset="0"/>
              <a:buNone/>
              <a:defRPr sz="6000" b="1" i="0">
                <a:solidFill>
                  <a:schemeClr val="bg1"/>
                </a:solidFill>
                <a:latin typeface="+mn-lt"/>
                <a:ea typeface="+mn-ea"/>
                <a:cs typeface="+mn-cs"/>
              </a:defRPr>
            </a:lvl1pPr>
            <a:lvl2pPr marL="0" indent="0" algn="l" rtl="0" eaLnBrk="1" fontAlgn="base" hangingPunct="1">
              <a:spcBef>
                <a:spcPct val="20000"/>
              </a:spcBef>
              <a:spcAft>
                <a:spcPct val="0"/>
              </a:spcAft>
              <a:buClr>
                <a:schemeClr val="bg2"/>
              </a:buClr>
              <a:buFont typeface="Arial" panose="020B0604020202020204" pitchFamily="34" charset="0"/>
              <a:buNone/>
              <a:defRPr sz="3200">
                <a:solidFill>
                  <a:schemeClr val="tx1"/>
                </a:solidFill>
                <a:latin typeface="+mn-lt"/>
                <a:ea typeface="+mn-ea"/>
              </a:defRPr>
            </a:lvl2pPr>
            <a:lvl3pPr marL="0" indent="0" algn="l" rtl="0" eaLnBrk="1" fontAlgn="base" hangingPunct="1">
              <a:spcBef>
                <a:spcPct val="20000"/>
              </a:spcBef>
              <a:spcAft>
                <a:spcPct val="0"/>
              </a:spcAft>
              <a:buNone/>
              <a:defRPr sz="3200">
                <a:solidFill>
                  <a:schemeClr val="tx1"/>
                </a:solidFill>
                <a:latin typeface="+mn-lt"/>
                <a:ea typeface="+mn-ea"/>
              </a:defRPr>
            </a:lvl3pPr>
            <a:lvl4pPr marL="0" indent="0" algn="l" rtl="0" eaLnBrk="1" fontAlgn="base" hangingPunct="1">
              <a:spcBef>
                <a:spcPct val="20000"/>
              </a:spcBef>
              <a:spcAft>
                <a:spcPct val="0"/>
              </a:spcAft>
              <a:buNone/>
              <a:defRPr sz="3200">
                <a:solidFill>
                  <a:schemeClr val="tx1"/>
                </a:solidFill>
                <a:latin typeface="+mn-lt"/>
                <a:ea typeface="+mn-ea"/>
              </a:defRPr>
            </a:lvl4pPr>
            <a:lvl5pPr marL="0" indent="0" algn="l" rtl="0" eaLnBrk="1" fontAlgn="base" hangingPunct="1">
              <a:spcBef>
                <a:spcPct val="20000"/>
              </a:spcBef>
              <a:spcAft>
                <a:spcPct val="0"/>
              </a:spcAft>
              <a:buNone/>
              <a:defRPr sz="3200">
                <a:solidFill>
                  <a:schemeClr val="tx1"/>
                </a:solidFill>
                <a:latin typeface="+mn-lt"/>
                <a:ea typeface="+mn-ea"/>
              </a:defRPr>
            </a:lvl5pPr>
            <a:lvl6pPr marL="3355231" indent="-305021" algn="l" rtl="0" eaLnBrk="1" fontAlgn="base" hangingPunct="1">
              <a:spcBef>
                <a:spcPct val="20000"/>
              </a:spcBef>
              <a:spcAft>
                <a:spcPct val="0"/>
              </a:spcAft>
              <a:buChar char="»"/>
              <a:defRPr sz="2700">
                <a:solidFill>
                  <a:schemeClr val="tx1"/>
                </a:solidFill>
                <a:latin typeface="+mn-lt"/>
                <a:ea typeface="+mn-ea"/>
              </a:defRPr>
            </a:lvl6pPr>
            <a:lvl7pPr marL="3965273" indent="-305021" algn="l" rtl="0" eaLnBrk="1" fontAlgn="base" hangingPunct="1">
              <a:spcBef>
                <a:spcPct val="20000"/>
              </a:spcBef>
              <a:spcAft>
                <a:spcPct val="0"/>
              </a:spcAft>
              <a:buChar char="»"/>
              <a:defRPr sz="2700">
                <a:solidFill>
                  <a:schemeClr val="tx1"/>
                </a:solidFill>
                <a:latin typeface="+mn-lt"/>
                <a:ea typeface="+mn-ea"/>
              </a:defRPr>
            </a:lvl7pPr>
            <a:lvl8pPr marL="4575315" indent="-305021" algn="l" rtl="0" eaLnBrk="1" fontAlgn="base" hangingPunct="1">
              <a:spcBef>
                <a:spcPct val="20000"/>
              </a:spcBef>
              <a:spcAft>
                <a:spcPct val="0"/>
              </a:spcAft>
              <a:buChar char="»"/>
              <a:defRPr sz="2700">
                <a:solidFill>
                  <a:schemeClr val="tx1"/>
                </a:solidFill>
                <a:latin typeface="+mn-lt"/>
                <a:ea typeface="+mn-ea"/>
              </a:defRPr>
            </a:lvl8pPr>
            <a:lvl9pPr marL="5185357" indent="-305021" algn="l" rtl="0" eaLnBrk="1" fontAlgn="base" hangingPunct="1">
              <a:spcBef>
                <a:spcPct val="20000"/>
              </a:spcBef>
              <a:spcAft>
                <a:spcPct val="0"/>
              </a:spcAft>
              <a:buChar char="»"/>
              <a:defRPr sz="2700">
                <a:solidFill>
                  <a:schemeClr val="tx1"/>
                </a:solidFill>
                <a:latin typeface="+mn-lt"/>
                <a:ea typeface="+mn-ea"/>
              </a:defRPr>
            </a:lvl9pPr>
          </a:lstStyle>
          <a:p>
            <a:pPr>
              <a:lnSpc>
                <a:spcPts val="6940"/>
              </a:lnSpc>
            </a:pPr>
            <a:r>
              <a:rPr lang="en-US" sz="7200" kern="0" dirty="0">
                <a:solidFill>
                  <a:srgbClr val="FFE900"/>
                </a:solidFill>
                <a:latin typeface="Calibri" panose="020F0502020204030204" pitchFamily="34" charset="0"/>
              </a:rPr>
              <a:t>2</a:t>
            </a:r>
            <a:r>
              <a:rPr lang="en-US" sz="7200" kern="0" dirty="0" smtClean="0">
                <a:solidFill>
                  <a:srgbClr val="FFE900"/>
                </a:solidFill>
                <a:latin typeface="Calibri" panose="020F0502020204030204" pitchFamily="34" charset="0"/>
              </a:rPr>
              <a:t>. </a:t>
            </a:r>
            <a:r>
              <a:rPr lang="en-US" sz="7200" kern="0" dirty="0">
                <a:solidFill>
                  <a:srgbClr val="FFE900"/>
                </a:solidFill>
                <a:latin typeface="Calibri" panose="020F0502020204030204" pitchFamily="34" charset="0"/>
              </a:rPr>
              <a:t>Own your </a:t>
            </a:r>
            <a:br>
              <a:rPr lang="en-US" sz="7200" kern="0" dirty="0">
                <a:solidFill>
                  <a:srgbClr val="FFE900"/>
                </a:solidFill>
                <a:latin typeface="Calibri" panose="020F0502020204030204" pitchFamily="34" charset="0"/>
              </a:rPr>
            </a:br>
            <a:r>
              <a:rPr lang="en-US" sz="7200" kern="0" dirty="0">
                <a:solidFill>
                  <a:srgbClr val="FFE900"/>
                </a:solidFill>
                <a:latin typeface="Calibri" panose="020F0502020204030204" pitchFamily="34" charset="0"/>
              </a:rPr>
              <a:t>deafness</a:t>
            </a:r>
          </a:p>
        </p:txBody>
      </p:sp>
    </p:spTree>
    <p:extLst>
      <p:ext uri="{BB962C8B-B14F-4D97-AF65-F5344CB8AC3E}">
        <p14:creationId xmlns:p14="http://schemas.microsoft.com/office/powerpoint/2010/main" val="14673782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979" y="320040"/>
            <a:ext cx="8256091" cy="720000"/>
          </a:xfrm>
        </p:spPr>
        <p:txBody>
          <a:bodyPr/>
          <a:lstStyle/>
          <a:p>
            <a:r>
              <a:rPr lang="en-GB" sz="4000" b="1" dirty="0"/>
              <a:t>Own your deafness </a:t>
            </a:r>
          </a:p>
        </p:txBody>
      </p:sp>
      <p:sp>
        <p:nvSpPr>
          <p:cNvPr id="3" name="Content Placeholder 2"/>
          <p:cNvSpPr>
            <a:spLocks noGrp="1"/>
          </p:cNvSpPr>
          <p:nvPr>
            <p:ph idx="1"/>
          </p:nvPr>
        </p:nvSpPr>
        <p:spPr>
          <a:xfrm>
            <a:off x="624979" y="1701602"/>
            <a:ext cx="9361040" cy="4752528"/>
          </a:xfrm>
        </p:spPr>
        <p:txBody>
          <a:bodyPr/>
          <a:lstStyle/>
          <a:p>
            <a:pPr marL="0" indent="0">
              <a:buNone/>
            </a:pPr>
            <a:r>
              <a:rPr lang="en-GB" sz="2800" b="1" dirty="0"/>
              <a:t>What do we mean by this?</a:t>
            </a:r>
          </a:p>
          <a:p>
            <a:r>
              <a:rPr lang="en-GB" sz="2800" dirty="0"/>
              <a:t>Knowing about your deafness, level/type</a:t>
            </a:r>
          </a:p>
          <a:p>
            <a:r>
              <a:rPr lang="en-GB" sz="2800" dirty="0"/>
              <a:t>Knowing who you are</a:t>
            </a:r>
          </a:p>
          <a:p>
            <a:r>
              <a:rPr lang="en-GB" sz="2800" dirty="0"/>
              <a:t>Knowing how you communicate</a:t>
            </a:r>
          </a:p>
          <a:p>
            <a:r>
              <a:rPr lang="en-GB" sz="2800" dirty="0"/>
              <a:t>Knowing what support you require </a:t>
            </a:r>
          </a:p>
          <a:p>
            <a:r>
              <a:rPr lang="en-GB" sz="2800" dirty="0"/>
              <a:t>Being confident and proud to tell people </a:t>
            </a:r>
            <a:br>
              <a:rPr lang="en-GB" sz="2800" dirty="0"/>
            </a:br>
            <a:r>
              <a:rPr lang="en-GB" sz="2800" dirty="0"/>
              <a:t>you’re deaf</a:t>
            </a:r>
          </a:p>
          <a:p>
            <a:pPr marL="0" indent="0">
              <a:buNone/>
            </a:pPr>
            <a:endParaRPr lang="en-GB" sz="2800" b="1" dirty="0"/>
          </a:p>
        </p:txBody>
      </p:sp>
    </p:spTree>
    <p:extLst>
      <p:ext uri="{BB962C8B-B14F-4D97-AF65-F5344CB8AC3E}">
        <p14:creationId xmlns:p14="http://schemas.microsoft.com/office/powerpoint/2010/main" val="28504918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979" y="320040"/>
            <a:ext cx="8256091" cy="720000"/>
          </a:xfrm>
        </p:spPr>
        <p:txBody>
          <a:bodyPr/>
          <a:lstStyle/>
          <a:p>
            <a:r>
              <a:rPr lang="en-GB" sz="4000" b="1" dirty="0"/>
              <a:t>Why own your deafness?</a:t>
            </a:r>
          </a:p>
        </p:txBody>
      </p:sp>
      <p:sp>
        <p:nvSpPr>
          <p:cNvPr id="4" name="Content Placeholder 2">
            <a:extLst>
              <a:ext uri="{FF2B5EF4-FFF2-40B4-BE49-F238E27FC236}">
                <a16:creationId xmlns="" xmlns:a16="http://schemas.microsoft.com/office/drawing/2014/main" id="{A87E5B0F-1CD1-2640-982A-75DB567B8B8C}"/>
              </a:ext>
            </a:extLst>
          </p:cNvPr>
          <p:cNvSpPr txBox="1">
            <a:spLocks/>
          </p:cNvSpPr>
          <p:nvPr/>
        </p:nvSpPr>
        <p:spPr bwMode="auto">
          <a:xfrm>
            <a:off x="624979" y="1701602"/>
            <a:ext cx="11161239" cy="3096344"/>
          </a:xfrm>
          <a:prstGeom prst="rect">
            <a:avLst/>
          </a:prstGeom>
          <a:noFill/>
          <a:ln w="9525">
            <a:noFill/>
            <a:miter lim="800000"/>
            <a:headEnd/>
            <a:tailEnd/>
          </a:ln>
        </p:spPr>
        <p:txBody>
          <a:bodyPr vert="horz" wrap="square" lIns="122008" tIns="61004" rIns="122008" bIns="61004" numCol="2" spcCol="182880" anchor="t" anchorCtr="0" compatLnSpc="1">
            <a:prstTxWarp prst="textNoShape">
              <a:avLst/>
            </a:prstTxWarp>
          </a:bodyPr>
          <a:lstStyle>
            <a:lvl1pPr marL="357188" indent="-357188" algn="l" rtl="0" eaLnBrk="1" fontAlgn="base" hangingPunct="1">
              <a:spcBef>
                <a:spcPct val="20000"/>
              </a:spcBef>
              <a:spcAft>
                <a:spcPct val="0"/>
              </a:spcAft>
              <a:buClr>
                <a:schemeClr val="bg2"/>
              </a:buClr>
              <a:buFont typeface="Arial" panose="020B0604020202020204" pitchFamily="34" charset="0"/>
              <a:buChar char="•"/>
              <a:defRPr sz="3200" b="0">
                <a:solidFill>
                  <a:schemeClr val="tx1"/>
                </a:solidFill>
                <a:latin typeface="+mn-lt"/>
                <a:ea typeface="+mn-ea"/>
                <a:cs typeface="+mn-cs"/>
              </a:defRPr>
            </a:lvl1pPr>
            <a:lvl2pPr marL="0" indent="0" algn="l" rtl="0" eaLnBrk="1" fontAlgn="base" hangingPunct="1">
              <a:spcBef>
                <a:spcPct val="20000"/>
              </a:spcBef>
              <a:spcAft>
                <a:spcPct val="0"/>
              </a:spcAft>
              <a:buClr>
                <a:schemeClr val="bg2"/>
              </a:buClr>
              <a:buFont typeface="Arial" panose="020B0604020202020204" pitchFamily="34" charset="0"/>
              <a:buNone/>
              <a:defRPr sz="3200">
                <a:solidFill>
                  <a:schemeClr val="tx1"/>
                </a:solidFill>
                <a:latin typeface="+mn-lt"/>
                <a:ea typeface="+mn-ea"/>
              </a:defRPr>
            </a:lvl2pPr>
            <a:lvl3pPr marL="0" indent="0" algn="l" rtl="0" eaLnBrk="1" fontAlgn="base" hangingPunct="1">
              <a:spcBef>
                <a:spcPct val="20000"/>
              </a:spcBef>
              <a:spcAft>
                <a:spcPct val="0"/>
              </a:spcAft>
              <a:buNone/>
              <a:defRPr sz="3200">
                <a:solidFill>
                  <a:schemeClr val="tx1"/>
                </a:solidFill>
                <a:latin typeface="+mn-lt"/>
                <a:ea typeface="+mn-ea"/>
              </a:defRPr>
            </a:lvl3pPr>
            <a:lvl4pPr marL="0" indent="0" algn="l" rtl="0" eaLnBrk="1" fontAlgn="base" hangingPunct="1">
              <a:spcBef>
                <a:spcPct val="20000"/>
              </a:spcBef>
              <a:spcAft>
                <a:spcPct val="0"/>
              </a:spcAft>
              <a:buNone/>
              <a:defRPr sz="3200">
                <a:solidFill>
                  <a:schemeClr val="tx1"/>
                </a:solidFill>
                <a:latin typeface="+mn-lt"/>
                <a:ea typeface="+mn-ea"/>
              </a:defRPr>
            </a:lvl4pPr>
            <a:lvl5pPr marL="0" indent="0" algn="l" rtl="0" eaLnBrk="1" fontAlgn="base" hangingPunct="1">
              <a:spcBef>
                <a:spcPct val="20000"/>
              </a:spcBef>
              <a:spcAft>
                <a:spcPct val="0"/>
              </a:spcAft>
              <a:buNone/>
              <a:defRPr sz="3200">
                <a:solidFill>
                  <a:schemeClr val="tx1"/>
                </a:solidFill>
                <a:latin typeface="+mn-lt"/>
                <a:ea typeface="+mn-ea"/>
              </a:defRPr>
            </a:lvl5pPr>
            <a:lvl6pPr marL="3355231" indent="-305021" algn="l" rtl="0" eaLnBrk="1" fontAlgn="base" hangingPunct="1">
              <a:spcBef>
                <a:spcPct val="20000"/>
              </a:spcBef>
              <a:spcAft>
                <a:spcPct val="0"/>
              </a:spcAft>
              <a:buChar char="»"/>
              <a:defRPr sz="2700">
                <a:solidFill>
                  <a:schemeClr val="tx1"/>
                </a:solidFill>
                <a:latin typeface="+mn-lt"/>
                <a:ea typeface="+mn-ea"/>
              </a:defRPr>
            </a:lvl6pPr>
            <a:lvl7pPr marL="3965273" indent="-305021" algn="l" rtl="0" eaLnBrk="1" fontAlgn="base" hangingPunct="1">
              <a:spcBef>
                <a:spcPct val="20000"/>
              </a:spcBef>
              <a:spcAft>
                <a:spcPct val="0"/>
              </a:spcAft>
              <a:buChar char="»"/>
              <a:defRPr sz="2700">
                <a:solidFill>
                  <a:schemeClr val="tx1"/>
                </a:solidFill>
                <a:latin typeface="+mn-lt"/>
                <a:ea typeface="+mn-ea"/>
              </a:defRPr>
            </a:lvl7pPr>
            <a:lvl8pPr marL="4575315" indent="-305021" algn="l" rtl="0" eaLnBrk="1" fontAlgn="base" hangingPunct="1">
              <a:spcBef>
                <a:spcPct val="20000"/>
              </a:spcBef>
              <a:spcAft>
                <a:spcPct val="0"/>
              </a:spcAft>
              <a:buChar char="»"/>
              <a:defRPr sz="2700">
                <a:solidFill>
                  <a:schemeClr val="tx1"/>
                </a:solidFill>
                <a:latin typeface="+mn-lt"/>
                <a:ea typeface="+mn-ea"/>
              </a:defRPr>
            </a:lvl8pPr>
            <a:lvl9pPr marL="5185357" indent="-305021" algn="l" rtl="0" eaLnBrk="1" fontAlgn="base" hangingPunct="1">
              <a:spcBef>
                <a:spcPct val="20000"/>
              </a:spcBef>
              <a:spcAft>
                <a:spcPct val="0"/>
              </a:spcAft>
              <a:buChar char="»"/>
              <a:defRPr sz="2700">
                <a:solidFill>
                  <a:schemeClr val="tx1"/>
                </a:solidFill>
                <a:latin typeface="+mn-lt"/>
                <a:ea typeface="+mn-ea"/>
              </a:defRPr>
            </a:lvl9pPr>
          </a:lstStyle>
          <a:p>
            <a:r>
              <a:rPr lang="en-GB" sz="2600" dirty="0">
                <a:latin typeface="Calibri" panose="020F0502020204030204" pitchFamily="34" charset="0"/>
              </a:rPr>
              <a:t>Being deaf is part of your identity</a:t>
            </a:r>
          </a:p>
          <a:p>
            <a:r>
              <a:rPr lang="en-GB" sz="2600" dirty="0">
                <a:latin typeface="Calibri" panose="020F0502020204030204" pitchFamily="34" charset="0"/>
              </a:rPr>
              <a:t>Telling other people can help you </a:t>
            </a:r>
          </a:p>
          <a:p>
            <a:r>
              <a:rPr lang="en-GB" sz="2600" dirty="0">
                <a:latin typeface="Calibri" panose="020F0502020204030204" pitchFamily="34" charset="0"/>
              </a:rPr>
              <a:t>If you don’t tell people you’re deaf </a:t>
            </a:r>
            <a:br>
              <a:rPr lang="en-GB" sz="2600" dirty="0">
                <a:latin typeface="Calibri" panose="020F0502020204030204" pitchFamily="34" charset="0"/>
              </a:rPr>
            </a:br>
            <a:r>
              <a:rPr lang="en-GB" sz="2600" dirty="0">
                <a:latin typeface="Calibri" panose="020F0502020204030204" pitchFamily="34" charset="0"/>
              </a:rPr>
              <a:t>it is hard for them to know how to </a:t>
            </a:r>
            <a:br>
              <a:rPr lang="en-GB" sz="2600" dirty="0">
                <a:latin typeface="Calibri" panose="020F0502020204030204" pitchFamily="34" charset="0"/>
              </a:rPr>
            </a:br>
            <a:r>
              <a:rPr lang="en-GB" sz="2600" dirty="0">
                <a:latin typeface="Calibri" panose="020F0502020204030204" pitchFamily="34" charset="0"/>
              </a:rPr>
              <a:t>help you</a:t>
            </a:r>
          </a:p>
          <a:p>
            <a:r>
              <a:rPr lang="en-GB" sz="2600" dirty="0">
                <a:latin typeface="Calibri" panose="020F0502020204030204" pitchFamily="34" charset="0"/>
              </a:rPr>
              <a:t>Be confident about the support you </a:t>
            </a:r>
            <a:br>
              <a:rPr lang="en-GB" sz="2600" dirty="0">
                <a:latin typeface="Calibri" panose="020F0502020204030204" pitchFamily="34" charset="0"/>
              </a:rPr>
            </a:br>
            <a:r>
              <a:rPr lang="en-GB" sz="2600" dirty="0">
                <a:latin typeface="Calibri" panose="020F0502020204030204" pitchFamily="34" charset="0"/>
              </a:rPr>
              <a:t>need – never be worried to ask! </a:t>
            </a:r>
          </a:p>
          <a:p>
            <a:r>
              <a:rPr lang="en-GB" sz="2600" dirty="0">
                <a:latin typeface="Calibri" panose="020F0502020204030204" pitchFamily="34" charset="0"/>
              </a:rPr>
              <a:t>Having support can make you </a:t>
            </a:r>
            <a:br>
              <a:rPr lang="en-GB" sz="2600" dirty="0">
                <a:latin typeface="Calibri" panose="020F0502020204030204" pitchFamily="34" charset="0"/>
              </a:rPr>
            </a:br>
            <a:r>
              <a:rPr lang="en-GB" sz="2600" dirty="0">
                <a:latin typeface="Calibri" panose="020F0502020204030204" pitchFamily="34" charset="0"/>
              </a:rPr>
              <a:t>feel more confident in making </a:t>
            </a:r>
            <a:br>
              <a:rPr lang="en-GB" sz="2600" dirty="0">
                <a:latin typeface="Calibri" panose="020F0502020204030204" pitchFamily="34" charset="0"/>
              </a:rPr>
            </a:br>
            <a:r>
              <a:rPr lang="en-GB" sz="2600" dirty="0">
                <a:latin typeface="Calibri" panose="020F0502020204030204" pitchFamily="34" charset="0"/>
              </a:rPr>
              <a:t>a positive difference</a:t>
            </a:r>
          </a:p>
          <a:p>
            <a:r>
              <a:rPr lang="en-GB" sz="2600" dirty="0">
                <a:latin typeface="Calibri" panose="020F0502020204030204" pitchFamily="34" charset="0"/>
              </a:rPr>
              <a:t>Knowing this can help you </a:t>
            </a:r>
            <a:br>
              <a:rPr lang="en-GB" sz="2600" dirty="0">
                <a:latin typeface="Calibri" panose="020F0502020204030204" pitchFamily="34" charset="0"/>
              </a:rPr>
            </a:br>
            <a:r>
              <a:rPr lang="en-GB" sz="2600" dirty="0">
                <a:latin typeface="Calibri" panose="020F0502020204030204" pitchFamily="34" charset="0"/>
              </a:rPr>
              <a:t>with planning your future</a:t>
            </a:r>
          </a:p>
          <a:p>
            <a:endParaRPr lang="en-GB" sz="2600" dirty="0">
              <a:latin typeface="Calibri" panose="020F0502020204030204" pitchFamily="34" charset="0"/>
            </a:endParaRPr>
          </a:p>
          <a:p>
            <a:endParaRPr lang="en-GB" sz="2600" dirty="0">
              <a:latin typeface="Calibri" panose="020F0502020204030204" pitchFamily="34" charset="0"/>
            </a:endParaRPr>
          </a:p>
        </p:txBody>
      </p:sp>
    </p:spTree>
    <p:extLst>
      <p:ext uri="{BB962C8B-B14F-4D97-AF65-F5344CB8AC3E}">
        <p14:creationId xmlns:p14="http://schemas.microsoft.com/office/powerpoint/2010/main" val="1367510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4979" y="1716704"/>
            <a:ext cx="12025336" cy="1194186"/>
          </a:xfrm>
        </p:spPr>
        <p:txBody>
          <a:bodyPr/>
          <a:lstStyle/>
          <a:p>
            <a:r>
              <a:rPr lang="en-GB" sz="2800" dirty="0"/>
              <a:t>The challenges of being a deaf young person</a:t>
            </a:r>
          </a:p>
          <a:p>
            <a:pPr marL="0" indent="0">
              <a:buNone/>
            </a:pPr>
            <a:endParaRPr lang="en-GB" sz="2800" dirty="0"/>
          </a:p>
          <a:p>
            <a:endParaRPr lang="en-GB" sz="2800" dirty="0"/>
          </a:p>
        </p:txBody>
      </p:sp>
      <p:grpSp>
        <p:nvGrpSpPr>
          <p:cNvPr id="2" name="Group 1">
            <a:extLst>
              <a:ext uri="{FF2B5EF4-FFF2-40B4-BE49-F238E27FC236}">
                <a16:creationId xmlns="" xmlns:a16="http://schemas.microsoft.com/office/drawing/2014/main" id="{EA43E4B4-5BDC-BC4B-AE26-CED41176ABD9}"/>
              </a:ext>
            </a:extLst>
          </p:cNvPr>
          <p:cNvGrpSpPr/>
          <p:nvPr/>
        </p:nvGrpSpPr>
        <p:grpSpPr>
          <a:xfrm>
            <a:off x="677812" y="3004451"/>
            <a:ext cx="11147846" cy="1761646"/>
            <a:chOff x="677812" y="3396340"/>
            <a:chExt cx="11147846" cy="1761646"/>
          </a:xfrm>
        </p:grpSpPr>
        <p:sp>
          <p:nvSpPr>
            <p:cNvPr id="4" name="Oval 3"/>
            <p:cNvSpPr>
              <a:spLocks noChangeAspect="1"/>
            </p:cNvSpPr>
            <p:nvPr/>
          </p:nvSpPr>
          <p:spPr bwMode="auto">
            <a:xfrm>
              <a:off x="677812" y="3431153"/>
              <a:ext cx="1726834" cy="1726833"/>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1"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5" name="TextBox 4"/>
            <p:cNvSpPr txBox="1"/>
            <p:nvPr/>
          </p:nvSpPr>
          <p:spPr>
            <a:xfrm>
              <a:off x="827593" y="4117586"/>
              <a:ext cx="1364990" cy="307777"/>
            </a:xfrm>
            <a:prstGeom prst="rect">
              <a:avLst/>
            </a:prstGeom>
            <a:noFill/>
          </p:spPr>
          <p:txBody>
            <a:bodyPr wrap="none" rtlCol="0">
              <a:spAutoFit/>
            </a:bodyPr>
            <a:lstStyle/>
            <a:p>
              <a:pPr algn="ctr"/>
              <a:r>
                <a:rPr lang="en-GB" sz="1400" b="1" dirty="0">
                  <a:solidFill>
                    <a:schemeClr val="bg1"/>
                  </a:solidFill>
                  <a:latin typeface="Calibri" panose="020F0502020204030204" pitchFamily="34" charset="0"/>
                  <a:cs typeface="Calibri" panose="020F0502020204030204" pitchFamily="34" charset="0"/>
                </a:rPr>
                <a:t>Communication</a:t>
              </a:r>
            </a:p>
          </p:txBody>
        </p:sp>
        <p:sp>
          <p:nvSpPr>
            <p:cNvPr id="13" name="Oval 12"/>
            <p:cNvSpPr>
              <a:spLocks noChangeAspect="1"/>
            </p:cNvSpPr>
            <p:nvPr/>
          </p:nvSpPr>
          <p:spPr bwMode="auto">
            <a:xfrm>
              <a:off x="2252986" y="3396342"/>
              <a:ext cx="1726834" cy="1726834"/>
            </a:xfrm>
            <a:prstGeom prst="ellipse">
              <a:avLst/>
            </a:prstGeom>
            <a:solidFill>
              <a:schemeClr val="accent4">
                <a:lumMod val="60000"/>
                <a:lumOff val="40000"/>
              </a:schemeClr>
            </a:solidFill>
            <a:ln w="38100" cap="flat" cmpd="sng" algn="ctr">
              <a:solidFill>
                <a:schemeClr val="accent4">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1" u="none" strike="noStrike" cap="none" normalizeH="0" baseline="0" dirty="0">
                <a:ln>
                  <a:noFill/>
                </a:ln>
                <a:effectLst/>
                <a:latin typeface="Calibri" panose="020F0502020204030204" pitchFamily="34" charset="0"/>
                <a:cs typeface="Calibri" panose="020F0502020204030204" pitchFamily="34" charset="0"/>
              </a:endParaRPr>
            </a:p>
          </p:txBody>
        </p:sp>
        <p:sp>
          <p:nvSpPr>
            <p:cNvPr id="18" name="Oval 17">
              <a:extLst>
                <a:ext uri="{FF2B5EF4-FFF2-40B4-BE49-F238E27FC236}">
                  <a16:creationId xmlns="" xmlns:a16="http://schemas.microsoft.com/office/drawing/2014/main" id="{10E432A3-02DC-8B40-B3F1-FFF3AED4C311}"/>
                </a:ext>
              </a:extLst>
            </p:cNvPr>
            <p:cNvSpPr>
              <a:spLocks noChangeAspect="1"/>
            </p:cNvSpPr>
            <p:nvPr/>
          </p:nvSpPr>
          <p:spPr bwMode="auto">
            <a:xfrm>
              <a:off x="3823102" y="3396340"/>
              <a:ext cx="1726834" cy="1726833"/>
            </a:xfrm>
            <a:prstGeom prst="ellipse">
              <a:avLst/>
            </a:prstGeom>
            <a:solidFill>
              <a:schemeClr val="bg1"/>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1" u="none" strike="noStrike" cap="none" normalizeH="0" baseline="0" dirty="0">
                <a:ln>
                  <a:noFill/>
                </a:ln>
                <a:effectLst/>
                <a:latin typeface="Calibri" panose="020F0502020204030204" pitchFamily="34" charset="0"/>
                <a:cs typeface="Calibri" panose="020F0502020204030204" pitchFamily="34" charset="0"/>
              </a:endParaRPr>
            </a:p>
          </p:txBody>
        </p:sp>
        <p:sp>
          <p:nvSpPr>
            <p:cNvPr id="14" name="TextBox 13"/>
            <p:cNvSpPr txBox="1"/>
            <p:nvPr/>
          </p:nvSpPr>
          <p:spPr>
            <a:xfrm>
              <a:off x="2622186" y="3935591"/>
              <a:ext cx="963726" cy="646331"/>
            </a:xfrm>
            <a:prstGeom prst="rect">
              <a:avLst/>
            </a:prstGeom>
            <a:noFill/>
          </p:spPr>
          <p:txBody>
            <a:bodyPr wrap="none" rtlCol="0">
              <a:spAutoFit/>
            </a:bodyPr>
            <a:lstStyle/>
            <a:p>
              <a:pPr algn="ctr"/>
              <a:r>
                <a:rPr lang="en-GB" sz="1800" b="1" dirty="0">
                  <a:latin typeface="Calibri" panose="020F0502020204030204" pitchFamily="34" charset="0"/>
                  <a:cs typeface="Calibri" panose="020F0502020204030204" pitchFamily="34" charset="0"/>
                </a:rPr>
                <a:t>Hobbies</a:t>
              </a:r>
              <a:br>
                <a:rPr lang="en-GB" sz="1800" b="1" dirty="0">
                  <a:latin typeface="Calibri" panose="020F0502020204030204" pitchFamily="34" charset="0"/>
                  <a:cs typeface="Calibri" panose="020F0502020204030204" pitchFamily="34" charset="0"/>
                </a:rPr>
              </a:br>
              <a:r>
                <a:rPr lang="en-GB" sz="1800" b="1" dirty="0">
                  <a:latin typeface="Calibri" panose="020F0502020204030204" pitchFamily="34" charset="0"/>
                  <a:cs typeface="Calibri" panose="020F0502020204030204" pitchFamily="34" charset="0"/>
                </a:rPr>
                <a:t>Sports</a:t>
              </a:r>
            </a:p>
          </p:txBody>
        </p:sp>
        <p:sp>
          <p:nvSpPr>
            <p:cNvPr id="22" name="Oval 21"/>
            <p:cNvSpPr>
              <a:spLocks noChangeAspect="1"/>
            </p:cNvSpPr>
            <p:nvPr/>
          </p:nvSpPr>
          <p:spPr bwMode="auto">
            <a:xfrm>
              <a:off x="3823102" y="3396340"/>
              <a:ext cx="1726834" cy="1726833"/>
            </a:xfrm>
            <a:prstGeom prst="ellipse">
              <a:avLst/>
            </a:prstGeom>
            <a:solidFill>
              <a:schemeClr val="accent3">
                <a:alpha val="70000"/>
              </a:schemeClr>
            </a:solidFill>
            <a:ln w="38100" cap="flat" cmpd="sng" algn="ctr">
              <a:solidFill>
                <a:schemeClr val="accent3">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1" u="none" strike="noStrike" cap="none" normalizeH="0" baseline="0" dirty="0">
                <a:ln>
                  <a:noFill/>
                </a:ln>
                <a:effectLst/>
                <a:latin typeface="Calibri" panose="020F0502020204030204" pitchFamily="34" charset="0"/>
                <a:cs typeface="Calibri" panose="020F0502020204030204" pitchFamily="34" charset="0"/>
              </a:endParaRPr>
            </a:p>
          </p:txBody>
        </p:sp>
        <p:sp>
          <p:nvSpPr>
            <p:cNvPr id="23" name="TextBox 22"/>
            <p:cNvSpPr txBox="1"/>
            <p:nvPr/>
          </p:nvSpPr>
          <p:spPr>
            <a:xfrm>
              <a:off x="4234568" y="4052866"/>
              <a:ext cx="881973" cy="369332"/>
            </a:xfrm>
            <a:prstGeom prst="rect">
              <a:avLst/>
            </a:prstGeom>
            <a:noFill/>
          </p:spPr>
          <p:txBody>
            <a:bodyPr wrap="none" rtlCol="0">
              <a:spAutoFit/>
            </a:bodyPr>
            <a:lstStyle/>
            <a:p>
              <a:r>
                <a:rPr lang="en-GB" sz="1800" b="1" dirty="0">
                  <a:solidFill>
                    <a:schemeClr val="bg1"/>
                  </a:solidFill>
                  <a:latin typeface="Calibri" panose="020F0502020204030204" pitchFamily="34" charset="0"/>
                  <a:cs typeface="Calibri" panose="020F0502020204030204" pitchFamily="34" charset="0"/>
                </a:rPr>
                <a:t>Friends</a:t>
              </a:r>
            </a:p>
          </p:txBody>
        </p:sp>
        <p:sp>
          <p:nvSpPr>
            <p:cNvPr id="7" name="Oval 6"/>
            <p:cNvSpPr>
              <a:spLocks noChangeAspect="1"/>
            </p:cNvSpPr>
            <p:nvPr/>
          </p:nvSpPr>
          <p:spPr bwMode="auto">
            <a:xfrm>
              <a:off x="5393218" y="3396340"/>
              <a:ext cx="1726835" cy="1726833"/>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1"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8" name="TextBox 7"/>
            <p:cNvSpPr txBox="1"/>
            <p:nvPr/>
          </p:nvSpPr>
          <p:spPr>
            <a:xfrm>
              <a:off x="5856308" y="4070661"/>
              <a:ext cx="806759" cy="369332"/>
            </a:xfrm>
            <a:prstGeom prst="rect">
              <a:avLst/>
            </a:prstGeom>
            <a:noFill/>
          </p:spPr>
          <p:txBody>
            <a:bodyPr wrap="none" rtlCol="0">
              <a:spAutoFit/>
            </a:bodyPr>
            <a:lstStyle/>
            <a:p>
              <a:r>
                <a:rPr lang="en-GB" sz="1800" b="1" dirty="0">
                  <a:solidFill>
                    <a:schemeClr val="bg1"/>
                  </a:solidFill>
                  <a:latin typeface="Calibri" panose="020F0502020204030204" pitchFamily="34" charset="0"/>
                  <a:cs typeface="Calibri" panose="020F0502020204030204" pitchFamily="34" charset="0"/>
                </a:rPr>
                <a:t>Family</a:t>
              </a:r>
            </a:p>
          </p:txBody>
        </p:sp>
        <p:sp>
          <p:nvSpPr>
            <p:cNvPr id="10" name="Oval 9"/>
            <p:cNvSpPr>
              <a:spLocks noChangeAspect="1"/>
            </p:cNvSpPr>
            <p:nvPr/>
          </p:nvSpPr>
          <p:spPr bwMode="auto">
            <a:xfrm>
              <a:off x="6963334" y="3396340"/>
              <a:ext cx="1725734" cy="1726833"/>
            </a:xfrm>
            <a:prstGeom prst="ellipse">
              <a:avLst/>
            </a:prstGeom>
            <a:solidFill>
              <a:schemeClr val="accent4">
                <a:lumMod val="60000"/>
                <a:lumOff val="40000"/>
              </a:schemeClr>
            </a:solidFill>
            <a:ln w="38100" cap="flat" cmpd="sng" algn="ctr">
              <a:solidFill>
                <a:schemeClr val="accent4">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1" u="none" strike="noStrike" cap="none" normalizeH="0" baseline="0" dirty="0">
                <a:ln>
                  <a:noFill/>
                </a:ln>
                <a:effectLst/>
                <a:latin typeface="Calibri" panose="020F0502020204030204" pitchFamily="34" charset="0"/>
                <a:cs typeface="Calibri" panose="020F0502020204030204" pitchFamily="34" charset="0"/>
              </a:endParaRPr>
            </a:p>
          </p:txBody>
        </p:sp>
        <p:sp>
          <p:nvSpPr>
            <p:cNvPr id="21" name="Oval 20">
              <a:extLst>
                <a:ext uri="{FF2B5EF4-FFF2-40B4-BE49-F238E27FC236}">
                  <a16:creationId xmlns="" xmlns:a16="http://schemas.microsoft.com/office/drawing/2014/main" id="{09E5B87D-79D0-104D-8B54-2B5BD3485C5C}"/>
                </a:ext>
              </a:extLst>
            </p:cNvPr>
            <p:cNvSpPr>
              <a:spLocks noChangeAspect="1"/>
            </p:cNvSpPr>
            <p:nvPr/>
          </p:nvSpPr>
          <p:spPr bwMode="auto">
            <a:xfrm>
              <a:off x="8532350" y="3396340"/>
              <a:ext cx="1726834" cy="1726833"/>
            </a:xfrm>
            <a:prstGeom prst="ellipse">
              <a:avLst/>
            </a:prstGeom>
            <a:solidFill>
              <a:schemeClr val="bg1"/>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1" u="none" strike="noStrike" cap="none" normalizeH="0" baseline="0" dirty="0">
                <a:ln>
                  <a:noFill/>
                </a:ln>
                <a:effectLst/>
                <a:latin typeface="Calibri" panose="020F0502020204030204" pitchFamily="34" charset="0"/>
                <a:cs typeface="Calibri" panose="020F0502020204030204" pitchFamily="34" charset="0"/>
              </a:endParaRPr>
            </a:p>
          </p:txBody>
        </p:sp>
        <p:sp>
          <p:nvSpPr>
            <p:cNvPr id="11" name="TextBox 10"/>
            <p:cNvSpPr txBox="1"/>
            <p:nvPr/>
          </p:nvSpPr>
          <p:spPr>
            <a:xfrm>
              <a:off x="7420320" y="4070660"/>
              <a:ext cx="750526" cy="369332"/>
            </a:xfrm>
            <a:prstGeom prst="rect">
              <a:avLst/>
            </a:prstGeom>
            <a:noFill/>
          </p:spPr>
          <p:txBody>
            <a:bodyPr wrap="none" rtlCol="0">
              <a:spAutoFit/>
            </a:bodyPr>
            <a:lstStyle/>
            <a:p>
              <a:r>
                <a:rPr lang="en-GB" sz="1800" b="1" dirty="0">
                  <a:latin typeface="Calibri" panose="020F0502020204030204" pitchFamily="34" charset="0"/>
                  <a:cs typeface="Calibri" panose="020F0502020204030204" pitchFamily="34" charset="0"/>
                </a:rPr>
                <a:t>Home</a:t>
              </a:r>
            </a:p>
          </p:txBody>
        </p:sp>
        <p:sp>
          <p:nvSpPr>
            <p:cNvPr id="16" name="Oval 15"/>
            <p:cNvSpPr>
              <a:spLocks noChangeAspect="1"/>
            </p:cNvSpPr>
            <p:nvPr/>
          </p:nvSpPr>
          <p:spPr bwMode="auto">
            <a:xfrm>
              <a:off x="8532350" y="3396340"/>
              <a:ext cx="1726834" cy="1726833"/>
            </a:xfrm>
            <a:prstGeom prst="ellipse">
              <a:avLst/>
            </a:prstGeom>
            <a:solidFill>
              <a:schemeClr val="accent3">
                <a:alpha val="70000"/>
              </a:schemeClr>
            </a:solidFill>
            <a:ln w="38100" cap="flat" cmpd="sng" algn="ctr">
              <a:solidFill>
                <a:schemeClr val="accent3">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1" u="none" strike="noStrike" cap="none" normalizeH="0" baseline="0" dirty="0">
                <a:ln>
                  <a:noFill/>
                </a:ln>
                <a:effectLst/>
                <a:latin typeface="Calibri" panose="020F0502020204030204" pitchFamily="34" charset="0"/>
                <a:cs typeface="Calibri" panose="020F0502020204030204" pitchFamily="34" charset="0"/>
              </a:endParaRPr>
            </a:p>
          </p:txBody>
        </p:sp>
        <p:sp>
          <p:nvSpPr>
            <p:cNvPr id="17" name="TextBox 16"/>
            <p:cNvSpPr txBox="1"/>
            <p:nvPr/>
          </p:nvSpPr>
          <p:spPr>
            <a:xfrm>
              <a:off x="9001775" y="4070659"/>
              <a:ext cx="752257" cy="369332"/>
            </a:xfrm>
            <a:prstGeom prst="rect">
              <a:avLst/>
            </a:prstGeom>
            <a:noFill/>
          </p:spPr>
          <p:txBody>
            <a:bodyPr wrap="none" rtlCol="0">
              <a:spAutoFit/>
            </a:bodyPr>
            <a:lstStyle/>
            <a:p>
              <a:r>
                <a:rPr lang="en-GB" sz="1800" b="1" dirty="0">
                  <a:solidFill>
                    <a:schemeClr val="bg1"/>
                  </a:solidFill>
                  <a:latin typeface="Calibri" panose="020F0502020204030204" pitchFamily="34" charset="0"/>
                  <a:cs typeface="Calibri" panose="020F0502020204030204" pitchFamily="34" charset="0"/>
                </a:rPr>
                <a:t>Travel</a:t>
              </a:r>
            </a:p>
          </p:txBody>
        </p:sp>
        <p:sp>
          <p:nvSpPr>
            <p:cNvPr id="19" name="Oval 18"/>
            <p:cNvSpPr>
              <a:spLocks noChangeAspect="1"/>
            </p:cNvSpPr>
            <p:nvPr/>
          </p:nvSpPr>
          <p:spPr bwMode="auto">
            <a:xfrm>
              <a:off x="10102468" y="3396341"/>
              <a:ext cx="1723190" cy="1726833"/>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1"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20" name="TextBox 19"/>
            <p:cNvSpPr txBox="1"/>
            <p:nvPr/>
          </p:nvSpPr>
          <p:spPr>
            <a:xfrm>
              <a:off x="10571891" y="4070659"/>
              <a:ext cx="816249" cy="369332"/>
            </a:xfrm>
            <a:prstGeom prst="rect">
              <a:avLst/>
            </a:prstGeom>
            <a:noFill/>
          </p:spPr>
          <p:txBody>
            <a:bodyPr wrap="none" rtlCol="0">
              <a:spAutoFit/>
            </a:bodyPr>
            <a:lstStyle/>
            <a:p>
              <a:r>
                <a:rPr lang="en-GB" sz="1800" b="1" dirty="0">
                  <a:solidFill>
                    <a:schemeClr val="bg1"/>
                  </a:solidFill>
                  <a:latin typeface="Calibri" panose="020F0502020204030204" pitchFamily="34" charset="0"/>
                  <a:cs typeface="Calibri" panose="020F0502020204030204" pitchFamily="34" charset="0"/>
                </a:rPr>
                <a:t>School</a:t>
              </a:r>
            </a:p>
          </p:txBody>
        </p:sp>
      </p:grpSp>
      <p:sp>
        <p:nvSpPr>
          <p:cNvPr id="26" name="Title 1">
            <a:extLst>
              <a:ext uri="{FF2B5EF4-FFF2-40B4-BE49-F238E27FC236}">
                <a16:creationId xmlns="" xmlns:a16="http://schemas.microsoft.com/office/drawing/2014/main" id="{4CFFFE59-FD33-E642-9B6E-FB8D0F7DA1D4}"/>
              </a:ext>
            </a:extLst>
          </p:cNvPr>
          <p:cNvSpPr txBox="1">
            <a:spLocks/>
          </p:cNvSpPr>
          <p:nvPr/>
        </p:nvSpPr>
        <p:spPr bwMode="auto">
          <a:xfrm>
            <a:off x="751519" y="333450"/>
            <a:ext cx="6241564" cy="720000"/>
          </a:xfrm>
          <a:prstGeom prst="rect">
            <a:avLst/>
          </a:prstGeom>
          <a:noFill/>
          <a:ln w="9525">
            <a:noFill/>
            <a:miter lim="800000"/>
            <a:headEnd/>
            <a:tailEnd/>
          </a:ln>
        </p:spPr>
        <p:txBody>
          <a:bodyPr vert="horz" wrap="square" lIns="122008" tIns="61004" rIns="122008" bIns="61004" numCol="1" anchor="ctr" anchorCtr="0" compatLnSpc="1">
            <a:prstTxWarp prst="textNoShape">
              <a:avLst/>
            </a:prstTxWarp>
          </a:bodyPr>
          <a:lstStyle>
            <a:lvl1pPr algn="l" rtl="0" eaLnBrk="1" fontAlgn="base" hangingPunct="1">
              <a:spcBef>
                <a:spcPct val="0"/>
              </a:spcBef>
              <a:spcAft>
                <a:spcPct val="0"/>
              </a:spcAft>
              <a:defRPr sz="4400" b="1">
                <a:solidFill>
                  <a:schemeClr val="bg2"/>
                </a:solidFill>
                <a:latin typeface="+mj-lt"/>
                <a:ea typeface="+mj-ea"/>
                <a:cs typeface="+mj-cs"/>
              </a:defRPr>
            </a:lvl1pPr>
            <a:lvl2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2pPr>
            <a:lvl3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3pPr>
            <a:lvl4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4pPr>
            <a:lvl5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5pPr>
            <a:lvl6pPr marL="610042"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6pPr>
            <a:lvl7pPr marL="1220084"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7pPr>
            <a:lvl8pPr marL="1830126"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8pPr>
            <a:lvl9pPr marL="2440168"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9pPr>
          </a:lstStyle>
          <a:p>
            <a:pPr>
              <a:lnSpc>
                <a:spcPts val="3920"/>
              </a:lnSpc>
            </a:pPr>
            <a:r>
              <a:rPr lang="en-GB" sz="4000" dirty="0">
                <a:solidFill>
                  <a:srgbClr val="FFE900"/>
                </a:solidFill>
                <a:latin typeface="Calibri" panose="020F0502020204030204" pitchFamily="34" charset="0"/>
              </a:rPr>
              <a:t>Activity – </a:t>
            </a:r>
            <a:br>
              <a:rPr lang="en-GB" sz="4000" dirty="0">
                <a:solidFill>
                  <a:srgbClr val="FFE900"/>
                </a:solidFill>
                <a:latin typeface="Calibri" panose="020F0502020204030204" pitchFamily="34" charset="0"/>
              </a:rPr>
            </a:br>
            <a:r>
              <a:rPr lang="en-GB" sz="4000" dirty="0">
                <a:solidFill>
                  <a:srgbClr val="FFE900"/>
                </a:solidFill>
                <a:latin typeface="Calibri" panose="020F0502020204030204" pitchFamily="34" charset="0"/>
              </a:rPr>
              <a:t>Positives and Challenges </a:t>
            </a:r>
            <a:endParaRPr lang="en-GB" sz="4000" kern="0" dirty="0">
              <a:solidFill>
                <a:srgbClr val="FFE900"/>
              </a:solidFill>
              <a:latin typeface="Calibri" panose="020F0502020204030204" pitchFamily="34" charset="0"/>
            </a:endParaRPr>
          </a:p>
        </p:txBody>
      </p:sp>
      <p:sp>
        <p:nvSpPr>
          <p:cNvPr id="24" name="Content Placeholder 2">
            <a:extLst>
              <a:ext uri="{FF2B5EF4-FFF2-40B4-BE49-F238E27FC236}">
                <a16:creationId xmlns="" xmlns:a16="http://schemas.microsoft.com/office/drawing/2014/main" id="{9267EFD0-597B-924C-B82C-F49D47CF62FB}"/>
              </a:ext>
            </a:extLst>
          </p:cNvPr>
          <p:cNvSpPr txBox="1">
            <a:spLocks/>
          </p:cNvSpPr>
          <p:nvPr/>
        </p:nvSpPr>
        <p:spPr bwMode="auto">
          <a:xfrm>
            <a:off x="632572" y="5546094"/>
            <a:ext cx="12025336" cy="1194186"/>
          </a:xfrm>
          <a:prstGeom prst="rect">
            <a:avLst/>
          </a:prstGeom>
          <a:noFill/>
          <a:ln w="9525">
            <a:noFill/>
            <a:miter lim="800000"/>
            <a:headEnd/>
            <a:tailEnd/>
          </a:ln>
        </p:spPr>
        <p:txBody>
          <a:bodyPr vert="horz" wrap="square" lIns="122008" tIns="61004" rIns="122008" bIns="61004" numCol="1" anchor="t" anchorCtr="0" compatLnSpc="1">
            <a:prstTxWarp prst="textNoShape">
              <a:avLst/>
            </a:prstTxWarp>
          </a:bodyPr>
          <a:lstStyle>
            <a:lvl1pPr marL="357188" indent="-357188" algn="l" rtl="0" eaLnBrk="1" fontAlgn="base" hangingPunct="1">
              <a:spcBef>
                <a:spcPct val="20000"/>
              </a:spcBef>
              <a:spcAft>
                <a:spcPct val="0"/>
              </a:spcAft>
              <a:buClr>
                <a:schemeClr val="bg2"/>
              </a:buClr>
              <a:buFont typeface="Arial" panose="020B0604020202020204" pitchFamily="34" charset="0"/>
              <a:buChar char="•"/>
              <a:defRPr sz="3000" b="0">
                <a:solidFill>
                  <a:schemeClr val="tx1"/>
                </a:solidFill>
                <a:latin typeface="Work Sans" pitchFamily="2" charset="77"/>
                <a:ea typeface="+mn-ea"/>
                <a:cs typeface="+mn-cs"/>
              </a:defRPr>
            </a:lvl1pPr>
            <a:lvl2pPr marL="0" indent="0" algn="l" rtl="0" eaLnBrk="1" fontAlgn="base" hangingPunct="1">
              <a:spcBef>
                <a:spcPct val="20000"/>
              </a:spcBef>
              <a:spcAft>
                <a:spcPct val="0"/>
              </a:spcAft>
              <a:buClr>
                <a:schemeClr val="bg2"/>
              </a:buClr>
              <a:buFont typeface="Arial" panose="020B0604020202020204" pitchFamily="34" charset="0"/>
              <a:buNone/>
              <a:defRPr sz="3000">
                <a:solidFill>
                  <a:schemeClr val="tx1"/>
                </a:solidFill>
                <a:latin typeface="Work Sans" pitchFamily="2" charset="77"/>
                <a:ea typeface="+mn-ea"/>
              </a:defRPr>
            </a:lvl2pPr>
            <a:lvl3pPr marL="0" indent="0" algn="l" rtl="0" eaLnBrk="1" fontAlgn="base" hangingPunct="1">
              <a:spcBef>
                <a:spcPct val="20000"/>
              </a:spcBef>
              <a:spcAft>
                <a:spcPct val="0"/>
              </a:spcAft>
              <a:buNone/>
              <a:defRPr sz="3000">
                <a:solidFill>
                  <a:schemeClr val="tx1"/>
                </a:solidFill>
                <a:latin typeface="Work Sans" pitchFamily="2" charset="77"/>
                <a:ea typeface="+mn-ea"/>
              </a:defRPr>
            </a:lvl3pPr>
            <a:lvl4pPr marL="0" indent="0" algn="l" rtl="0" eaLnBrk="1" fontAlgn="base" hangingPunct="1">
              <a:spcBef>
                <a:spcPct val="20000"/>
              </a:spcBef>
              <a:spcAft>
                <a:spcPct val="0"/>
              </a:spcAft>
              <a:buNone/>
              <a:defRPr sz="3000">
                <a:solidFill>
                  <a:schemeClr val="tx1"/>
                </a:solidFill>
                <a:latin typeface="Work Sans" pitchFamily="2" charset="77"/>
                <a:ea typeface="+mn-ea"/>
              </a:defRPr>
            </a:lvl4pPr>
            <a:lvl5pPr marL="0" indent="0" algn="l" rtl="0" eaLnBrk="1" fontAlgn="base" hangingPunct="1">
              <a:spcBef>
                <a:spcPct val="20000"/>
              </a:spcBef>
              <a:spcAft>
                <a:spcPct val="0"/>
              </a:spcAft>
              <a:buNone/>
              <a:defRPr sz="3000">
                <a:solidFill>
                  <a:schemeClr val="tx1"/>
                </a:solidFill>
                <a:latin typeface="Work Sans" pitchFamily="2" charset="77"/>
                <a:ea typeface="+mn-ea"/>
              </a:defRPr>
            </a:lvl5pPr>
            <a:lvl6pPr marL="3355231" indent="-305021" algn="l" rtl="0" eaLnBrk="1" fontAlgn="base" hangingPunct="1">
              <a:spcBef>
                <a:spcPct val="20000"/>
              </a:spcBef>
              <a:spcAft>
                <a:spcPct val="0"/>
              </a:spcAft>
              <a:buChar char="»"/>
              <a:defRPr sz="2700">
                <a:solidFill>
                  <a:schemeClr val="tx1"/>
                </a:solidFill>
                <a:latin typeface="+mn-lt"/>
                <a:ea typeface="+mn-ea"/>
              </a:defRPr>
            </a:lvl6pPr>
            <a:lvl7pPr marL="3965273" indent="-305021" algn="l" rtl="0" eaLnBrk="1" fontAlgn="base" hangingPunct="1">
              <a:spcBef>
                <a:spcPct val="20000"/>
              </a:spcBef>
              <a:spcAft>
                <a:spcPct val="0"/>
              </a:spcAft>
              <a:buChar char="»"/>
              <a:defRPr sz="2700">
                <a:solidFill>
                  <a:schemeClr val="tx1"/>
                </a:solidFill>
                <a:latin typeface="+mn-lt"/>
                <a:ea typeface="+mn-ea"/>
              </a:defRPr>
            </a:lvl7pPr>
            <a:lvl8pPr marL="4575315" indent="-305021" algn="l" rtl="0" eaLnBrk="1" fontAlgn="base" hangingPunct="1">
              <a:spcBef>
                <a:spcPct val="20000"/>
              </a:spcBef>
              <a:spcAft>
                <a:spcPct val="0"/>
              </a:spcAft>
              <a:buChar char="»"/>
              <a:defRPr sz="2700">
                <a:solidFill>
                  <a:schemeClr val="tx1"/>
                </a:solidFill>
                <a:latin typeface="+mn-lt"/>
                <a:ea typeface="+mn-ea"/>
              </a:defRPr>
            </a:lvl8pPr>
            <a:lvl9pPr marL="5185357" indent="-305021" algn="l" rtl="0" eaLnBrk="1" fontAlgn="base" hangingPunct="1">
              <a:spcBef>
                <a:spcPct val="20000"/>
              </a:spcBef>
              <a:spcAft>
                <a:spcPct val="0"/>
              </a:spcAft>
              <a:buChar char="»"/>
              <a:defRPr sz="2700">
                <a:solidFill>
                  <a:schemeClr val="tx1"/>
                </a:solidFill>
                <a:latin typeface="+mn-lt"/>
                <a:ea typeface="+mn-ea"/>
              </a:defRPr>
            </a:lvl9pPr>
          </a:lstStyle>
          <a:p>
            <a:r>
              <a:rPr lang="en-GB" sz="2800" kern="0" dirty="0">
                <a:latin typeface="Calibri" panose="020F0502020204030204" pitchFamily="34" charset="0"/>
              </a:rPr>
              <a:t>The best things about being a deaf young person</a:t>
            </a:r>
          </a:p>
          <a:p>
            <a:pPr marL="0" indent="0">
              <a:buFont typeface="Arial" panose="020B0604020202020204" pitchFamily="34" charset="0"/>
              <a:buNone/>
            </a:pPr>
            <a:endParaRPr lang="en-GB" sz="2800" kern="0" dirty="0">
              <a:latin typeface="Calibri" panose="020F0502020204030204" pitchFamily="34" charset="0"/>
            </a:endParaRPr>
          </a:p>
          <a:p>
            <a:endParaRPr lang="en-GB" sz="2800" kern="0" dirty="0">
              <a:latin typeface="Calibri" panose="020F0502020204030204" pitchFamily="34" charset="0"/>
            </a:endParaRPr>
          </a:p>
        </p:txBody>
      </p:sp>
    </p:spTree>
    <p:extLst>
      <p:ext uri="{BB962C8B-B14F-4D97-AF65-F5344CB8AC3E}">
        <p14:creationId xmlns:p14="http://schemas.microsoft.com/office/powerpoint/2010/main" val="1353595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 xmlns:a16="http://schemas.microsoft.com/office/drawing/2014/main" id="{0A200050-82B8-2348-9E6C-88CB741B82DD}"/>
              </a:ext>
            </a:extLst>
          </p:cNvPr>
          <p:cNvSpPr txBox="1">
            <a:spLocks/>
          </p:cNvSpPr>
          <p:nvPr/>
        </p:nvSpPr>
        <p:spPr bwMode="auto">
          <a:xfrm>
            <a:off x="1129035" y="2606040"/>
            <a:ext cx="9937104" cy="1224136"/>
          </a:xfrm>
          <a:prstGeom prst="rect">
            <a:avLst/>
          </a:prstGeom>
          <a:noFill/>
          <a:ln w="9525">
            <a:noFill/>
            <a:miter lim="800000"/>
            <a:headEnd/>
            <a:tailEnd/>
          </a:ln>
        </p:spPr>
        <p:txBody>
          <a:bodyPr vert="horz" wrap="square" lIns="122008" tIns="61004" rIns="122008" bIns="61004" numCol="1" anchor="t" anchorCtr="0" compatLnSpc="1">
            <a:prstTxWarp prst="textNoShape">
              <a:avLst/>
            </a:prstTxWarp>
          </a:bodyPr>
          <a:lstStyle>
            <a:lvl1pPr marL="0" indent="0" algn="ctr" rtl="0" eaLnBrk="1" fontAlgn="base" hangingPunct="1">
              <a:spcBef>
                <a:spcPct val="20000"/>
              </a:spcBef>
              <a:spcAft>
                <a:spcPct val="0"/>
              </a:spcAft>
              <a:buClr>
                <a:schemeClr val="bg2"/>
              </a:buClr>
              <a:buFont typeface="Arial" panose="020B0604020202020204" pitchFamily="34" charset="0"/>
              <a:buNone/>
              <a:defRPr sz="6000" b="1" i="0">
                <a:solidFill>
                  <a:schemeClr val="bg1"/>
                </a:solidFill>
                <a:latin typeface="+mn-lt"/>
                <a:ea typeface="+mn-ea"/>
                <a:cs typeface="+mn-cs"/>
              </a:defRPr>
            </a:lvl1pPr>
            <a:lvl2pPr marL="0" indent="0" algn="l" rtl="0" eaLnBrk="1" fontAlgn="base" hangingPunct="1">
              <a:spcBef>
                <a:spcPct val="20000"/>
              </a:spcBef>
              <a:spcAft>
                <a:spcPct val="0"/>
              </a:spcAft>
              <a:buClr>
                <a:schemeClr val="bg2"/>
              </a:buClr>
              <a:buFont typeface="Arial" panose="020B0604020202020204" pitchFamily="34" charset="0"/>
              <a:buNone/>
              <a:defRPr sz="3200">
                <a:solidFill>
                  <a:schemeClr val="tx1"/>
                </a:solidFill>
                <a:latin typeface="+mn-lt"/>
                <a:ea typeface="+mn-ea"/>
              </a:defRPr>
            </a:lvl2pPr>
            <a:lvl3pPr marL="0" indent="0" algn="l" rtl="0" eaLnBrk="1" fontAlgn="base" hangingPunct="1">
              <a:spcBef>
                <a:spcPct val="20000"/>
              </a:spcBef>
              <a:spcAft>
                <a:spcPct val="0"/>
              </a:spcAft>
              <a:buNone/>
              <a:defRPr sz="3200">
                <a:solidFill>
                  <a:schemeClr val="tx1"/>
                </a:solidFill>
                <a:latin typeface="+mn-lt"/>
                <a:ea typeface="+mn-ea"/>
              </a:defRPr>
            </a:lvl3pPr>
            <a:lvl4pPr marL="0" indent="0" algn="l" rtl="0" eaLnBrk="1" fontAlgn="base" hangingPunct="1">
              <a:spcBef>
                <a:spcPct val="20000"/>
              </a:spcBef>
              <a:spcAft>
                <a:spcPct val="0"/>
              </a:spcAft>
              <a:buNone/>
              <a:defRPr sz="3200">
                <a:solidFill>
                  <a:schemeClr val="tx1"/>
                </a:solidFill>
                <a:latin typeface="+mn-lt"/>
                <a:ea typeface="+mn-ea"/>
              </a:defRPr>
            </a:lvl4pPr>
            <a:lvl5pPr marL="0" indent="0" algn="l" rtl="0" eaLnBrk="1" fontAlgn="base" hangingPunct="1">
              <a:spcBef>
                <a:spcPct val="20000"/>
              </a:spcBef>
              <a:spcAft>
                <a:spcPct val="0"/>
              </a:spcAft>
              <a:buNone/>
              <a:defRPr sz="3200">
                <a:solidFill>
                  <a:schemeClr val="tx1"/>
                </a:solidFill>
                <a:latin typeface="+mn-lt"/>
                <a:ea typeface="+mn-ea"/>
              </a:defRPr>
            </a:lvl5pPr>
            <a:lvl6pPr marL="3355231" indent="-305021" algn="l" rtl="0" eaLnBrk="1" fontAlgn="base" hangingPunct="1">
              <a:spcBef>
                <a:spcPct val="20000"/>
              </a:spcBef>
              <a:spcAft>
                <a:spcPct val="0"/>
              </a:spcAft>
              <a:buChar char="»"/>
              <a:defRPr sz="2700">
                <a:solidFill>
                  <a:schemeClr val="tx1"/>
                </a:solidFill>
                <a:latin typeface="+mn-lt"/>
                <a:ea typeface="+mn-ea"/>
              </a:defRPr>
            </a:lvl6pPr>
            <a:lvl7pPr marL="3965273" indent="-305021" algn="l" rtl="0" eaLnBrk="1" fontAlgn="base" hangingPunct="1">
              <a:spcBef>
                <a:spcPct val="20000"/>
              </a:spcBef>
              <a:spcAft>
                <a:spcPct val="0"/>
              </a:spcAft>
              <a:buChar char="»"/>
              <a:defRPr sz="2700">
                <a:solidFill>
                  <a:schemeClr val="tx1"/>
                </a:solidFill>
                <a:latin typeface="+mn-lt"/>
                <a:ea typeface="+mn-ea"/>
              </a:defRPr>
            </a:lvl7pPr>
            <a:lvl8pPr marL="4575315" indent="-305021" algn="l" rtl="0" eaLnBrk="1" fontAlgn="base" hangingPunct="1">
              <a:spcBef>
                <a:spcPct val="20000"/>
              </a:spcBef>
              <a:spcAft>
                <a:spcPct val="0"/>
              </a:spcAft>
              <a:buChar char="»"/>
              <a:defRPr sz="2700">
                <a:solidFill>
                  <a:schemeClr val="tx1"/>
                </a:solidFill>
                <a:latin typeface="+mn-lt"/>
                <a:ea typeface="+mn-ea"/>
              </a:defRPr>
            </a:lvl8pPr>
            <a:lvl9pPr marL="5185357" indent="-305021" algn="l" rtl="0" eaLnBrk="1" fontAlgn="base" hangingPunct="1">
              <a:spcBef>
                <a:spcPct val="20000"/>
              </a:spcBef>
              <a:spcAft>
                <a:spcPct val="0"/>
              </a:spcAft>
              <a:buChar char="»"/>
              <a:defRPr sz="2700">
                <a:solidFill>
                  <a:schemeClr val="tx1"/>
                </a:solidFill>
                <a:latin typeface="+mn-lt"/>
                <a:ea typeface="+mn-ea"/>
              </a:defRPr>
            </a:lvl9pPr>
          </a:lstStyle>
          <a:p>
            <a:pPr>
              <a:lnSpc>
                <a:spcPts val="6940"/>
              </a:lnSpc>
            </a:pPr>
            <a:r>
              <a:rPr lang="en-US" sz="7200" kern="0" dirty="0">
                <a:solidFill>
                  <a:srgbClr val="FFE900"/>
                </a:solidFill>
                <a:latin typeface="Calibri" panose="020F0502020204030204" pitchFamily="34" charset="0"/>
              </a:rPr>
              <a:t>3</a:t>
            </a:r>
            <a:r>
              <a:rPr lang="en-US" sz="7200" kern="0" dirty="0" smtClean="0">
                <a:solidFill>
                  <a:srgbClr val="FFE900"/>
                </a:solidFill>
                <a:latin typeface="Calibri" panose="020F0502020204030204" pitchFamily="34" charset="0"/>
              </a:rPr>
              <a:t>. </a:t>
            </a:r>
            <a:r>
              <a:rPr lang="en-US" sz="7200" kern="0" dirty="0">
                <a:solidFill>
                  <a:srgbClr val="FFE900"/>
                </a:solidFill>
                <a:latin typeface="Calibri" panose="020F0502020204030204" pitchFamily="34" charset="0"/>
              </a:rPr>
              <a:t>Your rights</a:t>
            </a:r>
          </a:p>
        </p:txBody>
      </p:sp>
    </p:spTree>
    <p:extLst>
      <p:ext uri="{BB962C8B-B14F-4D97-AF65-F5344CB8AC3E}">
        <p14:creationId xmlns:p14="http://schemas.microsoft.com/office/powerpoint/2010/main" val="235016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979" y="320040"/>
            <a:ext cx="8256091" cy="720000"/>
          </a:xfrm>
        </p:spPr>
        <p:txBody>
          <a:bodyPr/>
          <a:lstStyle/>
          <a:p>
            <a:r>
              <a:rPr lang="en-GB" sz="4000" b="1" dirty="0"/>
              <a:t>Equality Act 2010 </a:t>
            </a:r>
          </a:p>
        </p:txBody>
      </p:sp>
      <p:sp>
        <p:nvSpPr>
          <p:cNvPr id="3" name="Content Placeholder 2"/>
          <p:cNvSpPr>
            <a:spLocks noGrp="1"/>
          </p:cNvSpPr>
          <p:nvPr>
            <p:ph idx="1"/>
          </p:nvPr>
        </p:nvSpPr>
        <p:spPr>
          <a:xfrm>
            <a:off x="624979" y="1701602"/>
            <a:ext cx="9145016" cy="3024336"/>
          </a:xfrm>
        </p:spPr>
        <p:txBody>
          <a:bodyPr/>
          <a:lstStyle/>
          <a:p>
            <a:pPr marL="0" indent="0">
              <a:buNone/>
            </a:pPr>
            <a:r>
              <a:rPr lang="en-GB" sz="2800" b="1" dirty="0"/>
              <a:t>You have the right not to be </a:t>
            </a:r>
            <a:r>
              <a:rPr lang="en-GB" sz="2800" b="1" dirty="0">
                <a:solidFill>
                  <a:schemeClr val="bg2"/>
                </a:solidFill>
              </a:rPr>
              <a:t>discriminated</a:t>
            </a:r>
            <a:r>
              <a:rPr lang="en-GB" sz="2800" b="1" dirty="0"/>
              <a:t> against because of a disability, this includes deafness</a:t>
            </a:r>
          </a:p>
          <a:p>
            <a:r>
              <a:rPr lang="en-GB" sz="2800" dirty="0"/>
              <a:t>Important to be aware of this</a:t>
            </a:r>
          </a:p>
          <a:p>
            <a:r>
              <a:rPr lang="en-GB" sz="2800" dirty="0"/>
              <a:t>Businesses and public services must follow the Act (schools, colleges, hospitals, shops, employers)</a:t>
            </a:r>
          </a:p>
          <a:p>
            <a:r>
              <a:rPr lang="en-GB" sz="2800" dirty="0">
                <a:solidFill>
                  <a:schemeClr val="bg2"/>
                </a:solidFill>
              </a:rPr>
              <a:t>‘Reasonable adjustments’; </a:t>
            </a:r>
            <a:r>
              <a:rPr lang="en-GB" sz="2800" dirty="0"/>
              <a:t>simple changes </a:t>
            </a:r>
            <a:br>
              <a:rPr lang="en-GB" sz="2800" dirty="0"/>
            </a:br>
            <a:r>
              <a:rPr lang="en-GB" sz="2800" dirty="0"/>
              <a:t>to make sure deaf people are not excluded </a:t>
            </a:r>
          </a:p>
        </p:txBody>
      </p:sp>
    </p:spTree>
    <p:extLst>
      <p:ext uri="{BB962C8B-B14F-4D97-AF65-F5344CB8AC3E}">
        <p14:creationId xmlns:p14="http://schemas.microsoft.com/office/powerpoint/2010/main" val="2336126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2470" y="320040"/>
            <a:ext cx="8256091" cy="720000"/>
          </a:xfrm>
        </p:spPr>
        <p:txBody>
          <a:bodyPr/>
          <a:lstStyle/>
          <a:p>
            <a:r>
              <a:rPr lang="en-GB" sz="4000" b="1" dirty="0"/>
              <a:t>Your rights in Wales</a:t>
            </a:r>
          </a:p>
        </p:txBody>
      </p:sp>
      <p:sp>
        <p:nvSpPr>
          <p:cNvPr id="6" name="Content Placeholder 2">
            <a:extLst>
              <a:ext uri="{FF2B5EF4-FFF2-40B4-BE49-F238E27FC236}">
                <a16:creationId xmlns="" xmlns:a16="http://schemas.microsoft.com/office/drawing/2014/main" id="{551CC0DE-9ABC-FC48-9A47-7DBDE6DB1726}"/>
              </a:ext>
            </a:extLst>
          </p:cNvPr>
          <p:cNvSpPr>
            <a:spLocks noGrp="1"/>
          </p:cNvSpPr>
          <p:nvPr>
            <p:ph idx="1"/>
          </p:nvPr>
        </p:nvSpPr>
        <p:spPr>
          <a:xfrm>
            <a:off x="624979" y="1701601"/>
            <a:ext cx="9865096" cy="4772259"/>
          </a:xfrm>
        </p:spPr>
        <p:txBody>
          <a:bodyPr/>
          <a:lstStyle/>
          <a:p>
            <a:r>
              <a:rPr lang="en-GB" sz="2300" b="1" dirty="0"/>
              <a:t>Social Services and Well-being Wales Act (2014)</a:t>
            </a:r>
            <a:endParaRPr lang="en-GB" sz="2300" dirty="0"/>
          </a:p>
          <a:p>
            <a:pPr lvl="0"/>
            <a:r>
              <a:rPr lang="en-GB" sz="2300" dirty="0"/>
              <a:t>The Act means that you have the right to have your needs listened to and addressed by your local authority. Local authorities can provide you with information and advice- such as pointing you in the direction of local deaf friendly clubs and activities and, if needed, can provide more targeted support- such as home adjustments.  </a:t>
            </a:r>
          </a:p>
          <a:p>
            <a:r>
              <a:rPr lang="en-GB" sz="2300" b="1" dirty="0"/>
              <a:t>The Additional Learning Needs and Education Tribunal (Wales) Act 2018</a:t>
            </a:r>
            <a:endParaRPr lang="en-GB" sz="2300" dirty="0"/>
          </a:p>
          <a:p>
            <a:pPr lvl="0"/>
            <a:r>
              <a:rPr lang="en-GB" sz="2300" dirty="0"/>
              <a:t>If you’re aged between 0-16 (or 16-25 and attending further education at sixth form or college), you may be entitled to an Individual Development Plan, which gives you the support you need to learn or attend lectures/lessons. You have a right to participate in the planning of your help and support.  The </a:t>
            </a:r>
            <a:r>
              <a:rPr lang="en-GB" sz="2300" dirty="0" err="1"/>
              <a:t>ALNCo</a:t>
            </a:r>
            <a:r>
              <a:rPr lang="en-GB" sz="2300" dirty="0"/>
              <a:t> at your school/college will be your point of contact</a:t>
            </a:r>
          </a:p>
        </p:txBody>
      </p:sp>
    </p:spTree>
    <p:extLst>
      <p:ext uri="{BB962C8B-B14F-4D97-AF65-F5344CB8AC3E}">
        <p14:creationId xmlns:p14="http://schemas.microsoft.com/office/powerpoint/2010/main" val="1035184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disability confidence"/>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52971" y="1629594"/>
            <a:ext cx="4595272" cy="1653984"/>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a:xfrm>
            <a:off x="5521523" y="1872449"/>
            <a:ext cx="6385781" cy="3501561"/>
          </a:xfrm>
          <a:prstGeom prst="rect">
            <a:avLst/>
          </a:prstGeom>
        </p:spPr>
        <p:txBody>
          <a:bodyPr/>
          <a:lstStyle>
            <a:lvl1pPr marL="357188" indent="-357188" algn="l" rtl="0" eaLnBrk="1" fontAlgn="base" hangingPunct="1">
              <a:spcBef>
                <a:spcPct val="20000"/>
              </a:spcBef>
              <a:spcAft>
                <a:spcPct val="0"/>
              </a:spcAft>
              <a:buClr>
                <a:schemeClr val="bg2"/>
              </a:buClr>
              <a:buFont typeface="Arial" panose="020B0604020202020204" pitchFamily="34" charset="0"/>
              <a:buChar char="•"/>
              <a:defRPr sz="3200" b="0">
                <a:solidFill>
                  <a:schemeClr val="tx1"/>
                </a:solidFill>
                <a:latin typeface="+mn-lt"/>
                <a:ea typeface="+mn-ea"/>
                <a:cs typeface="+mn-cs"/>
              </a:defRPr>
            </a:lvl1pPr>
            <a:lvl2pPr marL="0" indent="0" algn="l" rtl="0" eaLnBrk="1" fontAlgn="base" hangingPunct="1">
              <a:spcBef>
                <a:spcPct val="20000"/>
              </a:spcBef>
              <a:spcAft>
                <a:spcPct val="0"/>
              </a:spcAft>
              <a:buClr>
                <a:schemeClr val="bg2"/>
              </a:buClr>
              <a:buFont typeface="Arial" panose="020B0604020202020204" pitchFamily="34" charset="0"/>
              <a:buNone/>
              <a:defRPr sz="3200">
                <a:solidFill>
                  <a:schemeClr val="tx1"/>
                </a:solidFill>
                <a:latin typeface="+mn-lt"/>
                <a:ea typeface="+mn-ea"/>
              </a:defRPr>
            </a:lvl2pPr>
            <a:lvl3pPr marL="0" indent="0" algn="l" rtl="0" eaLnBrk="1" fontAlgn="base" hangingPunct="1">
              <a:spcBef>
                <a:spcPct val="20000"/>
              </a:spcBef>
              <a:spcAft>
                <a:spcPct val="0"/>
              </a:spcAft>
              <a:buNone/>
              <a:defRPr sz="3200">
                <a:solidFill>
                  <a:schemeClr val="tx1"/>
                </a:solidFill>
                <a:latin typeface="+mn-lt"/>
                <a:ea typeface="+mn-ea"/>
              </a:defRPr>
            </a:lvl3pPr>
            <a:lvl4pPr marL="0" indent="0" algn="l" rtl="0" eaLnBrk="1" fontAlgn="base" hangingPunct="1">
              <a:spcBef>
                <a:spcPct val="20000"/>
              </a:spcBef>
              <a:spcAft>
                <a:spcPct val="0"/>
              </a:spcAft>
              <a:buNone/>
              <a:defRPr sz="3200">
                <a:solidFill>
                  <a:schemeClr val="tx1"/>
                </a:solidFill>
                <a:latin typeface="+mn-lt"/>
                <a:ea typeface="+mn-ea"/>
              </a:defRPr>
            </a:lvl4pPr>
            <a:lvl5pPr marL="0" indent="0" algn="l" rtl="0" eaLnBrk="1" fontAlgn="base" hangingPunct="1">
              <a:spcBef>
                <a:spcPct val="20000"/>
              </a:spcBef>
              <a:spcAft>
                <a:spcPct val="0"/>
              </a:spcAft>
              <a:buNone/>
              <a:defRPr sz="3200">
                <a:solidFill>
                  <a:schemeClr val="tx1"/>
                </a:solidFill>
                <a:latin typeface="+mn-lt"/>
                <a:ea typeface="+mn-ea"/>
              </a:defRPr>
            </a:lvl5pPr>
            <a:lvl6pPr marL="3355231" indent="-305021" algn="l" rtl="0" eaLnBrk="1" fontAlgn="base" hangingPunct="1">
              <a:spcBef>
                <a:spcPct val="20000"/>
              </a:spcBef>
              <a:spcAft>
                <a:spcPct val="0"/>
              </a:spcAft>
              <a:buChar char="»"/>
              <a:defRPr sz="2700">
                <a:solidFill>
                  <a:schemeClr val="tx1"/>
                </a:solidFill>
                <a:latin typeface="+mn-lt"/>
                <a:ea typeface="+mn-ea"/>
              </a:defRPr>
            </a:lvl6pPr>
            <a:lvl7pPr marL="3965273" indent="-305021" algn="l" rtl="0" eaLnBrk="1" fontAlgn="base" hangingPunct="1">
              <a:spcBef>
                <a:spcPct val="20000"/>
              </a:spcBef>
              <a:spcAft>
                <a:spcPct val="0"/>
              </a:spcAft>
              <a:buChar char="»"/>
              <a:defRPr sz="2700">
                <a:solidFill>
                  <a:schemeClr val="tx1"/>
                </a:solidFill>
                <a:latin typeface="+mn-lt"/>
                <a:ea typeface="+mn-ea"/>
              </a:defRPr>
            </a:lvl7pPr>
            <a:lvl8pPr marL="4575315" indent="-305021" algn="l" rtl="0" eaLnBrk="1" fontAlgn="base" hangingPunct="1">
              <a:spcBef>
                <a:spcPct val="20000"/>
              </a:spcBef>
              <a:spcAft>
                <a:spcPct val="0"/>
              </a:spcAft>
              <a:buChar char="»"/>
              <a:defRPr sz="2700">
                <a:solidFill>
                  <a:schemeClr val="tx1"/>
                </a:solidFill>
                <a:latin typeface="+mn-lt"/>
                <a:ea typeface="+mn-ea"/>
              </a:defRPr>
            </a:lvl8pPr>
            <a:lvl9pPr marL="5185357" indent="-305021" algn="l" rtl="0" eaLnBrk="1" fontAlgn="base" hangingPunct="1">
              <a:spcBef>
                <a:spcPct val="20000"/>
              </a:spcBef>
              <a:spcAft>
                <a:spcPct val="0"/>
              </a:spcAft>
              <a:buChar char="»"/>
              <a:defRPr sz="2700">
                <a:solidFill>
                  <a:schemeClr val="tx1"/>
                </a:solidFill>
                <a:latin typeface="+mn-lt"/>
                <a:ea typeface="+mn-ea"/>
              </a:defRPr>
            </a:lvl9pPr>
          </a:lstStyle>
          <a:p>
            <a:r>
              <a:rPr lang="en-GB" sz="2800" dirty="0">
                <a:latin typeface="Calibri" panose="020F0502020204030204" pitchFamily="34" charset="0"/>
              </a:rPr>
              <a:t>UK Government scheme which aims </a:t>
            </a:r>
            <a:br>
              <a:rPr lang="en-GB" sz="2800" dirty="0">
                <a:latin typeface="Calibri" panose="020F0502020204030204" pitchFamily="34" charset="0"/>
              </a:rPr>
            </a:br>
            <a:r>
              <a:rPr lang="en-GB" sz="2800" dirty="0">
                <a:latin typeface="Calibri" panose="020F0502020204030204" pitchFamily="34" charset="0"/>
              </a:rPr>
              <a:t>to challenge employers’ attitudes towards disability</a:t>
            </a:r>
          </a:p>
          <a:p>
            <a:r>
              <a:rPr lang="en-GB" sz="2800" kern="0" dirty="0">
                <a:latin typeface="Calibri" panose="020F0502020204030204" pitchFamily="34" charset="0"/>
              </a:rPr>
              <a:t>If an employer shows this logo </a:t>
            </a:r>
            <a:br>
              <a:rPr lang="en-GB" sz="2800" kern="0" dirty="0">
                <a:latin typeface="Calibri" panose="020F0502020204030204" pitchFamily="34" charset="0"/>
              </a:rPr>
            </a:br>
            <a:r>
              <a:rPr lang="en-GB" sz="2800" kern="0" dirty="0">
                <a:latin typeface="Calibri" panose="020F0502020204030204" pitchFamily="34" charset="0"/>
              </a:rPr>
              <a:t>it means they are showing a commitment to employing people </a:t>
            </a:r>
            <a:br>
              <a:rPr lang="en-GB" sz="2800" kern="0" dirty="0">
                <a:latin typeface="Calibri" panose="020F0502020204030204" pitchFamily="34" charset="0"/>
              </a:rPr>
            </a:br>
            <a:r>
              <a:rPr lang="en-GB" sz="2800" kern="0" dirty="0">
                <a:latin typeface="Calibri" panose="020F0502020204030204" pitchFamily="34" charset="0"/>
              </a:rPr>
              <a:t>with a disability</a:t>
            </a:r>
          </a:p>
        </p:txBody>
      </p:sp>
    </p:spTree>
    <p:extLst>
      <p:ext uri="{BB962C8B-B14F-4D97-AF65-F5344CB8AC3E}">
        <p14:creationId xmlns:p14="http://schemas.microsoft.com/office/powerpoint/2010/main" val="366742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 xmlns:a16="http://schemas.microsoft.com/office/drawing/2014/main" id="{0EAEC84C-D296-864F-B00E-83B9C22C974D}"/>
              </a:ext>
            </a:extLst>
          </p:cNvPr>
          <p:cNvSpPr txBox="1">
            <a:spLocks/>
          </p:cNvSpPr>
          <p:nvPr/>
        </p:nvSpPr>
        <p:spPr bwMode="auto">
          <a:xfrm>
            <a:off x="1129035" y="2377440"/>
            <a:ext cx="9937104" cy="1224136"/>
          </a:xfrm>
          <a:prstGeom prst="rect">
            <a:avLst/>
          </a:prstGeom>
          <a:noFill/>
          <a:ln w="9525">
            <a:noFill/>
            <a:miter lim="800000"/>
            <a:headEnd/>
            <a:tailEnd/>
          </a:ln>
        </p:spPr>
        <p:txBody>
          <a:bodyPr vert="horz" wrap="square" lIns="122008" tIns="61004" rIns="122008" bIns="61004" numCol="1" anchor="t" anchorCtr="0" compatLnSpc="1">
            <a:prstTxWarp prst="textNoShape">
              <a:avLst/>
            </a:prstTxWarp>
          </a:bodyPr>
          <a:lstStyle>
            <a:lvl1pPr marL="0" indent="0" algn="ctr" rtl="0" eaLnBrk="1" fontAlgn="base" hangingPunct="1">
              <a:spcBef>
                <a:spcPct val="20000"/>
              </a:spcBef>
              <a:spcAft>
                <a:spcPct val="0"/>
              </a:spcAft>
              <a:buClr>
                <a:schemeClr val="bg2"/>
              </a:buClr>
              <a:buFont typeface="Arial" panose="020B0604020202020204" pitchFamily="34" charset="0"/>
              <a:buNone/>
              <a:defRPr sz="6000" b="1" i="0">
                <a:solidFill>
                  <a:schemeClr val="bg1"/>
                </a:solidFill>
                <a:latin typeface="+mn-lt"/>
                <a:ea typeface="+mn-ea"/>
                <a:cs typeface="+mn-cs"/>
              </a:defRPr>
            </a:lvl1pPr>
            <a:lvl2pPr marL="0" indent="0" algn="l" rtl="0" eaLnBrk="1" fontAlgn="base" hangingPunct="1">
              <a:spcBef>
                <a:spcPct val="20000"/>
              </a:spcBef>
              <a:spcAft>
                <a:spcPct val="0"/>
              </a:spcAft>
              <a:buClr>
                <a:schemeClr val="bg2"/>
              </a:buClr>
              <a:buFont typeface="Arial" panose="020B0604020202020204" pitchFamily="34" charset="0"/>
              <a:buNone/>
              <a:defRPr sz="3200">
                <a:solidFill>
                  <a:schemeClr val="tx1"/>
                </a:solidFill>
                <a:latin typeface="+mn-lt"/>
                <a:ea typeface="+mn-ea"/>
              </a:defRPr>
            </a:lvl2pPr>
            <a:lvl3pPr marL="0" indent="0" algn="l" rtl="0" eaLnBrk="1" fontAlgn="base" hangingPunct="1">
              <a:spcBef>
                <a:spcPct val="20000"/>
              </a:spcBef>
              <a:spcAft>
                <a:spcPct val="0"/>
              </a:spcAft>
              <a:buNone/>
              <a:defRPr sz="3200">
                <a:solidFill>
                  <a:schemeClr val="tx1"/>
                </a:solidFill>
                <a:latin typeface="+mn-lt"/>
                <a:ea typeface="+mn-ea"/>
              </a:defRPr>
            </a:lvl3pPr>
            <a:lvl4pPr marL="0" indent="0" algn="l" rtl="0" eaLnBrk="1" fontAlgn="base" hangingPunct="1">
              <a:spcBef>
                <a:spcPct val="20000"/>
              </a:spcBef>
              <a:spcAft>
                <a:spcPct val="0"/>
              </a:spcAft>
              <a:buNone/>
              <a:defRPr sz="3200">
                <a:solidFill>
                  <a:schemeClr val="tx1"/>
                </a:solidFill>
                <a:latin typeface="+mn-lt"/>
                <a:ea typeface="+mn-ea"/>
              </a:defRPr>
            </a:lvl4pPr>
            <a:lvl5pPr marL="0" indent="0" algn="l" rtl="0" eaLnBrk="1" fontAlgn="base" hangingPunct="1">
              <a:spcBef>
                <a:spcPct val="20000"/>
              </a:spcBef>
              <a:spcAft>
                <a:spcPct val="0"/>
              </a:spcAft>
              <a:buNone/>
              <a:defRPr sz="3200">
                <a:solidFill>
                  <a:schemeClr val="tx1"/>
                </a:solidFill>
                <a:latin typeface="+mn-lt"/>
                <a:ea typeface="+mn-ea"/>
              </a:defRPr>
            </a:lvl5pPr>
            <a:lvl6pPr marL="3355231" indent="-305021" algn="l" rtl="0" eaLnBrk="1" fontAlgn="base" hangingPunct="1">
              <a:spcBef>
                <a:spcPct val="20000"/>
              </a:spcBef>
              <a:spcAft>
                <a:spcPct val="0"/>
              </a:spcAft>
              <a:buChar char="»"/>
              <a:defRPr sz="2700">
                <a:solidFill>
                  <a:schemeClr val="tx1"/>
                </a:solidFill>
                <a:latin typeface="+mn-lt"/>
                <a:ea typeface="+mn-ea"/>
              </a:defRPr>
            </a:lvl6pPr>
            <a:lvl7pPr marL="3965273" indent="-305021" algn="l" rtl="0" eaLnBrk="1" fontAlgn="base" hangingPunct="1">
              <a:spcBef>
                <a:spcPct val="20000"/>
              </a:spcBef>
              <a:spcAft>
                <a:spcPct val="0"/>
              </a:spcAft>
              <a:buChar char="»"/>
              <a:defRPr sz="2700">
                <a:solidFill>
                  <a:schemeClr val="tx1"/>
                </a:solidFill>
                <a:latin typeface="+mn-lt"/>
                <a:ea typeface="+mn-ea"/>
              </a:defRPr>
            </a:lvl7pPr>
            <a:lvl8pPr marL="4575315" indent="-305021" algn="l" rtl="0" eaLnBrk="1" fontAlgn="base" hangingPunct="1">
              <a:spcBef>
                <a:spcPct val="20000"/>
              </a:spcBef>
              <a:spcAft>
                <a:spcPct val="0"/>
              </a:spcAft>
              <a:buChar char="»"/>
              <a:defRPr sz="2700">
                <a:solidFill>
                  <a:schemeClr val="tx1"/>
                </a:solidFill>
                <a:latin typeface="+mn-lt"/>
                <a:ea typeface="+mn-ea"/>
              </a:defRPr>
            </a:lvl8pPr>
            <a:lvl9pPr marL="5185357" indent="-305021" algn="l" rtl="0" eaLnBrk="1" fontAlgn="base" hangingPunct="1">
              <a:spcBef>
                <a:spcPct val="20000"/>
              </a:spcBef>
              <a:spcAft>
                <a:spcPct val="0"/>
              </a:spcAft>
              <a:buChar char="»"/>
              <a:defRPr sz="2700">
                <a:solidFill>
                  <a:schemeClr val="tx1"/>
                </a:solidFill>
                <a:latin typeface="+mn-lt"/>
                <a:ea typeface="+mn-ea"/>
              </a:defRPr>
            </a:lvl9pPr>
          </a:lstStyle>
          <a:p>
            <a:r>
              <a:rPr lang="en-US" sz="7200" kern="0" dirty="0" smtClean="0">
                <a:solidFill>
                  <a:srgbClr val="FFE900"/>
                </a:solidFill>
                <a:latin typeface="Calibri" panose="020F0502020204030204" pitchFamily="34" charset="0"/>
              </a:rPr>
              <a:t>1. Introduction</a:t>
            </a:r>
            <a:endParaRPr lang="en-US" sz="7200" kern="0" dirty="0">
              <a:solidFill>
                <a:srgbClr val="FFE900"/>
              </a:solidFill>
              <a:latin typeface="Calibri" panose="020F0502020204030204" pitchFamily="34" charset="0"/>
            </a:endParaRPr>
          </a:p>
        </p:txBody>
      </p:sp>
    </p:spTree>
    <p:extLst>
      <p:ext uri="{BB962C8B-B14F-4D97-AF65-F5344CB8AC3E}">
        <p14:creationId xmlns:p14="http://schemas.microsoft.com/office/powerpoint/2010/main" val="26324032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978" y="2709714"/>
            <a:ext cx="8256091" cy="1152048"/>
          </a:xfrm>
        </p:spPr>
        <p:txBody>
          <a:bodyPr>
            <a:noAutofit/>
          </a:bodyPr>
          <a:lstStyle/>
          <a:p>
            <a:pPr>
              <a:lnSpc>
                <a:spcPts val="6300"/>
              </a:lnSpc>
            </a:pPr>
            <a:r>
              <a:rPr lang="en-GB" sz="6000" dirty="0">
                <a:solidFill>
                  <a:schemeClr val="tx1"/>
                </a:solidFill>
              </a:rPr>
              <a:t>Are the following </a:t>
            </a:r>
            <a:r>
              <a:rPr lang="en-GB" sz="6000" b="0" dirty="0">
                <a:solidFill>
                  <a:schemeClr val="bg2"/>
                </a:solidFill>
              </a:rPr>
              <a:t/>
            </a:r>
            <a:br>
              <a:rPr lang="en-GB" sz="6000" b="0" dirty="0">
                <a:solidFill>
                  <a:schemeClr val="bg2"/>
                </a:solidFill>
              </a:rPr>
            </a:br>
            <a:r>
              <a:rPr lang="en-GB" sz="6000" b="1" dirty="0">
                <a:solidFill>
                  <a:schemeClr val="bg2"/>
                </a:solidFill>
              </a:rPr>
              <a:t>True</a:t>
            </a:r>
            <a:r>
              <a:rPr lang="en-GB" sz="6000" b="0" dirty="0">
                <a:solidFill>
                  <a:schemeClr val="bg2"/>
                </a:solidFill>
              </a:rPr>
              <a:t> </a:t>
            </a:r>
            <a:r>
              <a:rPr lang="en-GB" sz="6000" dirty="0">
                <a:solidFill>
                  <a:schemeClr val="tx1"/>
                </a:solidFill>
              </a:rPr>
              <a:t>or</a:t>
            </a:r>
            <a:r>
              <a:rPr lang="en-GB" sz="6000" b="0" dirty="0">
                <a:solidFill>
                  <a:schemeClr val="bg2"/>
                </a:solidFill>
              </a:rPr>
              <a:t> </a:t>
            </a:r>
            <a:r>
              <a:rPr lang="en-GB" sz="6000" b="1" dirty="0">
                <a:solidFill>
                  <a:schemeClr val="bg2"/>
                </a:solidFill>
              </a:rPr>
              <a:t>False</a:t>
            </a:r>
            <a:r>
              <a:rPr lang="en-GB" sz="6000" b="0" dirty="0">
                <a:solidFill>
                  <a:schemeClr val="tx1"/>
                </a:solidFill>
              </a:rPr>
              <a:t>?</a:t>
            </a:r>
          </a:p>
        </p:txBody>
      </p:sp>
      <p:sp>
        <p:nvSpPr>
          <p:cNvPr id="3" name="Title 1">
            <a:extLst>
              <a:ext uri="{FF2B5EF4-FFF2-40B4-BE49-F238E27FC236}">
                <a16:creationId xmlns="" xmlns:a16="http://schemas.microsoft.com/office/drawing/2014/main" id="{59CE2197-66D0-3A43-A826-990802268C3D}"/>
              </a:ext>
            </a:extLst>
          </p:cNvPr>
          <p:cNvSpPr txBox="1">
            <a:spLocks/>
          </p:cNvSpPr>
          <p:nvPr/>
        </p:nvSpPr>
        <p:spPr bwMode="auto">
          <a:xfrm>
            <a:off x="624979" y="405458"/>
            <a:ext cx="8256091" cy="720000"/>
          </a:xfrm>
          <a:prstGeom prst="rect">
            <a:avLst/>
          </a:prstGeom>
          <a:noFill/>
          <a:ln w="9525">
            <a:noFill/>
            <a:miter lim="800000"/>
            <a:headEnd/>
            <a:tailEnd/>
          </a:ln>
        </p:spPr>
        <p:txBody>
          <a:bodyPr vert="horz" wrap="square" lIns="122008" tIns="61004" rIns="122008" bIns="61004" numCol="1" anchor="ctr" anchorCtr="0" compatLnSpc="1">
            <a:prstTxWarp prst="textNoShape">
              <a:avLst/>
            </a:prstTxWarp>
          </a:bodyPr>
          <a:lstStyle>
            <a:lvl1pPr algn="l" rtl="0" eaLnBrk="1" fontAlgn="base" hangingPunct="1">
              <a:spcBef>
                <a:spcPct val="0"/>
              </a:spcBef>
              <a:spcAft>
                <a:spcPct val="0"/>
              </a:spcAft>
              <a:defRPr sz="4400" b="1">
                <a:solidFill>
                  <a:schemeClr val="bg2"/>
                </a:solidFill>
                <a:latin typeface="+mj-lt"/>
                <a:ea typeface="+mj-ea"/>
                <a:cs typeface="+mj-cs"/>
              </a:defRPr>
            </a:lvl1pPr>
            <a:lvl2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2pPr>
            <a:lvl3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3pPr>
            <a:lvl4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4pPr>
            <a:lvl5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5pPr>
            <a:lvl6pPr marL="610042"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6pPr>
            <a:lvl7pPr marL="1220084"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7pPr>
            <a:lvl8pPr marL="1830126"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8pPr>
            <a:lvl9pPr marL="2440168"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9pPr>
          </a:lstStyle>
          <a:p>
            <a:r>
              <a:rPr lang="en-GB" dirty="0"/>
              <a:t>Myth busting quiz!</a:t>
            </a:r>
            <a:endParaRPr lang="en-GB" kern="0" dirty="0"/>
          </a:p>
        </p:txBody>
      </p:sp>
      <p:sp>
        <p:nvSpPr>
          <p:cNvPr id="4" name="Title 1">
            <a:extLst>
              <a:ext uri="{FF2B5EF4-FFF2-40B4-BE49-F238E27FC236}">
                <a16:creationId xmlns="" xmlns:a16="http://schemas.microsoft.com/office/drawing/2014/main" id="{CFAF006E-C0C3-2246-847F-394DB5B655F1}"/>
              </a:ext>
            </a:extLst>
          </p:cNvPr>
          <p:cNvSpPr txBox="1">
            <a:spLocks/>
          </p:cNvSpPr>
          <p:nvPr/>
        </p:nvSpPr>
        <p:spPr bwMode="auto">
          <a:xfrm>
            <a:off x="633177" y="320040"/>
            <a:ext cx="8256091" cy="720000"/>
          </a:xfrm>
          <a:prstGeom prst="rect">
            <a:avLst/>
          </a:prstGeom>
          <a:noFill/>
          <a:ln w="9525">
            <a:noFill/>
            <a:miter lim="800000"/>
            <a:headEnd/>
            <a:tailEnd/>
          </a:ln>
        </p:spPr>
        <p:txBody>
          <a:bodyPr vert="horz" wrap="square" lIns="122008" tIns="61004" rIns="122008" bIns="61004" numCol="1" anchor="ctr" anchorCtr="0" compatLnSpc="1">
            <a:prstTxWarp prst="textNoShape">
              <a:avLst/>
            </a:prstTxWarp>
          </a:bodyPr>
          <a:lstStyle>
            <a:lvl1pPr algn="l" rtl="0" eaLnBrk="1" fontAlgn="base" hangingPunct="1">
              <a:spcBef>
                <a:spcPct val="0"/>
              </a:spcBef>
              <a:spcAft>
                <a:spcPct val="0"/>
              </a:spcAft>
              <a:defRPr sz="3600" b="1" i="0">
                <a:solidFill>
                  <a:srgbClr val="FFE900"/>
                </a:solidFill>
                <a:latin typeface="Work Sans" pitchFamily="2" charset="77"/>
                <a:ea typeface="+mj-ea"/>
                <a:cs typeface="+mj-cs"/>
              </a:defRPr>
            </a:lvl1pPr>
            <a:lvl2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2pPr>
            <a:lvl3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3pPr>
            <a:lvl4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4pPr>
            <a:lvl5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5pPr>
            <a:lvl6pPr marL="610042"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6pPr>
            <a:lvl7pPr marL="1220084"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7pPr>
            <a:lvl8pPr marL="1830126"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8pPr>
            <a:lvl9pPr marL="2440168"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9pPr>
          </a:lstStyle>
          <a:p>
            <a:r>
              <a:rPr lang="en-GB" sz="4000" dirty="0">
                <a:latin typeface="Calibri" panose="020F0502020204030204" pitchFamily="34" charset="0"/>
              </a:rPr>
              <a:t>Myth busting quiz!</a:t>
            </a:r>
            <a:endParaRPr lang="en-GB" sz="4000" kern="0" dirty="0">
              <a:latin typeface="Calibri" panose="020F0502020204030204" pitchFamily="34" charset="0"/>
            </a:endParaRPr>
          </a:p>
        </p:txBody>
      </p:sp>
    </p:spTree>
    <p:extLst>
      <p:ext uri="{BB962C8B-B14F-4D97-AF65-F5344CB8AC3E}">
        <p14:creationId xmlns:p14="http://schemas.microsoft.com/office/powerpoint/2010/main" val="6478235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 name="Content Placeholder 4">
            <a:extLst>
              <a:ext uri="{FF2B5EF4-FFF2-40B4-BE49-F238E27FC236}">
                <a16:creationId xmlns="" xmlns:a16="http://schemas.microsoft.com/office/drawing/2014/main" id="{E759CF52-AC23-3249-A011-94B8180B6C62}"/>
              </a:ext>
            </a:extLst>
          </p:cNvPr>
          <p:cNvGraphicFramePr>
            <a:graphicFrameLocks/>
          </p:cNvGraphicFramePr>
          <p:nvPr>
            <p:extLst>
              <p:ext uri="{D42A27DB-BD31-4B8C-83A1-F6EECF244321}">
                <p14:modId xmlns:p14="http://schemas.microsoft.com/office/powerpoint/2010/main" val="1643373864"/>
              </p:ext>
            </p:extLst>
          </p:nvPr>
        </p:nvGraphicFramePr>
        <p:xfrm>
          <a:off x="669136" y="5543249"/>
          <a:ext cx="8640960" cy="534278"/>
        </p:xfrm>
        <a:graphic>
          <a:graphicData uri="http://schemas.openxmlformats.org/drawingml/2006/table">
            <a:tbl>
              <a:tblPr firstRow="1" bandRow="1">
                <a:tableStyleId>{5C22544A-7EE6-4342-B048-85BDC9FD1C3A}</a:tableStyleId>
              </a:tblPr>
              <a:tblGrid>
                <a:gridCol w="8640960">
                  <a:extLst>
                    <a:ext uri="{9D8B030D-6E8A-4147-A177-3AD203B41FA5}">
                      <a16:colId xmlns="" xmlns:a16="http://schemas.microsoft.com/office/drawing/2014/main" val="20001"/>
                    </a:ext>
                  </a:extLst>
                </a:gridCol>
              </a:tblGrid>
              <a:tr h="534278">
                <a:tc>
                  <a:txBody>
                    <a:bodyPr/>
                    <a:lstStyle/>
                    <a:p>
                      <a:pPr marL="0" marR="0" lvl="0" indent="0" algn="l" defTabSz="610042" rtl="0" eaLnBrk="1" fontAlgn="auto" latinLnBrk="0" hangingPunct="1">
                        <a:lnSpc>
                          <a:spcPct val="100000"/>
                        </a:lnSpc>
                        <a:spcBef>
                          <a:spcPts val="0"/>
                        </a:spcBef>
                        <a:spcAft>
                          <a:spcPts val="0"/>
                        </a:spcAft>
                        <a:buClrTx/>
                        <a:buSzTx/>
                        <a:buFontTx/>
                        <a:buNone/>
                        <a:tabLst/>
                        <a:defRPr/>
                      </a:pPr>
                      <a:r>
                        <a:rPr lang="en-GB" sz="1600" b="0" i="0" dirty="0">
                          <a:solidFill>
                            <a:schemeClr val="tx1"/>
                          </a:solidFill>
                          <a:latin typeface="Calibri" panose="020F0502020204030204" pitchFamily="34" charset="0"/>
                        </a:rPr>
                        <a:t>10.  Some deaf people can’t work on sea-faring ships, for example on cruise ships.</a:t>
                      </a:r>
                    </a:p>
                  </a:txBody>
                  <a:tcPr marL="0">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 xmlns:a16="http://schemas.microsoft.com/office/drawing/2014/main" val="10001"/>
                  </a:ext>
                </a:extLst>
              </a:tr>
            </a:tbl>
          </a:graphicData>
        </a:graphic>
      </p:graphicFrame>
      <p:graphicFrame>
        <p:nvGraphicFramePr>
          <p:cNvPr id="44" name="Content Placeholder 4">
            <a:extLst>
              <a:ext uri="{FF2B5EF4-FFF2-40B4-BE49-F238E27FC236}">
                <a16:creationId xmlns="" xmlns:a16="http://schemas.microsoft.com/office/drawing/2014/main" id="{F080B2B2-B529-9147-8568-7549ADECA513}"/>
              </a:ext>
            </a:extLst>
          </p:cNvPr>
          <p:cNvGraphicFramePr>
            <a:graphicFrameLocks/>
          </p:cNvGraphicFramePr>
          <p:nvPr>
            <p:extLst>
              <p:ext uri="{D42A27DB-BD31-4B8C-83A1-F6EECF244321}">
                <p14:modId xmlns:p14="http://schemas.microsoft.com/office/powerpoint/2010/main" val="3206214831"/>
              </p:ext>
            </p:extLst>
          </p:nvPr>
        </p:nvGraphicFramePr>
        <p:xfrm>
          <a:off x="696987" y="4484462"/>
          <a:ext cx="8613109" cy="1066593"/>
        </p:xfrm>
        <a:graphic>
          <a:graphicData uri="http://schemas.openxmlformats.org/drawingml/2006/table">
            <a:tbl>
              <a:tblPr firstRow="1" bandRow="1">
                <a:tableStyleId>{5C22544A-7EE6-4342-B048-85BDC9FD1C3A}</a:tableStyleId>
              </a:tblPr>
              <a:tblGrid>
                <a:gridCol w="8613109">
                  <a:extLst>
                    <a:ext uri="{9D8B030D-6E8A-4147-A177-3AD203B41FA5}">
                      <a16:colId xmlns="" xmlns:a16="http://schemas.microsoft.com/office/drawing/2014/main" val="20001"/>
                    </a:ext>
                  </a:extLst>
                </a:gridCol>
              </a:tblGrid>
              <a:tr h="1066593">
                <a:tc>
                  <a:txBody>
                    <a:bodyPr/>
                    <a:lstStyle/>
                    <a:p>
                      <a:pPr marL="0" marR="0" lvl="0" indent="0" algn="l" defTabSz="610042" rtl="0" eaLnBrk="1" fontAlgn="auto" latinLnBrk="0" hangingPunct="1">
                        <a:lnSpc>
                          <a:spcPct val="100000"/>
                        </a:lnSpc>
                        <a:spcBef>
                          <a:spcPts val="0"/>
                        </a:spcBef>
                        <a:spcAft>
                          <a:spcPts val="0"/>
                        </a:spcAft>
                        <a:buClrTx/>
                        <a:buSzTx/>
                        <a:buFontTx/>
                        <a:buNone/>
                        <a:tabLst/>
                        <a:defRPr/>
                      </a:pPr>
                      <a:r>
                        <a:rPr lang="en-GB" sz="1600" b="0" i="0" dirty="0">
                          <a:solidFill>
                            <a:schemeClr val="tx1"/>
                          </a:solidFill>
                          <a:latin typeface="Calibri" panose="020F0502020204030204" pitchFamily="34" charset="0"/>
                        </a:rPr>
                        <a:t>9.  Some deaf people are able to get a job in the Army or as a police officer.</a:t>
                      </a:r>
                    </a:p>
                  </a:txBody>
                  <a:tcPr marL="0">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 xmlns:a16="http://schemas.microsoft.com/office/drawing/2014/main" val="10001"/>
                  </a:ext>
                </a:extLst>
              </a:tr>
            </a:tbl>
          </a:graphicData>
        </a:graphic>
      </p:graphicFrame>
      <p:graphicFrame>
        <p:nvGraphicFramePr>
          <p:cNvPr id="43" name="Content Placeholder 4">
            <a:extLst>
              <a:ext uri="{FF2B5EF4-FFF2-40B4-BE49-F238E27FC236}">
                <a16:creationId xmlns="" xmlns:a16="http://schemas.microsoft.com/office/drawing/2014/main" id="{26DA3EF3-C5CC-7046-BA17-80CEC49F2462}"/>
              </a:ext>
            </a:extLst>
          </p:cNvPr>
          <p:cNvGraphicFramePr>
            <a:graphicFrameLocks/>
          </p:cNvGraphicFramePr>
          <p:nvPr>
            <p:extLst>
              <p:ext uri="{D42A27DB-BD31-4B8C-83A1-F6EECF244321}">
                <p14:modId xmlns:p14="http://schemas.microsoft.com/office/powerpoint/2010/main" val="3279120292"/>
              </p:ext>
            </p:extLst>
          </p:nvPr>
        </p:nvGraphicFramePr>
        <p:xfrm>
          <a:off x="696987" y="4143836"/>
          <a:ext cx="8613109" cy="335280"/>
        </p:xfrm>
        <a:graphic>
          <a:graphicData uri="http://schemas.openxmlformats.org/drawingml/2006/table">
            <a:tbl>
              <a:tblPr firstRow="1" bandRow="1">
                <a:tableStyleId>{5C22544A-7EE6-4342-B048-85BDC9FD1C3A}</a:tableStyleId>
              </a:tblPr>
              <a:tblGrid>
                <a:gridCol w="8613109">
                  <a:extLst>
                    <a:ext uri="{9D8B030D-6E8A-4147-A177-3AD203B41FA5}">
                      <a16:colId xmlns="" xmlns:a16="http://schemas.microsoft.com/office/drawing/2014/main" val="20001"/>
                    </a:ext>
                  </a:extLst>
                </a:gridCol>
              </a:tblGrid>
              <a:tr h="288031">
                <a:tc>
                  <a:txBody>
                    <a:bodyPr/>
                    <a:lstStyle/>
                    <a:p>
                      <a:pPr marL="0" marR="0" lvl="0" indent="0" algn="l" defTabSz="610042" rtl="0" eaLnBrk="1" fontAlgn="auto" latinLnBrk="0" hangingPunct="1">
                        <a:lnSpc>
                          <a:spcPct val="100000"/>
                        </a:lnSpc>
                        <a:spcBef>
                          <a:spcPts val="0"/>
                        </a:spcBef>
                        <a:spcAft>
                          <a:spcPts val="0"/>
                        </a:spcAft>
                        <a:buClrTx/>
                        <a:buSzTx/>
                        <a:buFontTx/>
                        <a:buNone/>
                        <a:tabLst/>
                        <a:defRPr/>
                      </a:pPr>
                      <a:r>
                        <a:rPr lang="en-GB" sz="1600" b="0" i="0" dirty="0">
                          <a:solidFill>
                            <a:schemeClr val="tx1"/>
                          </a:solidFill>
                          <a:latin typeface="Calibri" panose="020F0502020204030204" pitchFamily="34" charset="0"/>
                        </a:rPr>
                        <a:t>8.  Deaf people can fly aeroplanes.</a:t>
                      </a:r>
                    </a:p>
                  </a:txBody>
                  <a:tcPr marL="0">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 xmlns:a16="http://schemas.microsoft.com/office/drawing/2014/main" val="10001"/>
                  </a:ext>
                </a:extLst>
              </a:tr>
            </a:tbl>
          </a:graphicData>
        </a:graphic>
      </p:graphicFrame>
      <p:graphicFrame>
        <p:nvGraphicFramePr>
          <p:cNvPr id="42" name="Content Placeholder 4">
            <a:extLst>
              <a:ext uri="{FF2B5EF4-FFF2-40B4-BE49-F238E27FC236}">
                <a16:creationId xmlns="" xmlns:a16="http://schemas.microsoft.com/office/drawing/2014/main" id="{466CAE29-B479-7C4A-8C3B-EBF421C2D731}"/>
              </a:ext>
            </a:extLst>
          </p:cNvPr>
          <p:cNvGraphicFramePr>
            <a:graphicFrameLocks/>
          </p:cNvGraphicFramePr>
          <p:nvPr>
            <p:extLst>
              <p:ext uri="{D42A27DB-BD31-4B8C-83A1-F6EECF244321}">
                <p14:modId xmlns:p14="http://schemas.microsoft.com/office/powerpoint/2010/main" val="3896804683"/>
              </p:ext>
            </p:extLst>
          </p:nvPr>
        </p:nvGraphicFramePr>
        <p:xfrm>
          <a:off x="696987" y="3813378"/>
          <a:ext cx="8613109" cy="335280"/>
        </p:xfrm>
        <a:graphic>
          <a:graphicData uri="http://schemas.openxmlformats.org/drawingml/2006/table">
            <a:tbl>
              <a:tblPr firstRow="1" bandRow="1">
                <a:tableStyleId>{5C22544A-7EE6-4342-B048-85BDC9FD1C3A}</a:tableStyleId>
              </a:tblPr>
              <a:tblGrid>
                <a:gridCol w="8613109">
                  <a:extLst>
                    <a:ext uri="{9D8B030D-6E8A-4147-A177-3AD203B41FA5}">
                      <a16:colId xmlns="" xmlns:a16="http://schemas.microsoft.com/office/drawing/2014/main" val="20001"/>
                    </a:ext>
                  </a:extLst>
                </a:gridCol>
              </a:tblGrid>
              <a:tr h="288031">
                <a:tc>
                  <a:txBody>
                    <a:bodyPr/>
                    <a:lstStyle/>
                    <a:p>
                      <a:pPr marL="0" marR="0" lvl="0" indent="0" algn="l" defTabSz="610042" rtl="0" eaLnBrk="1" fontAlgn="auto" latinLnBrk="0" hangingPunct="1">
                        <a:lnSpc>
                          <a:spcPct val="100000"/>
                        </a:lnSpc>
                        <a:spcBef>
                          <a:spcPts val="0"/>
                        </a:spcBef>
                        <a:spcAft>
                          <a:spcPts val="0"/>
                        </a:spcAft>
                        <a:buClrTx/>
                        <a:buSzTx/>
                        <a:buFontTx/>
                        <a:buNone/>
                        <a:tabLst/>
                        <a:defRPr/>
                      </a:pPr>
                      <a:r>
                        <a:rPr lang="en-GB" sz="1600" b="0" i="0" dirty="0">
                          <a:solidFill>
                            <a:schemeClr val="tx1"/>
                          </a:solidFill>
                          <a:latin typeface="Calibri" panose="020F0502020204030204" pitchFamily="34" charset="0"/>
                        </a:rPr>
                        <a:t>7.  If my employer has paid for reasonable adjustments at work then they can pay me a lower salary.</a:t>
                      </a:r>
                    </a:p>
                  </a:txBody>
                  <a:tcPr marL="0">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 xmlns:a16="http://schemas.microsoft.com/office/drawing/2014/main" val="10001"/>
                  </a:ext>
                </a:extLst>
              </a:tr>
            </a:tbl>
          </a:graphicData>
        </a:graphic>
      </p:graphicFrame>
      <p:graphicFrame>
        <p:nvGraphicFramePr>
          <p:cNvPr id="41" name="Content Placeholder 4">
            <a:extLst>
              <a:ext uri="{FF2B5EF4-FFF2-40B4-BE49-F238E27FC236}">
                <a16:creationId xmlns="" xmlns:a16="http://schemas.microsoft.com/office/drawing/2014/main" id="{DA12B93B-FFA8-6346-8BA3-8745786D7B0D}"/>
              </a:ext>
            </a:extLst>
          </p:cNvPr>
          <p:cNvGraphicFramePr>
            <a:graphicFrameLocks/>
          </p:cNvGraphicFramePr>
          <p:nvPr>
            <p:extLst>
              <p:ext uri="{D42A27DB-BD31-4B8C-83A1-F6EECF244321}">
                <p14:modId xmlns:p14="http://schemas.microsoft.com/office/powerpoint/2010/main" val="2367295614"/>
              </p:ext>
            </p:extLst>
          </p:nvPr>
        </p:nvGraphicFramePr>
        <p:xfrm>
          <a:off x="696987" y="3481649"/>
          <a:ext cx="8613109" cy="335280"/>
        </p:xfrm>
        <a:graphic>
          <a:graphicData uri="http://schemas.openxmlformats.org/drawingml/2006/table">
            <a:tbl>
              <a:tblPr firstRow="1" bandRow="1">
                <a:tableStyleId>{5C22544A-7EE6-4342-B048-85BDC9FD1C3A}</a:tableStyleId>
              </a:tblPr>
              <a:tblGrid>
                <a:gridCol w="8613109">
                  <a:extLst>
                    <a:ext uri="{9D8B030D-6E8A-4147-A177-3AD203B41FA5}">
                      <a16:colId xmlns="" xmlns:a16="http://schemas.microsoft.com/office/drawing/2014/main" val="20001"/>
                    </a:ext>
                  </a:extLst>
                </a:gridCol>
              </a:tblGrid>
              <a:tr h="288031">
                <a:tc>
                  <a:txBody>
                    <a:bodyPr/>
                    <a:lstStyle/>
                    <a:p>
                      <a:pPr marL="0" marR="0" lvl="0" indent="0" algn="l" defTabSz="610042" rtl="0" eaLnBrk="1" fontAlgn="auto" latinLnBrk="0" hangingPunct="1">
                        <a:lnSpc>
                          <a:spcPct val="100000"/>
                        </a:lnSpc>
                        <a:spcBef>
                          <a:spcPts val="0"/>
                        </a:spcBef>
                        <a:spcAft>
                          <a:spcPts val="0"/>
                        </a:spcAft>
                        <a:buClrTx/>
                        <a:buSzTx/>
                        <a:buFontTx/>
                        <a:buNone/>
                        <a:tabLst/>
                        <a:defRPr/>
                      </a:pPr>
                      <a:r>
                        <a:rPr lang="en-GB" sz="1600" b="0" i="0" dirty="0">
                          <a:solidFill>
                            <a:schemeClr val="tx1"/>
                          </a:solidFill>
                          <a:latin typeface="Calibri" panose="020F0502020204030204" pitchFamily="34" charset="0"/>
                        </a:rPr>
                        <a:t>6.  When I have a job and I want to use Access to Work funding, my employer will sort this out for me.</a:t>
                      </a:r>
                    </a:p>
                  </a:txBody>
                  <a:tcPr marL="0">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 xmlns:a16="http://schemas.microsoft.com/office/drawing/2014/main" val="10001"/>
                  </a:ext>
                </a:extLst>
              </a:tr>
            </a:tbl>
          </a:graphicData>
        </a:graphic>
      </p:graphicFrame>
      <p:graphicFrame>
        <p:nvGraphicFramePr>
          <p:cNvPr id="37" name="Content Placeholder 4">
            <a:extLst>
              <a:ext uri="{FF2B5EF4-FFF2-40B4-BE49-F238E27FC236}">
                <a16:creationId xmlns="" xmlns:a16="http://schemas.microsoft.com/office/drawing/2014/main" id="{0EF706EC-9985-254F-95C3-0D1559CCBCFE}"/>
              </a:ext>
            </a:extLst>
          </p:cNvPr>
          <p:cNvGraphicFramePr>
            <a:graphicFrameLocks/>
          </p:cNvGraphicFramePr>
          <p:nvPr>
            <p:extLst>
              <p:ext uri="{D42A27DB-BD31-4B8C-83A1-F6EECF244321}">
                <p14:modId xmlns:p14="http://schemas.microsoft.com/office/powerpoint/2010/main" val="1979647282"/>
              </p:ext>
            </p:extLst>
          </p:nvPr>
        </p:nvGraphicFramePr>
        <p:xfrm>
          <a:off x="696987" y="2926858"/>
          <a:ext cx="8613109" cy="579120"/>
        </p:xfrm>
        <a:graphic>
          <a:graphicData uri="http://schemas.openxmlformats.org/drawingml/2006/table">
            <a:tbl>
              <a:tblPr firstRow="1" bandRow="1">
                <a:tableStyleId>{5C22544A-7EE6-4342-B048-85BDC9FD1C3A}</a:tableStyleId>
              </a:tblPr>
              <a:tblGrid>
                <a:gridCol w="8613109">
                  <a:extLst>
                    <a:ext uri="{9D8B030D-6E8A-4147-A177-3AD203B41FA5}">
                      <a16:colId xmlns="" xmlns:a16="http://schemas.microsoft.com/office/drawing/2014/main" val="20001"/>
                    </a:ext>
                  </a:extLst>
                </a:gridCol>
              </a:tblGrid>
              <a:tr h="288031">
                <a:tc>
                  <a:txBody>
                    <a:bodyPr/>
                    <a:lstStyle/>
                    <a:p>
                      <a:pPr marL="238125" marR="0" lvl="0" indent="-238125" algn="l" defTabSz="610042" rtl="0" eaLnBrk="1" fontAlgn="auto" latinLnBrk="0" hangingPunct="1">
                        <a:lnSpc>
                          <a:spcPct val="100000"/>
                        </a:lnSpc>
                        <a:spcBef>
                          <a:spcPts val="0"/>
                        </a:spcBef>
                        <a:spcAft>
                          <a:spcPts val="0"/>
                        </a:spcAft>
                        <a:buClrTx/>
                        <a:buSzTx/>
                        <a:buFontTx/>
                        <a:buNone/>
                        <a:tabLst/>
                        <a:defRPr/>
                      </a:pPr>
                      <a:r>
                        <a:rPr lang="en-GB" sz="1600" b="0" i="0" dirty="0">
                          <a:solidFill>
                            <a:schemeClr val="tx1"/>
                          </a:solidFill>
                          <a:latin typeface="Calibri" panose="020F0502020204030204" pitchFamily="34" charset="0"/>
                        </a:rPr>
                        <a:t>5.  I won’t be able to get a job in an office because I’ll find it too difficult to take part in discussion during meetings.</a:t>
                      </a:r>
                    </a:p>
                  </a:txBody>
                  <a:tcPr marL="0">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 xmlns:a16="http://schemas.microsoft.com/office/drawing/2014/main" val="10001"/>
                  </a:ext>
                </a:extLst>
              </a:tr>
            </a:tbl>
          </a:graphicData>
        </a:graphic>
      </p:graphicFrame>
      <p:graphicFrame>
        <p:nvGraphicFramePr>
          <p:cNvPr id="36" name="Content Placeholder 4">
            <a:extLst>
              <a:ext uri="{FF2B5EF4-FFF2-40B4-BE49-F238E27FC236}">
                <a16:creationId xmlns="" xmlns:a16="http://schemas.microsoft.com/office/drawing/2014/main" id="{8C966222-5E26-9743-91F8-908439B0BCBD}"/>
              </a:ext>
            </a:extLst>
          </p:cNvPr>
          <p:cNvGraphicFramePr>
            <a:graphicFrameLocks/>
          </p:cNvGraphicFramePr>
          <p:nvPr>
            <p:extLst>
              <p:ext uri="{D42A27DB-BD31-4B8C-83A1-F6EECF244321}">
                <p14:modId xmlns:p14="http://schemas.microsoft.com/office/powerpoint/2010/main" val="3202323577"/>
              </p:ext>
            </p:extLst>
          </p:nvPr>
        </p:nvGraphicFramePr>
        <p:xfrm>
          <a:off x="696987" y="2610080"/>
          <a:ext cx="8613109" cy="335280"/>
        </p:xfrm>
        <a:graphic>
          <a:graphicData uri="http://schemas.openxmlformats.org/drawingml/2006/table">
            <a:tbl>
              <a:tblPr firstRow="1" bandRow="1">
                <a:tableStyleId>{5C22544A-7EE6-4342-B048-85BDC9FD1C3A}</a:tableStyleId>
              </a:tblPr>
              <a:tblGrid>
                <a:gridCol w="8613109">
                  <a:extLst>
                    <a:ext uri="{9D8B030D-6E8A-4147-A177-3AD203B41FA5}">
                      <a16:colId xmlns="" xmlns:a16="http://schemas.microsoft.com/office/drawing/2014/main" val="20001"/>
                    </a:ext>
                  </a:extLst>
                </a:gridCol>
              </a:tblGrid>
              <a:tr h="288031">
                <a:tc>
                  <a:txBody>
                    <a:bodyPr/>
                    <a:lstStyle/>
                    <a:p>
                      <a:pPr algn="l"/>
                      <a:r>
                        <a:rPr lang="en-GB" sz="1600" b="0" i="0" dirty="0">
                          <a:solidFill>
                            <a:schemeClr val="tx1"/>
                          </a:solidFill>
                          <a:latin typeface="Calibri" panose="020F0502020204030204" pitchFamily="34" charset="0"/>
                        </a:rPr>
                        <a:t>4.  If I get a job interview I should tell the employer that I’m deaf before the interview.</a:t>
                      </a:r>
                    </a:p>
                  </a:txBody>
                  <a:tcPr marL="0">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 xmlns:a16="http://schemas.microsoft.com/office/drawing/2014/main" val="10001"/>
                  </a:ext>
                </a:extLst>
              </a:tr>
            </a:tbl>
          </a:graphicData>
        </a:graphic>
      </p:graphicFrame>
      <p:graphicFrame>
        <p:nvGraphicFramePr>
          <p:cNvPr id="34" name="Content Placeholder 4">
            <a:extLst>
              <a:ext uri="{FF2B5EF4-FFF2-40B4-BE49-F238E27FC236}">
                <a16:creationId xmlns="" xmlns:a16="http://schemas.microsoft.com/office/drawing/2014/main" id="{C18B1EED-73BB-7345-9D6C-EFBFBB3B5B49}"/>
              </a:ext>
            </a:extLst>
          </p:cNvPr>
          <p:cNvGraphicFramePr>
            <a:graphicFrameLocks/>
          </p:cNvGraphicFramePr>
          <p:nvPr>
            <p:extLst>
              <p:ext uri="{D42A27DB-BD31-4B8C-83A1-F6EECF244321}">
                <p14:modId xmlns:p14="http://schemas.microsoft.com/office/powerpoint/2010/main" val="1292373851"/>
              </p:ext>
            </p:extLst>
          </p:nvPr>
        </p:nvGraphicFramePr>
        <p:xfrm>
          <a:off x="696987" y="2307946"/>
          <a:ext cx="8613109" cy="335280"/>
        </p:xfrm>
        <a:graphic>
          <a:graphicData uri="http://schemas.openxmlformats.org/drawingml/2006/table">
            <a:tbl>
              <a:tblPr firstRow="1" bandRow="1">
                <a:tableStyleId>{5C22544A-7EE6-4342-B048-85BDC9FD1C3A}</a:tableStyleId>
              </a:tblPr>
              <a:tblGrid>
                <a:gridCol w="8613109">
                  <a:extLst>
                    <a:ext uri="{9D8B030D-6E8A-4147-A177-3AD203B41FA5}">
                      <a16:colId xmlns="" xmlns:a16="http://schemas.microsoft.com/office/drawing/2014/main" val="20001"/>
                    </a:ext>
                  </a:extLst>
                </a:gridCol>
              </a:tblGrid>
              <a:tr h="288031">
                <a:tc>
                  <a:txBody>
                    <a:bodyPr/>
                    <a:lstStyle/>
                    <a:p>
                      <a:pPr algn="l"/>
                      <a:r>
                        <a:rPr lang="en-GB" sz="1600" b="0" i="0" dirty="0">
                          <a:solidFill>
                            <a:schemeClr val="tx1"/>
                          </a:solidFill>
                          <a:latin typeface="Calibri" panose="020F0502020204030204" pitchFamily="34" charset="0"/>
                        </a:rPr>
                        <a:t>3.  I won’t be able to do the same jobs as my hearing friends because I’m deaf.</a:t>
                      </a:r>
                    </a:p>
                  </a:txBody>
                  <a:tcPr marL="0">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 xmlns:a16="http://schemas.microsoft.com/office/drawing/2014/main" val="10001"/>
                  </a:ext>
                </a:extLst>
              </a:tr>
            </a:tbl>
          </a:graphicData>
        </a:graphic>
      </p:graphicFrame>
      <p:graphicFrame>
        <p:nvGraphicFramePr>
          <p:cNvPr id="33" name="Content Placeholder 4">
            <a:extLst>
              <a:ext uri="{FF2B5EF4-FFF2-40B4-BE49-F238E27FC236}">
                <a16:creationId xmlns="" xmlns:a16="http://schemas.microsoft.com/office/drawing/2014/main" id="{327B0923-DA9F-A74B-AB8C-71AFCDDF2DC9}"/>
              </a:ext>
            </a:extLst>
          </p:cNvPr>
          <p:cNvGraphicFramePr>
            <a:graphicFrameLocks/>
          </p:cNvGraphicFramePr>
          <p:nvPr>
            <p:extLst>
              <p:ext uri="{D42A27DB-BD31-4B8C-83A1-F6EECF244321}">
                <p14:modId xmlns:p14="http://schemas.microsoft.com/office/powerpoint/2010/main" val="822734379"/>
              </p:ext>
            </p:extLst>
          </p:nvPr>
        </p:nvGraphicFramePr>
        <p:xfrm>
          <a:off x="696987" y="2012290"/>
          <a:ext cx="8613109" cy="335280"/>
        </p:xfrm>
        <a:graphic>
          <a:graphicData uri="http://schemas.openxmlformats.org/drawingml/2006/table">
            <a:tbl>
              <a:tblPr firstRow="1" bandRow="1">
                <a:tableStyleId>{5C22544A-7EE6-4342-B048-85BDC9FD1C3A}</a:tableStyleId>
              </a:tblPr>
              <a:tblGrid>
                <a:gridCol w="8613109">
                  <a:extLst>
                    <a:ext uri="{9D8B030D-6E8A-4147-A177-3AD203B41FA5}">
                      <a16:colId xmlns="" xmlns:a16="http://schemas.microsoft.com/office/drawing/2014/main" val="20001"/>
                    </a:ext>
                  </a:extLst>
                </a:gridCol>
              </a:tblGrid>
              <a:tr h="281934">
                <a:tc>
                  <a:txBody>
                    <a:bodyPr/>
                    <a:lstStyle/>
                    <a:p>
                      <a:pPr algn="l"/>
                      <a:r>
                        <a:rPr lang="en-GB" sz="1600" b="0" i="0" dirty="0">
                          <a:solidFill>
                            <a:schemeClr val="tx1"/>
                          </a:solidFill>
                          <a:latin typeface="Calibri" panose="020F0502020204030204" pitchFamily="34" charset="0"/>
                        </a:rPr>
                        <a:t>2.  I won’t be able to go to university because I’ll struggle to hear the teacher during lectures.</a:t>
                      </a:r>
                    </a:p>
                  </a:txBody>
                  <a:tcPr marL="0">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 xmlns:a16="http://schemas.microsoft.com/office/drawing/2014/main" val="10001"/>
                  </a:ext>
                </a:extLst>
              </a:tr>
            </a:tbl>
          </a:graphicData>
        </a:graphic>
      </p:graphicFrame>
      <p:graphicFrame>
        <p:nvGraphicFramePr>
          <p:cNvPr id="55" name="Content Placeholder 4">
            <a:extLst>
              <a:ext uri="{FF2B5EF4-FFF2-40B4-BE49-F238E27FC236}">
                <a16:creationId xmlns="" xmlns:a16="http://schemas.microsoft.com/office/drawing/2014/main" id="{E2492A93-46B9-B245-BBD2-D1C314DA5D8B}"/>
              </a:ext>
            </a:extLst>
          </p:cNvPr>
          <p:cNvGraphicFramePr>
            <a:graphicFrameLocks/>
          </p:cNvGraphicFramePr>
          <p:nvPr>
            <p:extLst>
              <p:ext uri="{D42A27DB-BD31-4B8C-83A1-F6EECF244321}">
                <p14:modId xmlns:p14="http://schemas.microsoft.com/office/powerpoint/2010/main" val="3937307362"/>
              </p:ext>
            </p:extLst>
          </p:nvPr>
        </p:nvGraphicFramePr>
        <p:xfrm>
          <a:off x="9310100" y="5543249"/>
          <a:ext cx="2201258" cy="533400"/>
        </p:xfrm>
        <a:graphic>
          <a:graphicData uri="http://schemas.openxmlformats.org/drawingml/2006/table">
            <a:tbl>
              <a:tblPr firstRow="1" bandRow="1">
                <a:tableStyleId>{5C22544A-7EE6-4342-B048-85BDC9FD1C3A}</a:tableStyleId>
              </a:tblPr>
              <a:tblGrid>
                <a:gridCol w="2201258">
                  <a:extLst>
                    <a:ext uri="{9D8B030D-6E8A-4147-A177-3AD203B41FA5}">
                      <a16:colId xmlns="" xmlns:a16="http://schemas.microsoft.com/office/drawing/2014/main" val="20002"/>
                    </a:ext>
                  </a:extLst>
                </a:gridCol>
              </a:tblGrid>
              <a:tr h="488476">
                <a:tc>
                  <a:txBody>
                    <a:bodyPr/>
                    <a:lstStyle/>
                    <a:p>
                      <a:pPr algn="l"/>
                      <a:r>
                        <a:rPr lang="en-GB" sz="1600" b="1" i="0" dirty="0">
                          <a:solidFill>
                            <a:schemeClr val="bg2"/>
                          </a:solidFill>
                          <a:latin typeface="Calibri" panose="020F0502020204030204" pitchFamily="34" charset="0"/>
                        </a:rPr>
                        <a:t>True</a:t>
                      </a:r>
                    </a:p>
                    <a:p>
                      <a:pPr marL="0" marR="0" lvl="0" indent="0" algn="l" defTabSz="610042" rtl="0" eaLnBrk="1" fontAlgn="auto" latinLnBrk="0" hangingPunct="1">
                        <a:lnSpc>
                          <a:spcPct val="100000"/>
                        </a:lnSpc>
                        <a:spcBef>
                          <a:spcPts val="0"/>
                        </a:spcBef>
                        <a:spcAft>
                          <a:spcPts val="0"/>
                        </a:spcAft>
                        <a:buClrTx/>
                        <a:buSzTx/>
                        <a:buFontTx/>
                        <a:buNone/>
                        <a:tabLst/>
                        <a:defRPr/>
                      </a:pPr>
                      <a:r>
                        <a:rPr kumimoji="0" lang="en-GB" sz="1300" b="0" i="0" u="none" strike="noStrike" cap="none" normalizeH="0" baseline="0" dirty="0">
                          <a:ln>
                            <a:noFill/>
                          </a:ln>
                          <a:solidFill>
                            <a:schemeClr val="bg2"/>
                          </a:solidFill>
                          <a:effectLst/>
                          <a:latin typeface="Calibri" panose="020F0502020204030204" pitchFamily="34" charset="0"/>
                          <a:ea typeface="ＭＳ Ｐゴシック" pitchFamily="-107" charset="-128"/>
                          <a:cs typeface="Calibri" panose="020F0502020204030204" pitchFamily="34" charset="0"/>
                        </a:rPr>
                        <a:t>What?</a:t>
                      </a:r>
                    </a:p>
                  </a:txBody>
                  <a:tcP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 xmlns:a16="http://schemas.microsoft.com/office/drawing/2014/main" val="2921822993"/>
                  </a:ext>
                </a:extLst>
              </a:tr>
            </a:tbl>
          </a:graphicData>
        </a:graphic>
      </p:graphicFrame>
      <p:graphicFrame>
        <p:nvGraphicFramePr>
          <p:cNvPr id="56" name="Content Placeholder 4">
            <a:extLst>
              <a:ext uri="{FF2B5EF4-FFF2-40B4-BE49-F238E27FC236}">
                <a16:creationId xmlns="" xmlns:a16="http://schemas.microsoft.com/office/drawing/2014/main" id="{B07117DA-FAB9-F14C-8B55-C77D6AB4A2BD}"/>
              </a:ext>
            </a:extLst>
          </p:cNvPr>
          <p:cNvGraphicFramePr>
            <a:graphicFrameLocks/>
          </p:cNvGraphicFramePr>
          <p:nvPr>
            <p:extLst>
              <p:ext uri="{D42A27DB-BD31-4B8C-83A1-F6EECF244321}">
                <p14:modId xmlns:p14="http://schemas.microsoft.com/office/powerpoint/2010/main" val="473809533"/>
              </p:ext>
            </p:extLst>
          </p:nvPr>
        </p:nvGraphicFramePr>
        <p:xfrm>
          <a:off x="9310100" y="4484462"/>
          <a:ext cx="2201258" cy="1066800"/>
        </p:xfrm>
        <a:graphic>
          <a:graphicData uri="http://schemas.openxmlformats.org/drawingml/2006/table">
            <a:tbl>
              <a:tblPr firstRow="1" bandRow="1">
                <a:tableStyleId>{5C22544A-7EE6-4342-B048-85BDC9FD1C3A}</a:tableStyleId>
              </a:tblPr>
              <a:tblGrid>
                <a:gridCol w="2201258">
                  <a:extLst>
                    <a:ext uri="{9D8B030D-6E8A-4147-A177-3AD203B41FA5}">
                      <a16:colId xmlns="" xmlns:a16="http://schemas.microsoft.com/office/drawing/2014/main" val="20002"/>
                    </a:ext>
                  </a:extLst>
                </a:gridCol>
              </a:tblGrid>
              <a:tr h="417018">
                <a:tc>
                  <a:txBody>
                    <a:bodyPr/>
                    <a:lstStyle/>
                    <a:p>
                      <a:pPr marL="0" marR="0" lvl="0" indent="0" algn="l" defTabSz="610042" rtl="0" eaLnBrk="1" fontAlgn="auto" latinLnBrk="0" hangingPunct="1">
                        <a:lnSpc>
                          <a:spcPct val="100000"/>
                        </a:lnSpc>
                        <a:spcBef>
                          <a:spcPts val="0"/>
                        </a:spcBef>
                        <a:spcAft>
                          <a:spcPts val="0"/>
                        </a:spcAft>
                        <a:buClrTx/>
                        <a:buSzTx/>
                        <a:buFontTx/>
                        <a:buNone/>
                        <a:tabLst/>
                        <a:defRPr/>
                      </a:pPr>
                      <a:r>
                        <a:rPr lang="en-GB" sz="1600" b="1" i="0" dirty="0">
                          <a:solidFill>
                            <a:schemeClr val="bg2"/>
                          </a:solidFill>
                          <a:latin typeface="Calibri" panose="020F0502020204030204" pitchFamily="34" charset="0"/>
                        </a:rPr>
                        <a:t>True </a:t>
                      </a:r>
                      <a:r>
                        <a:rPr lang="en-GB" sz="1300" b="0" i="0" dirty="0">
                          <a:solidFill>
                            <a:schemeClr val="tx1"/>
                          </a:solidFill>
                          <a:latin typeface="Calibri" panose="020F0502020204030204" pitchFamily="34" charset="0"/>
                        </a:rPr>
                        <a:t/>
                      </a:r>
                      <a:br>
                        <a:rPr lang="en-GB" sz="1300" b="0" i="0" dirty="0">
                          <a:solidFill>
                            <a:schemeClr val="tx1"/>
                          </a:solidFill>
                          <a:latin typeface="Calibri" panose="020F0502020204030204" pitchFamily="34" charset="0"/>
                        </a:rPr>
                      </a:br>
                      <a:r>
                        <a:rPr kumimoji="0" lang="en-GB" sz="1600" b="0" i="0" u="none" strike="noStrike" cap="none" normalizeH="0" baseline="0" dirty="0">
                          <a:ln>
                            <a:noFill/>
                          </a:ln>
                          <a:solidFill>
                            <a:schemeClr val="bg2"/>
                          </a:solidFill>
                          <a:effectLst/>
                          <a:latin typeface="Calibri" panose="020F0502020204030204" pitchFamily="34" charset="0"/>
                          <a:ea typeface="ＭＳ Ｐゴシック" pitchFamily="-107" charset="-128"/>
                          <a:cs typeface="Calibri" panose="020F0502020204030204" pitchFamily="34" charset="0"/>
                        </a:rPr>
                        <a:t>But you will have to have</a:t>
                      </a:r>
                      <a:r>
                        <a:rPr kumimoji="0" lang="en-GB" sz="1600" b="0" i="0" u="none" strike="noStrike" cap="none" normalizeH="0" dirty="0">
                          <a:ln>
                            <a:noFill/>
                          </a:ln>
                          <a:solidFill>
                            <a:schemeClr val="bg2"/>
                          </a:solidFill>
                          <a:effectLst/>
                          <a:latin typeface="Calibri" panose="020F0502020204030204" pitchFamily="34" charset="0"/>
                          <a:ea typeface="ＭＳ Ｐゴシック" pitchFamily="-107" charset="-128"/>
                          <a:cs typeface="Calibri" panose="020F0502020204030204" pitchFamily="34" charset="0"/>
                        </a:rPr>
                        <a:t> a medical test including hearing check</a:t>
                      </a:r>
                      <a:endParaRPr kumimoji="0" lang="en-GB" sz="1600" b="0" i="0" u="none" strike="noStrike" cap="none" normalizeH="0" baseline="0" dirty="0">
                        <a:ln>
                          <a:noFill/>
                        </a:ln>
                        <a:solidFill>
                          <a:schemeClr val="bg2"/>
                        </a:solidFill>
                        <a:effectLst/>
                        <a:latin typeface="Calibri" panose="020F0502020204030204" pitchFamily="34" charset="0"/>
                        <a:ea typeface="ＭＳ Ｐゴシック" pitchFamily="-107" charset="-128"/>
                        <a:cs typeface="Calibri" panose="020F0502020204030204" pitchFamily="34" charset="0"/>
                      </a:endParaRPr>
                    </a:p>
                  </a:txBody>
                  <a:tcP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 xmlns:a16="http://schemas.microsoft.com/office/drawing/2014/main" val="3652851087"/>
                  </a:ext>
                </a:extLst>
              </a:tr>
            </a:tbl>
          </a:graphicData>
        </a:graphic>
      </p:graphicFrame>
      <p:graphicFrame>
        <p:nvGraphicFramePr>
          <p:cNvPr id="54" name="Content Placeholder 4">
            <a:extLst>
              <a:ext uri="{FF2B5EF4-FFF2-40B4-BE49-F238E27FC236}">
                <a16:creationId xmlns="" xmlns:a16="http://schemas.microsoft.com/office/drawing/2014/main" id="{37076E3C-19A5-F848-8943-D7060D7497AD}"/>
              </a:ext>
            </a:extLst>
          </p:cNvPr>
          <p:cNvGraphicFramePr>
            <a:graphicFrameLocks/>
          </p:cNvGraphicFramePr>
          <p:nvPr>
            <p:extLst>
              <p:ext uri="{D42A27DB-BD31-4B8C-83A1-F6EECF244321}">
                <p14:modId xmlns:p14="http://schemas.microsoft.com/office/powerpoint/2010/main" val="1881341153"/>
              </p:ext>
            </p:extLst>
          </p:nvPr>
        </p:nvGraphicFramePr>
        <p:xfrm>
          <a:off x="9310100" y="4143836"/>
          <a:ext cx="2201258" cy="335280"/>
        </p:xfrm>
        <a:graphic>
          <a:graphicData uri="http://schemas.openxmlformats.org/drawingml/2006/table">
            <a:tbl>
              <a:tblPr firstRow="1" bandRow="1">
                <a:tableStyleId>{5C22544A-7EE6-4342-B048-85BDC9FD1C3A}</a:tableStyleId>
              </a:tblPr>
              <a:tblGrid>
                <a:gridCol w="2201258">
                  <a:extLst>
                    <a:ext uri="{9D8B030D-6E8A-4147-A177-3AD203B41FA5}">
                      <a16:colId xmlns="" xmlns:a16="http://schemas.microsoft.com/office/drawing/2014/main" val="20002"/>
                    </a:ext>
                  </a:extLst>
                </a:gridCol>
              </a:tblGrid>
              <a:tr h="334880">
                <a:tc>
                  <a:txBody>
                    <a:bodyPr/>
                    <a:lstStyle/>
                    <a:p>
                      <a:pPr algn="l"/>
                      <a:r>
                        <a:rPr lang="en-GB" sz="1600" b="1" i="0" dirty="0">
                          <a:solidFill>
                            <a:schemeClr val="bg2"/>
                          </a:solidFill>
                          <a:latin typeface="Calibri" panose="020F0502020204030204" pitchFamily="34" charset="0"/>
                        </a:rPr>
                        <a:t>True</a:t>
                      </a:r>
                    </a:p>
                  </a:txBody>
                  <a:tcP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 xmlns:a16="http://schemas.microsoft.com/office/drawing/2014/main" val="10001"/>
                  </a:ext>
                </a:extLst>
              </a:tr>
            </a:tbl>
          </a:graphicData>
        </a:graphic>
      </p:graphicFrame>
      <p:graphicFrame>
        <p:nvGraphicFramePr>
          <p:cNvPr id="52" name="Content Placeholder 4">
            <a:extLst>
              <a:ext uri="{FF2B5EF4-FFF2-40B4-BE49-F238E27FC236}">
                <a16:creationId xmlns="" xmlns:a16="http://schemas.microsoft.com/office/drawing/2014/main" id="{DEEDA399-33AF-7E42-A1C7-642CE6B81519}"/>
              </a:ext>
            </a:extLst>
          </p:cNvPr>
          <p:cNvGraphicFramePr>
            <a:graphicFrameLocks/>
          </p:cNvGraphicFramePr>
          <p:nvPr>
            <p:extLst>
              <p:ext uri="{D42A27DB-BD31-4B8C-83A1-F6EECF244321}">
                <p14:modId xmlns:p14="http://schemas.microsoft.com/office/powerpoint/2010/main" val="290819177"/>
              </p:ext>
            </p:extLst>
          </p:nvPr>
        </p:nvGraphicFramePr>
        <p:xfrm>
          <a:off x="9310100" y="3813378"/>
          <a:ext cx="2201258" cy="335901"/>
        </p:xfrm>
        <a:graphic>
          <a:graphicData uri="http://schemas.openxmlformats.org/drawingml/2006/table">
            <a:tbl>
              <a:tblPr firstRow="1" bandRow="1">
                <a:tableStyleId>{5C22544A-7EE6-4342-B048-85BDC9FD1C3A}</a:tableStyleId>
              </a:tblPr>
              <a:tblGrid>
                <a:gridCol w="2201258">
                  <a:extLst>
                    <a:ext uri="{9D8B030D-6E8A-4147-A177-3AD203B41FA5}">
                      <a16:colId xmlns="" xmlns:a16="http://schemas.microsoft.com/office/drawing/2014/main" val="20002"/>
                    </a:ext>
                  </a:extLst>
                </a:gridCol>
              </a:tblGrid>
              <a:tr h="335901">
                <a:tc>
                  <a:txBody>
                    <a:bodyPr/>
                    <a:lstStyle/>
                    <a:p>
                      <a:pPr algn="l"/>
                      <a:r>
                        <a:rPr lang="en-GB" sz="1600" b="1" i="0" dirty="0">
                          <a:solidFill>
                            <a:schemeClr val="bg2"/>
                          </a:solidFill>
                          <a:latin typeface="Calibri" panose="020F0502020204030204" pitchFamily="34" charset="0"/>
                        </a:rPr>
                        <a:t>False</a:t>
                      </a:r>
                    </a:p>
                  </a:txBody>
                  <a:tcP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 xmlns:a16="http://schemas.microsoft.com/office/drawing/2014/main" val="10001"/>
                  </a:ext>
                </a:extLst>
              </a:tr>
            </a:tbl>
          </a:graphicData>
        </a:graphic>
      </p:graphicFrame>
      <p:graphicFrame>
        <p:nvGraphicFramePr>
          <p:cNvPr id="53" name="Content Placeholder 4">
            <a:extLst>
              <a:ext uri="{FF2B5EF4-FFF2-40B4-BE49-F238E27FC236}">
                <a16:creationId xmlns="" xmlns:a16="http://schemas.microsoft.com/office/drawing/2014/main" id="{8CAA4B4E-D14A-0649-9770-763D3AAA8095}"/>
              </a:ext>
            </a:extLst>
          </p:cNvPr>
          <p:cNvGraphicFramePr>
            <a:graphicFrameLocks/>
          </p:cNvGraphicFramePr>
          <p:nvPr>
            <p:extLst>
              <p:ext uri="{D42A27DB-BD31-4B8C-83A1-F6EECF244321}">
                <p14:modId xmlns:p14="http://schemas.microsoft.com/office/powerpoint/2010/main" val="4044890590"/>
              </p:ext>
            </p:extLst>
          </p:nvPr>
        </p:nvGraphicFramePr>
        <p:xfrm>
          <a:off x="9310100" y="3463492"/>
          <a:ext cx="2201258" cy="354560"/>
        </p:xfrm>
        <a:graphic>
          <a:graphicData uri="http://schemas.openxmlformats.org/drawingml/2006/table">
            <a:tbl>
              <a:tblPr firstRow="1" bandRow="1">
                <a:tableStyleId>{5C22544A-7EE6-4342-B048-85BDC9FD1C3A}</a:tableStyleId>
              </a:tblPr>
              <a:tblGrid>
                <a:gridCol w="2201258">
                  <a:extLst>
                    <a:ext uri="{9D8B030D-6E8A-4147-A177-3AD203B41FA5}">
                      <a16:colId xmlns="" xmlns:a16="http://schemas.microsoft.com/office/drawing/2014/main" val="20002"/>
                    </a:ext>
                  </a:extLst>
                </a:gridCol>
              </a:tblGrid>
              <a:tr h="354560">
                <a:tc>
                  <a:txBody>
                    <a:bodyPr/>
                    <a:lstStyle/>
                    <a:p>
                      <a:pPr algn="l"/>
                      <a:r>
                        <a:rPr lang="en-GB" sz="1600" b="1" i="0" dirty="0">
                          <a:solidFill>
                            <a:schemeClr val="bg2"/>
                          </a:solidFill>
                          <a:latin typeface="Calibri" panose="020F0502020204030204" pitchFamily="34" charset="0"/>
                        </a:rPr>
                        <a:t>False</a:t>
                      </a:r>
                    </a:p>
                  </a:txBody>
                  <a:tcP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 xmlns:a16="http://schemas.microsoft.com/office/drawing/2014/main" val="10001"/>
                  </a:ext>
                </a:extLst>
              </a:tr>
            </a:tbl>
          </a:graphicData>
        </a:graphic>
      </p:graphicFrame>
      <p:graphicFrame>
        <p:nvGraphicFramePr>
          <p:cNvPr id="51" name="Content Placeholder 4">
            <a:extLst>
              <a:ext uri="{FF2B5EF4-FFF2-40B4-BE49-F238E27FC236}">
                <a16:creationId xmlns="" xmlns:a16="http://schemas.microsoft.com/office/drawing/2014/main" id="{7C9F904B-049A-4642-83FB-0625F0BBB5F8}"/>
              </a:ext>
            </a:extLst>
          </p:cNvPr>
          <p:cNvGraphicFramePr>
            <a:graphicFrameLocks/>
          </p:cNvGraphicFramePr>
          <p:nvPr>
            <p:extLst>
              <p:ext uri="{D42A27DB-BD31-4B8C-83A1-F6EECF244321}">
                <p14:modId xmlns:p14="http://schemas.microsoft.com/office/powerpoint/2010/main" val="4217199509"/>
              </p:ext>
            </p:extLst>
          </p:nvPr>
        </p:nvGraphicFramePr>
        <p:xfrm>
          <a:off x="9310100" y="2926858"/>
          <a:ext cx="2201258" cy="577491"/>
        </p:xfrm>
        <a:graphic>
          <a:graphicData uri="http://schemas.openxmlformats.org/drawingml/2006/table">
            <a:tbl>
              <a:tblPr firstRow="1" bandRow="1">
                <a:tableStyleId>{5C22544A-7EE6-4342-B048-85BDC9FD1C3A}</a:tableStyleId>
              </a:tblPr>
              <a:tblGrid>
                <a:gridCol w="2201258">
                  <a:extLst>
                    <a:ext uri="{9D8B030D-6E8A-4147-A177-3AD203B41FA5}">
                      <a16:colId xmlns="" xmlns:a16="http://schemas.microsoft.com/office/drawing/2014/main" val="20002"/>
                    </a:ext>
                  </a:extLst>
                </a:gridCol>
              </a:tblGrid>
              <a:tr h="577491">
                <a:tc>
                  <a:txBody>
                    <a:bodyPr/>
                    <a:lstStyle/>
                    <a:p>
                      <a:pPr algn="l"/>
                      <a:r>
                        <a:rPr lang="en-GB" sz="1600" b="1" i="0" dirty="0">
                          <a:solidFill>
                            <a:schemeClr val="bg2"/>
                          </a:solidFill>
                          <a:latin typeface="Calibri" panose="020F0502020204030204" pitchFamily="34" charset="0"/>
                        </a:rPr>
                        <a:t>False</a:t>
                      </a:r>
                    </a:p>
                  </a:txBody>
                  <a:tcP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 xmlns:a16="http://schemas.microsoft.com/office/drawing/2014/main" val="10001"/>
                  </a:ext>
                </a:extLst>
              </a:tr>
            </a:tbl>
          </a:graphicData>
        </a:graphic>
      </p:graphicFrame>
      <p:graphicFrame>
        <p:nvGraphicFramePr>
          <p:cNvPr id="49" name="Content Placeholder 4">
            <a:extLst>
              <a:ext uri="{FF2B5EF4-FFF2-40B4-BE49-F238E27FC236}">
                <a16:creationId xmlns="" xmlns:a16="http://schemas.microsoft.com/office/drawing/2014/main" id="{FE86CEB1-7D79-014E-AE25-77D641A305C1}"/>
              </a:ext>
            </a:extLst>
          </p:cNvPr>
          <p:cNvGraphicFramePr>
            <a:graphicFrameLocks/>
          </p:cNvGraphicFramePr>
          <p:nvPr>
            <p:extLst>
              <p:ext uri="{D42A27DB-BD31-4B8C-83A1-F6EECF244321}">
                <p14:modId xmlns:p14="http://schemas.microsoft.com/office/powerpoint/2010/main" val="401118945"/>
              </p:ext>
            </p:extLst>
          </p:nvPr>
        </p:nvGraphicFramePr>
        <p:xfrm>
          <a:off x="9310100" y="2610080"/>
          <a:ext cx="2201258" cy="335280"/>
        </p:xfrm>
        <a:graphic>
          <a:graphicData uri="http://schemas.openxmlformats.org/drawingml/2006/table">
            <a:tbl>
              <a:tblPr firstRow="1" bandRow="1">
                <a:tableStyleId>{5C22544A-7EE6-4342-B048-85BDC9FD1C3A}</a:tableStyleId>
              </a:tblPr>
              <a:tblGrid>
                <a:gridCol w="2201258">
                  <a:extLst>
                    <a:ext uri="{9D8B030D-6E8A-4147-A177-3AD203B41FA5}">
                      <a16:colId xmlns="" xmlns:a16="http://schemas.microsoft.com/office/drawing/2014/main" val="20002"/>
                    </a:ext>
                  </a:extLst>
                </a:gridCol>
              </a:tblGrid>
              <a:tr h="288031">
                <a:tc>
                  <a:txBody>
                    <a:bodyPr/>
                    <a:lstStyle/>
                    <a:p>
                      <a:pPr algn="l"/>
                      <a:r>
                        <a:rPr lang="en-GB" sz="1600" b="1" i="0" dirty="0">
                          <a:solidFill>
                            <a:schemeClr val="bg2"/>
                          </a:solidFill>
                          <a:latin typeface="Calibri" panose="020F0502020204030204" pitchFamily="34" charset="0"/>
                        </a:rPr>
                        <a:t>True</a:t>
                      </a:r>
                    </a:p>
                  </a:txBody>
                  <a:tcP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 xmlns:a16="http://schemas.microsoft.com/office/drawing/2014/main" val="10001"/>
                  </a:ext>
                </a:extLst>
              </a:tr>
            </a:tbl>
          </a:graphicData>
        </a:graphic>
      </p:graphicFrame>
      <p:graphicFrame>
        <p:nvGraphicFramePr>
          <p:cNvPr id="48" name="Content Placeholder 4">
            <a:extLst>
              <a:ext uri="{FF2B5EF4-FFF2-40B4-BE49-F238E27FC236}">
                <a16:creationId xmlns="" xmlns:a16="http://schemas.microsoft.com/office/drawing/2014/main" id="{DF55DE52-E32D-764D-BC51-2B62131C1CE8}"/>
              </a:ext>
            </a:extLst>
          </p:cNvPr>
          <p:cNvGraphicFramePr>
            <a:graphicFrameLocks/>
          </p:cNvGraphicFramePr>
          <p:nvPr>
            <p:extLst>
              <p:ext uri="{D42A27DB-BD31-4B8C-83A1-F6EECF244321}">
                <p14:modId xmlns:p14="http://schemas.microsoft.com/office/powerpoint/2010/main" val="802362166"/>
              </p:ext>
            </p:extLst>
          </p:nvPr>
        </p:nvGraphicFramePr>
        <p:xfrm>
          <a:off x="9310100" y="2307946"/>
          <a:ext cx="2201258" cy="335280"/>
        </p:xfrm>
        <a:graphic>
          <a:graphicData uri="http://schemas.openxmlformats.org/drawingml/2006/table">
            <a:tbl>
              <a:tblPr firstRow="1" bandRow="1">
                <a:tableStyleId>{5C22544A-7EE6-4342-B048-85BDC9FD1C3A}</a:tableStyleId>
              </a:tblPr>
              <a:tblGrid>
                <a:gridCol w="2201258">
                  <a:extLst>
                    <a:ext uri="{9D8B030D-6E8A-4147-A177-3AD203B41FA5}">
                      <a16:colId xmlns="" xmlns:a16="http://schemas.microsoft.com/office/drawing/2014/main" val="20002"/>
                    </a:ext>
                  </a:extLst>
                </a:gridCol>
              </a:tblGrid>
              <a:tr h="296788">
                <a:tc>
                  <a:txBody>
                    <a:bodyPr/>
                    <a:lstStyle/>
                    <a:p>
                      <a:pPr algn="l"/>
                      <a:r>
                        <a:rPr lang="en-GB" sz="1600" b="1" i="0" dirty="0">
                          <a:solidFill>
                            <a:schemeClr val="bg2"/>
                          </a:solidFill>
                          <a:latin typeface="Calibri" panose="020F0502020204030204" pitchFamily="34" charset="0"/>
                        </a:rPr>
                        <a:t>False</a:t>
                      </a:r>
                    </a:p>
                  </a:txBody>
                  <a:tcP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 xmlns:a16="http://schemas.microsoft.com/office/drawing/2014/main" val="10001"/>
                  </a:ext>
                </a:extLst>
              </a:tr>
            </a:tbl>
          </a:graphicData>
        </a:graphic>
      </p:graphicFrame>
      <p:graphicFrame>
        <p:nvGraphicFramePr>
          <p:cNvPr id="47" name="Content Placeholder 4">
            <a:extLst>
              <a:ext uri="{FF2B5EF4-FFF2-40B4-BE49-F238E27FC236}">
                <a16:creationId xmlns="" xmlns:a16="http://schemas.microsoft.com/office/drawing/2014/main" id="{EC915D27-9AAC-E244-A8C7-127C148A6F06}"/>
              </a:ext>
            </a:extLst>
          </p:cNvPr>
          <p:cNvGraphicFramePr>
            <a:graphicFrameLocks/>
          </p:cNvGraphicFramePr>
          <p:nvPr>
            <p:extLst>
              <p:ext uri="{D42A27DB-BD31-4B8C-83A1-F6EECF244321}">
                <p14:modId xmlns:p14="http://schemas.microsoft.com/office/powerpoint/2010/main" val="2984973120"/>
              </p:ext>
            </p:extLst>
          </p:nvPr>
        </p:nvGraphicFramePr>
        <p:xfrm>
          <a:off x="9310100" y="1995472"/>
          <a:ext cx="2201258" cy="353968"/>
        </p:xfrm>
        <a:graphic>
          <a:graphicData uri="http://schemas.openxmlformats.org/drawingml/2006/table">
            <a:tbl>
              <a:tblPr firstRow="1" bandRow="1">
                <a:tableStyleId>{5C22544A-7EE6-4342-B048-85BDC9FD1C3A}</a:tableStyleId>
              </a:tblPr>
              <a:tblGrid>
                <a:gridCol w="2201258">
                  <a:extLst>
                    <a:ext uri="{9D8B030D-6E8A-4147-A177-3AD203B41FA5}">
                      <a16:colId xmlns="" xmlns:a16="http://schemas.microsoft.com/office/drawing/2014/main" val="20002"/>
                    </a:ext>
                  </a:extLst>
                </a:gridCol>
              </a:tblGrid>
              <a:tr h="353968">
                <a:tc>
                  <a:txBody>
                    <a:bodyPr/>
                    <a:lstStyle/>
                    <a:p>
                      <a:pPr algn="l"/>
                      <a:r>
                        <a:rPr lang="en-GB" sz="1600" b="1" i="0" dirty="0">
                          <a:solidFill>
                            <a:schemeClr val="bg2"/>
                          </a:solidFill>
                          <a:latin typeface="Calibri" panose="020F0502020204030204" pitchFamily="34" charset="0"/>
                        </a:rPr>
                        <a:t>False</a:t>
                      </a:r>
                    </a:p>
                  </a:txBody>
                  <a:tcP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 xmlns:a16="http://schemas.microsoft.com/office/drawing/2014/main" val="10001"/>
                  </a:ext>
                </a:extLst>
              </a:tr>
            </a:tbl>
          </a:graphicData>
        </a:graphic>
      </p:graphicFrame>
      <p:graphicFrame>
        <p:nvGraphicFramePr>
          <p:cNvPr id="6" name="Content Placeholder 4">
            <a:extLst>
              <a:ext uri="{FF2B5EF4-FFF2-40B4-BE49-F238E27FC236}">
                <a16:creationId xmlns="" xmlns:a16="http://schemas.microsoft.com/office/drawing/2014/main" id="{8B318F91-CFAC-374F-A8FF-B715F819B1AA}"/>
              </a:ext>
            </a:extLst>
          </p:cNvPr>
          <p:cNvGraphicFramePr>
            <a:graphicFrameLocks/>
          </p:cNvGraphicFramePr>
          <p:nvPr>
            <p:extLst>
              <p:ext uri="{D42A27DB-BD31-4B8C-83A1-F6EECF244321}">
                <p14:modId xmlns:p14="http://schemas.microsoft.com/office/powerpoint/2010/main" val="3954233160"/>
              </p:ext>
            </p:extLst>
          </p:nvPr>
        </p:nvGraphicFramePr>
        <p:xfrm>
          <a:off x="696987" y="1701602"/>
          <a:ext cx="8640960" cy="335280"/>
        </p:xfrm>
        <a:graphic>
          <a:graphicData uri="http://schemas.openxmlformats.org/drawingml/2006/table">
            <a:tbl>
              <a:tblPr firstRow="1" bandRow="1">
                <a:tableStyleId>{5C22544A-7EE6-4342-B048-85BDC9FD1C3A}</a:tableStyleId>
              </a:tblPr>
              <a:tblGrid>
                <a:gridCol w="8640960">
                  <a:extLst>
                    <a:ext uri="{9D8B030D-6E8A-4147-A177-3AD203B41FA5}">
                      <a16:colId xmlns="" xmlns:a16="http://schemas.microsoft.com/office/drawing/2014/main" val="20001"/>
                    </a:ext>
                  </a:extLst>
                </a:gridCol>
              </a:tblGrid>
              <a:tr h="288031">
                <a:tc>
                  <a:txBody>
                    <a:bodyPr/>
                    <a:lstStyle/>
                    <a:p>
                      <a:pPr marL="0" marR="0" lvl="0" indent="0" algn="l" defTabSz="610042" rtl="0" eaLnBrk="1" fontAlgn="auto" latinLnBrk="0" hangingPunct="1">
                        <a:lnSpc>
                          <a:spcPct val="100000"/>
                        </a:lnSpc>
                        <a:spcBef>
                          <a:spcPts val="0"/>
                        </a:spcBef>
                        <a:spcAft>
                          <a:spcPts val="0"/>
                        </a:spcAft>
                        <a:buClrTx/>
                        <a:buSzTx/>
                        <a:buFontTx/>
                        <a:buNone/>
                        <a:tabLst/>
                        <a:defRPr/>
                      </a:pPr>
                      <a:r>
                        <a:rPr lang="en-GB" sz="1600" b="0" i="0" dirty="0">
                          <a:solidFill>
                            <a:schemeClr val="tx1"/>
                          </a:solidFill>
                          <a:latin typeface="Calibri" panose="020F0502020204030204" pitchFamily="34" charset="0"/>
                        </a:rPr>
                        <a:t>1.  Once I leave school I won’t get any more help or support with my deafness.</a:t>
                      </a:r>
                    </a:p>
                  </a:txBody>
                  <a:tcPr marL="0" anchor="ct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 xmlns:a16="http://schemas.microsoft.com/office/drawing/2014/main" val="10001"/>
                  </a:ext>
                </a:extLst>
              </a:tr>
            </a:tbl>
          </a:graphicData>
        </a:graphic>
      </p:graphicFrame>
      <p:graphicFrame>
        <p:nvGraphicFramePr>
          <p:cNvPr id="46" name="Content Placeholder 4">
            <a:extLst>
              <a:ext uri="{FF2B5EF4-FFF2-40B4-BE49-F238E27FC236}">
                <a16:creationId xmlns="" xmlns:a16="http://schemas.microsoft.com/office/drawing/2014/main" id="{6BF41B0A-F975-6841-8476-CB5D86DB95DD}"/>
              </a:ext>
            </a:extLst>
          </p:cNvPr>
          <p:cNvGraphicFramePr>
            <a:graphicFrameLocks/>
          </p:cNvGraphicFramePr>
          <p:nvPr>
            <p:extLst>
              <p:ext uri="{D42A27DB-BD31-4B8C-83A1-F6EECF244321}">
                <p14:modId xmlns:p14="http://schemas.microsoft.com/office/powerpoint/2010/main" val="2447096540"/>
              </p:ext>
            </p:extLst>
          </p:nvPr>
        </p:nvGraphicFramePr>
        <p:xfrm>
          <a:off x="9310100" y="1701602"/>
          <a:ext cx="2201258" cy="335280"/>
        </p:xfrm>
        <a:graphic>
          <a:graphicData uri="http://schemas.openxmlformats.org/drawingml/2006/table">
            <a:tbl>
              <a:tblPr firstRow="1" bandRow="1">
                <a:tableStyleId>{5C22544A-7EE6-4342-B048-85BDC9FD1C3A}</a:tableStyleId>
              </a:tblPr>
              <a:tblGrid>
                <a:gridCol w="2201258">
                  <a:extLst>
                    <a:ext uri="{9D8B030D-6E8A-4147-A177-3AD203B41FA5}">
                      <a16:colId xmlns="" xmlns:a16="http://schemas.microsoft.com/office/drawing/2014/main" val="20002"/>
                    </a:ext>
                  </a:extLst>
                </a:gridCol>
              </a:tblGrid>
              <a:tr h="288031">
                <a:tc>
                  <a:txBody>
                    <a:bodyPr/>
                    <a:lstStyle/>
                    <a:p>
                      <a:pPr algn="l"/>
                      <a:r>
                        <a:rPr lang="en-GB" sz="1600" b="1" i="0" dirty="0">
                          <a:solidFill>
                            <a:schemeClr val="bg2"/>
                          </a:solidFill>
                          <a:latin typeface="Calibri" panose="020F0502020204030204" pitchFamily="34" charset="0"/>
                        </a:rPr>
                        <a:t>False</a:t>
                      </a:r>
                    </a:p>
                  </a:txBody>
                  <a:tcP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 xmlns:a16="http://schemas.microsoft.com/office/drawing/2014/main" val="10001"/>
                  </a:ext>
                </a:extLst>
              </a:tr>
            </a:tbl>
          </a:graphicData>
        </a:graphic>
      </p:graphicFrame>
    </p:spTree>
    <p:extLst>
      <p:ext uri="{BB962C8B-B14F-4D97-AF65-F5344CB8AC3E}">
        <p14:creationId xmlns:p14="http://schemas.microsoft.com/office/powerpoint/2010/main" val="535560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5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5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3946E3F2-81BA-194A-9B45-5D7B5A67E341}"/>
              </a:ext>
            </a:extLst>
          </p:cNvPr>
          <p:cNvSpPr/>
          <p:nvPr/>
        </p:nvSpPr>
        <p:spPr bwMode="auto">
          <a:xfrm>
            <a:off x="0" y="1341562"/>
            <a:ext cx="12195175" cy="5522976"/>
          </a:xfrm>
          <a:prstGeom prst="rect">
            <a:avLst/>
          </a:prstGeom>
          <a:solidFill>
            <a:srgbClr val="FFE900">
              <a:alpha val="7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sp>
        <p:nvSpPr>
          <p:cNvPr id="7" name="Oval 6">
            <a:extLst>
              <a:ext uri="{FF2B5EF4-FFF2-40B4-BE49-F238E27FC236}">
                <a16:creationId xmlns="" xmlns:a16="http://schemas.microsoft.com/office/drawing/2014/main" id="{CDCDDD6D-89F0-F344-A7EE-D4B4368FF0C4}"/>
              </a:ext>
            </a:extLst>
          </p:cNvPr>
          <p:cNvSpPr/>
          <p:nvPr/>
        </p:nvSpPr>
        <p:spPr bwMode="auto">
          <a:xfrm>
            <a:off x="4525416" y="2218610"/>
            <a:ext cx="3024336" cy="3024336"/>
          </a:xfrm>
          <a:prstGeom prst="ellipse">
            <a:avLst/>
          </a:prstGeom>
          <a:solidFill>
            <a:schemeClr val="bg1"/>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sp>
        <p:nvSpPr>
          <p:cNvPr id="8" name="Content Placeholder 2">
            <a:extLst>
              <a:ext uri="{FF2B5EF4-FFF2-40B4-BE49-F238E27FC236}">
                <a16:creationId xmlns="" xmlns:a16="http://schemas.microsoft.com/office/drawing/2014/main" id="{DB98649C-3E1C-A14D-9DC9-C36431AC9EAF}"/>
              </a:ext>
            </a:extLst>
          </p:cNvPr>
          <p:cNvSpPr txBox="1">
            <a:spLocks/>
          </p:cNvSpPr>
          <p:nvPr/>
        </p:nvSpPr>
        <p:spPr bwMode="auto">
          <a:xfrm>
            <a:off x="4525414" y="3285778"/>
            <a:ext cx="3024337" cy="546899"/>
          </a:xfrm>
          <a:prstGeom prst="rect">
            <a:avLst/>
          </a:prstGeom>
          <a:noFill/>
          <a:ln w="9525">
            <a:noFill/>
            <a:miter lim="800000"/>
            <a:headEnd/>
            <a:tailEnd/>
          </a:ln>
        </p:spPr>
        <p:txBody>
          <a:bodyPr vert="horz" wrap="square" lIns="122008" tIns="61004" rIns="122008" bIns="61004" numCol="1" anchor="t" anchorCtr="0" compatLnSpc="1">
            <a:prstTxWarp prst="textNoShape">
              <a:avLst/>
            </a:prstTxWarp>
          </a:bodyPr>
          <a:lstStyle>
            <a:lvl1pPr marL="357188" indent="-357188" algn="l" rtl="0" eaLnBrk="1" fontAlgn="base" hangingPunct="1">
              <a:spcBef>
                <a:spcPct val="20000"/>
              </a:spcBef>
              <a:spcAft>
                <a:spcPct val="0"/>
              </a:spcAft>
              <a:buClr>
                <a:schemeClr val="bg2"/>
              </a:buClr>
              <a:buFont typeface="Arial" panose="020B0604020202020204" pitchFamily="34" charset="0"/>
              <a:buChar char="•"/>
              <a:defRPr sz="3200" b="0">
                <a:solidFill>
                  <a:schemeClr val="tx1"/>
                </a:solidFill>
                <a:latin typeface="+mn-lt"/>
                <a:ea typeface="+mn-ea"/>
                <a:cs typeface="+mn-cs"/>
              </a:defRPr>
            </a:lvl1pPr>
            <a:lvl2pPr marL="0" indent="0" algn="l" rtl="0" eaLnBrk="1" fontAlgn="base" hangingPunct="1">
              <a:spcBef>
                <a:spcPct val="20000"/>
              </a:spcBef>
              <a:spcAft>
                <a:spcPct val="0"/>
              </a:spcAft>
              <a:buClr>
                <a:schemeClr val="bg2"/>
              </a:buClr>
              <a:buFont typeface="Arial" panose="020B0604020202020204" pitchFamily="34" charset="0"/>
              <a:buNone/>
              <a:defRPr sz="3200">
                <a:solidFill>
                  <a:schemeClr val="tx1"/>
                </a:solidFill>
                <a:latin typeface="+mn-lt"/>
                <a:ea typeface="+mn-ea"/>
              </a:defRPr>
            </a:lvl2pPr>
            <a:lvl3pPr marL="0" indent="0" algn="l" rtl="0" eaLnBrk="1" fontAlgn="base" hangingPunct="1">
              <a:spcBef>
                <a:spcPct val="20000"/>
              </a:spcBef>
              <a:spcAft>
                <a:spcPct val="0"/>
              </a:spcAft>
              <a:buNone/>
              <a:defRPr sz="3200">
                <a:solidFill>
                  <a:schemeClr val="tx1"/>
                </a:solidFill>
                <a:latin typeface="+mn-lt"/>
                <a:ea typeface="+mn-ea"/>
              </a:defRPr>
            </a:lvl3pPr>
            <a:lvl4pPr marL="0" indent="0" algn="l" rtl="0" eaLnBrk="1" fontAlgn="base" hangingPunct="1">
              <a:spcBef>
                <a:spcPct val="20000"/>
              </a:spcBef>
              <a:spcAft>
                <a:spcPct val="0"/>
              </a:spcAft>
              <a:buNone/>
              <a:defRPr sz="3200">
                <a:solidFill>
                  <a:schemeClr val="tx1"/>
                </a:solidFill>
                <a:latin typeface="+mn-lt"/>
                <a:ea typeface="+mn-ea"/>
              </a:defRPr>
            </a:lvl4pPr>
            <a:lvl5pPr marL="0" indent="0" algn="l" rtl="0" eaLnBrk="1" fontAlgn="base" hangingPunct="1">
              <a:spcBef>
                <a:spcPct val="20000"/>
              </a:spcBef>
              <a:spcAft>
                <a:spcPct val="0"/>
              </a:spcAft>
              <a:buNone/>
              <a:defRPr sz="3200">
                <a:solidFill>
                  <a:schemeClr val="tx1"/>
                </a:solidFill>
                <a:latin typeface="+mn-lt"/>
                <a:ea typeface="+mn-ea"/>
              </a:defRPr>
            </a:lvl5pPr>
            <a:lvl6pPr marL="3355231" indent="-305021" algn="l" rtl="0" eaLnBrk="1" fontAlgn="base" hangingPunct="1">
              <a:spcBef>
                <a:spcPct val="20000"/>
              </a:spcBef>
              <a:spcAft>
                <a:spcPct val="0"/>
              </a:spcAft>
              <a:buChar char="»"/>
              <a:defRPr sz="2700">
                <a:solidFill>
                  <a:schemeClr val="tx1"/>
                </a:solidFill>
                <a:latin typeface="+mn-lt"/>
                <a:ea typeface="+mn-ea"/>
              </a:defRPr>
            </a:lvl6pPr>
            <a:lvl7pPr marL="3965273" indent="-305021" algn="l" rtl="0" eaLnBrk="1" fontAlgn="base" hangingPunct="1">
              <a:spcBef>
                <a:spcPct val="20000"/>
              </a:spcBef>
              <a:spcAft>
                <a:spcPct val="0"/>
              </a:spcAft>
              <a:buChar char="»"/>
              <a:defRPr sz="2700">
                <a:solidFill>
                  <a:schemeClr val="tx1"/>
                </a:solidFill>
                <a:latin typeface="+mn-lt"/>
                <a:ea typeface="+mn-ea"/>
              </a:defRPr>
            </a:lvl7pPr>
            <a:lvl8pPr marL="4575315" indent="-305021" algn="l" rtl="0" eaLnBrk="1" fontAlgn="base" hangingPunct="1">
              <a:spcBef>
                <a:spcPct val="20000"/>
              </a:spcBef>
              <a:spcAft>
                <a:spcPct val="0"/>
              </a:spcAft>
              <a:buChar char="»"/>
              <a:defRPr sz="2700">
                <a:solidFill>
                  <a:schemeClr val="tx1"/>
                </a:solidFill>
                <a:latin typeface="+mn-lt"/>
                <a:ea typeface="+mn-ea"/>
              </a:defRPr>
            </a:lvl8pPr>
            <a:lvl9pPr marL="5185357" indent="-305021" algn="l" rtl="0" eaLnBrk="1" fontAlgn="base" hangingPunct="1">
              <a:spcBef>
                <a:spcPct val="20000"/>
              </a:spcBef>
              <a:spcAft>
                <a:spcPct val="0"/>
              </a:spcAft>
              <a:buChar char="»"/>
              <a:defRPr sz="2700">
                <a:solidFill>
                  <a:schemeClr val="tx1"/>
                </a:solidFill>
                <a:latin typeface="+mn-lt"/>
                <a:ea typeface="+mn-ea"/>
              </a:defRPr>
            </a:lvl9pPr>
          </a:lstStyle>
          <a:p>
            <a:pPr marL="0" indent="0" algn="ctr">
              <a:buNone/>
            </a:pPr>
            <a:r>
              <a:rPr lang="en-GB" sz="4800" b="1" kern="0" dirty="0">
                <a:solidFill>
                  <a:schemeClr val="bg2"/>
                </a:solidFill>
                <a:latin typeface="Calibri" panose="020F0502020204030204" pitchFamily="34" charset="0"/>
              </a:rPr>
              <a:t>Break</a:t>
            </a:r>
          </a:p>
        </p:txBody>
      </p:sp>
    </p:spTree>
    <p:extLst>
      <p:ext uri="{BB962C8B-B14F-4D97-AF65-F5344CB8AC3E}">
        <p14:creationId xmlns:p14="http://schemas.microsoft.com/office/powerpoint/2010/main" val="26093653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 xmlns:a16="http://schemas.microsoft.com/office/drawing/2014/main" id="{92E96F88-188D-7C4B-8347-9E51641A967A}"/>
              </a:ext>
            </a:extLst>
          </p:cNvPr>
          <p:cNvSpPr txBox="1">
            <a:spLocks/>
          </p:cNvSpPr>
          <p:nvPr/>
        </p:nvSpPr>
        <p:spPr bwMode="auto">
          <a:xfrm>
            <a:off x="1129035" y="2560320"/>
            <a:ext cx="9937104" cy="1224136"/>
          </a:xfrm>
          <a:prstGeom prst="rect">
            <a:avLst/>
          </a:prstGeom>
          <a:noFill/>
          <a:ln w="9525">
            <a:noFill/>
            <a:miter lim="800000"/>
            <a:headEnd/>
            <a:tailEnd/>
          </a:ln>
        </p:spPr>
        <p:txBody>
          <a:bodyPr vert="horz" wrap="square" lIns="122008" tIns="61004" rIns="122008" bIns="61004" numCol="1" anchor="t" anchorCtr="0" compatLnSpc="1">
            <a:prstTxWarp prst="textNoShape">
              <a:avLst/>
            </a:prstTxWarp>
          </a:bodyPr>
          <a:lstStyle>
            <a:lvl1pPr marL="0" indent="0" algn="ctr" rtl="0" eaLnBrk="1" fontAlgn="base" hangingPunct="1">
              <a:spcBef>
                <a:spcPct val="20000"/>
              </a:spcBef>
              <a:spcAft>
                <a:spcPct val="0"/>
              </a:spcAft>
              <a:buClr>
                <a:schemeClr val="bg2"/>
              </a:buClr>
              <a:buFont typeface="Arial" panose="020B0604020202020204" pitchFamily="34" charset="0"/>
              <a:buNone/>
              <a:defRPr sz="6000" b="1" i="0">
                <a:solidFill>
                  <a:schemeClr val="bg1"/>
                </a:solidFill>
                <a:latin typeface="+mn-lt"/>
                <a:ea typeface="+mn-ea"/>
                <a:cs typeface="+mn-cs"/>
              </a:defRPr>
            </a:lvl1pPr>
            <a:lvl2pPr marL="0" indent="0" algn="l" rtl="0" eaLnBrk="1" fontAlgn="base" hangingPunct="1">
              <a:spcBef>
                <a:spcPct val="20000"/>
              </a:spcBef>
              <a:spcAft>
                <a:spcPct val="0"/>
              </a:spcAft>
              <a:buClr>
                <a:schemeClr val="bg2"/>
              </a:buClr>
              <a:buFont typeface="Arial" panose="020B0604020202020204" pitchFamily="34" charset="0"/>
              <a:buNone/>
              <a:defRPr sz="3200">
                <a:solidFill>
                  <a:schemeClr val="tx1"/>
                </a:solidFill>
                <a:latin typeface="+mn-lt"/>
                <a:ea typeface="+mn-ea"/>
              </a:defRPr>
            </a:lvl2pPr>
            <a:lvl3pPr marL="0" indent="0" algn="l" rtl="0" eaLnBrk="1" fontAlgn="base" hangingPunct="1">
              <a:spcBef>
                <a:spcPct val="20000"/>
              </a:spcBef>
              <a:spcAft>
                <a:spcPct val="0"/>
              </a:spcAft>
              <a:buNone/>
              <a:defRPr sz="3200">
                <a:solidFill>
                  <a:schemeClr val="tx1"/>
                </a:solidFill>
                <a:latin typeface="+mn-lt"/>
                <a:ea typeface="+mn-ea"/>
              </a:defRPr>
            </a:lvl3pPr>
            <a:lvl4pPr marL="0" indent="0" algn="l" rtl="0" eaLnBrk="1" fontAlgn="base" hangingPunct="1">
              <a:spcBef>
                <a:spcPct val="20000"/>
              </a:spcBef>
              <a:spcAft>
                <a:spcPct val="0"/>
              </a:spcAft>
              <a:buNone/>
              <a:defRPr sz="3200">
                <a:solidFill>
                  <a:schemeClr val="tx1"/>
                </a:solidFill>
                <a:latin typeface="+mn-lt"/>
                <a:ea typeface="+mn-ea"/>
              </a:defRPr>
            </a:lvl4pPr>
            <a:lvl5pPr marL="0" indent="0" algn="l" rtl="0" eaLnBrk="1" fontAlgn="base" hangingPunct="1">
              <a:spcBef>
                <a:spcPct val="20000"/>
              </a:spcBef>
              <a:spcAft>
                <a:spcPct val="0"/>
              </a:spcAft>
              <a:buNone/>
              <a:defRPr sz="3200">
                <a:solidFill>
                  <a:schemeClr val="tx1"/>
                </a:solidFill>
                <a:latin typeface="+mn-lt"/>
                <a:ea typeface="+mn-ea"/>
              </a:defRPr>
            </a:lvl5pPr>
            <a:lvl6pPr marL="3355231" indent="-305021" algn="l" rtl="0" eaLnBrk="1" fontAlgn="base" hangingPunct="1">
              <a:spcBef>
                <a:spcPct val="20000"/>
              </a:spcBef>
              <a:spcAft>
                <a:spcPct val="0"/>
              </a:spcAft>
              <a:buChar char="»"/>
              <a:defRPr sz="2700">
                <a:solidFill>
                  <a:schemeClr val="tx1"/>
                </a:solidFill>
                <a:latin typeface="+mn-lt"/>
                <a:ea typeface="+mn-ea"/>
              </a:defRPr>
            </a:lvl6pPr>
            <a:lvl7pPr marL="3965273" indent="-305021" algn="l" rtl="0" eaLnBrk="1" fontAlgn="base" hangingPunct="1">
              <a:spcBef>
                <a:spcPct val="20000"/>
              </a:spcBef>
              <a:spcAft>
                <a:spcPct val="0"/>
              </a:spcAft>
              <a:buChar char="»"/>
              <a:defRPr sz="2700">
                <a:solidFill>
                  <a:schemeClr val="tx1"/>
                </a:solidFill>
                <a:latin typeface="+mn-lt"/>
                <a:ea typeface="+mn-ea"/>
              </a:defRPr>
            </a:lvl7pPr>
            <a:lvl8pPr marL="4575315" indent="-305021" algn="l" rtl="0" eaLnBrk="1" fontAlgn="base" hangingPunct="1">
              <a:spcBef>
                <a:spcPct val="20000"/>
              </a:spcBef>
              <a:spcAft>
                <a:spcPct val="0"/>
              </a:spcAft>
              <a:buChar char="»"/>
              <a:defRPr sz="2700">
                <a:solidFill>
                  <a:schemeClr val="tx1"/>
                </a:solidFill>
                <a:latin typeface="+mn-lt"/>
                <a:ea typeface="+mn-ea"/>
              </a:defRPr>
            </a:lvl8pPr>
            <a:lvl9pPr marL="5185357" indent="-305021" algn="l" rtl="0" eaLnBrk="1" fontAlgn="base" hangingPunct="1">
              <a:spcBef>
                <a:spcPct val="20000"/>
              </a:spcBef>
              <a:spcAft>
                <a:spcPct val="0"/>
              </a:spcAft>
              <a:buChar char="»"/>
              <a:defRPr sz="2700">
                <a:solidFill>
                  <a:schemeClr val="tx1"/>
                </a:solidFill>
                <a:latin typeface="+mn-lt"/>
                <a:ea typeface="+mn-ea"/>
              </a:defRPr>
            </a:lvl9pPr>
          </a:lstStyle>
          <a:p>
            <a:pPr>
              <a:lnSpc>
                <a:spcPts val="6940"/>
              </a:lnSpc>
            </a:pPr>
            <a:r>
              <a:rPr lang="en-US" sz="7200" kern="0" dirty="0">
                <a:solidFill>
                  <a:srgbClr val="FFE900"/>
                </a:solidFill>
                <a:latin typeface="Calibri" panose="020F0502020204030204" pitchFamily="34" charset="0"/>
              </a:rPr>
              <a:t>4</a:t>
            </a:r>
            <a:r>
              <a:rPr lang="en-US" sz="7200" kern="0" dirty="0" smtClean="0">
                <a:solidFill>
                  <a:srgbClr val="FFE900"/>
                </a:solidFill>
                <a:latin typeface="Calibri" panose="020F0502020204030204" pitchFamily="34" charset="0"/>
              </a:rPr>
              <a:t>. </a:t>
            </a:r>
            <a:r>
              <a:rPr lang="en-US" sz="7200" kern="0" dirty="0">
                <a:solidFill>
                  <a:srgbClr val="FFE900"/>
                </a:solidFill>
                <a:latin typeface="Calibri" panose="020F0502020204030204" pitchFamily="34" charset="0"/>
              </a:rPr>
              <a:t>Career hopes </a:t>
            </a:r>
            <a:br>
              <a:rPr lang="en-US" sz="7200" kern="0" dirty="0">
                <a:solidFill>
                  <a:srgbClr val="FFE900"/>
                </a:solidFill>
                <a:latin typeface="Calibri" panose="020F0502020204030204" pitchFamily="34" charset="0"/>
              </a:rPr>
            </a:br>
            <a:r>
              <a:rPr lang="en-US" sz="7200" kern="0" dirty="0">
                <a:solidFill>
                  <a:srgbClr val="FFE900"/>
                </a:solidFill>
                <a:latin typeface="Calibri" panose="020F0502020204030204" pitchFamily="34" charset="0"/>
              </a:rPr>
              <a:t>and dreams</a:t>
            </a:r>
          </a:p>
        </p:txBody>
      </p:sp>
    </p:spTree>
    <p:extLst>
      <p:ext uri="{BB962C8B-B14F-4D97-AF65-F5344CB8AC3E}">
        <p14:creationId xmlns:p14="http://schemas.microsoft.com/office/powerpoint/2010/main" val="19855643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 xmlns:a16="http://schemas.microsoft.com/office/drawing/2014/main" id="{D9635D90-0D2A-544C-A539-7C17187E3EE8}"/>
              </a:ext>
            </a:extLst>
          </p:cNvPr>
          <p:cNvSpPr txBox="1">
            <a:spLocks/>
          </p:cNvSpPr>
          <p:nvPr/>
        </p:nvSpPr>
        <p:spPr bwMode="auto">
          <a:xfrm>
            <a:off x="624979" y="405458"/>
            <a:ext cx="8256091" cy="720000"/>
          </a:xfrm>
          <a:prstGeom prst="rect">
            <a:avLst/>
          </a:prstGeom>
          <a:noFill/>
          <a:ln w="9525">
            <a:noFill/>
            <a:miter lim="800000"/>
            <a:headEnd/>
            <a:tailEnd/>
          </a:ln>
        </p:spPr>
        <p:txBody>
          <a:bodyPr vert="horz" wrap="square" lIns="122008" tIns="61004" rIns="122008" bIns="61004" numCol="1" anchor="ctr" anchorCtr="0" compatLnSpc="1">
            <a:prstTxWarp prst="textNoShape">
              <a:avLst/>
            </a:prstTxWarp>
          </a:bodyPr>
          <a:lstStyle>
            <a:lvl1pPr algn="l" rtl="0" eaLnBrk="1" fontAlgn="base" hangingPunct="1">
              <a:spcBef>
                <a:spcPct val="0"/>
              </a:spcBef>
              <a:spcAft>
                <a:spcPct val="0"/>
              </a:spcAft>
              <a:defRPr sz="4400" b="1">
                <a:solidFill>
                  <a:schemeClr val="bg2"/>
                </a:solidFill>
                <a:latin typeface="+mj-lt"/>
                <a:ea typeface="+mj-ea"/>
                <a:cs typeface="+mj-cs"/>
              </a:defRPr>
            </a:lvl1pPr>
            <a:lvl2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2pPr>
            <a:lvl3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3pPr>
            <a:lvl4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4pPr>
            <a:lvl5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5pPr>
            <a:lvl6pPr marL="610042"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6pPr>
            <a:lvl7pPr marL="1220084"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7pPr>
            <a:lvl8pPr marL="1830126"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8pPr>
            <a:lvl9pPr marL="2440168"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9pPr>
          </a:lstStyle>
          <a:p>
            <a:r>
              <a:rPr lang="en-GB" dirty="0"/>
              <a:t>What’s the difference?</a:t>
            </a:r>
            <a:endParaRPr lang="en-GB" kern="0" dirty="0"/>
          </a:p>
        </p:txBody>
      </p:sp>
      <p:sp>
        <p:nvSpPr>
          <p:cNvPr id="4" name="Oval 3">
            <a:extLst>
              <a:ext uri="{FF2B5EF4-FFF2-40B4-BE49-F238E27FC236}">
                <a16:creationId xmlns="" xmlns:a16="http://schemas.microsoft.com/office/drawing/2014/main" id="{89C7FF8A-E216-FE4E-962D-95CD1EBECF42}"/>
              </a:ext>
            </a:extLst>
          </p:cNvPr>
          <p:cNvSpPr>
            <a:spLocks noChangeAspect="1"/>
          </p:cNvSpPr>
          <p:nvPr/>
        </p:nvSpPr>
        <p:spPr bwMode="auto">
          <a:xfrm>
            <a:off x="1062264" y="2061642"/>
            <a:ext cx="2976596" cy="2976596"/>
          </a:xfrm>
          <a:prstGeom prst="ellipse">
            <a:avLst/>
          </a:prstGeom>
          <a:solidFill>
            <a:schemeClr val="bg2">
              <a:alpha val="70000"/>
            </a:schemeClr>
          </a:solidFill>
          <a:ln w="38100" cap="flat" cmpd="sng" algn="ctr">
            <a:solidFill>
              <a:schemeClr val="bg2">
                <a:lumMod val="20000"/>
                <a:lumOff val="8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spcBef>
                <a:spcPct val="0"/>
              </a:spcBef>
              <a:spcAft>
                <a:spcPct val="0"/>
              </a:spcAft>
              <a:buClrTx/>
              <a:buSzTx/>
              <a:buFontTx/>
              <a:buNone/>
              <a:tabLst/>
            </a:pPr>
            <a:r>
              <a:rPr lang="en-GB" sz="2600" b="1" dirty="0">
                <a:solidFill>
                  <a:schemeClr val="bg1"/>
                </a:solidFill>
                <a:latin typeface="Calibri" panose="020F0502020204030204" pitchFamily="34" charset="0"/>
              </a:rPr>
              <a:t>Strengths</a:t>
            </a:r>
            <a:endParaRPr kumimoji="0" lang="en-GB" sz="2600" b="1" u="none" strike="noStrike" cap="none" normalizeH="0" baseline="0" dirty="0">
              <a:ln>
                <a:noFill/>
              </a:ln>
              <a:solidFill>
                <a:schemeClr val="bg1"/>
              </a:solidFill>
              <a:effectLst/>
              <a:latin typeface="Calibri" panose="020F0502020204030204" pitchFamily="34" charset="0"/>
            </a:endParaRPr>
          </a:p>
        </p:txBody>
      </p:sp>
      <p:sp>
        <p:nvSpPr>
          <p:cNvPr id="6" name="Oval 5">
            <a:extLst>
              <a:ext uri="{FF2B5EF4-FFF2-40B4-BE49-F238E27FC236}">
                <a16:creationId xmlns="" xmlns:a16="http://schemas.microsoft.com/office/drawing/2014/main" id="{D02B9AC5-0BED-904F-9D86-3A81217B033F}"/>
              </a:ext>
            </a:extLst>
          </p:cNvPr>
          <p:cNvSpPr>
            <a:spLocks noChangeAspect="1"/>
          </p:cNvSpPr>
          <p:nvPr/>
        </p:nvSpPr>
        <p:spPr bwMode="auto">
          <a:xfrm>
            <a:off x="8185819" y="2061642"/>
            <a:ext cx="2976596" cy="2976596"/>
          </a:xfrm>
          <a:prstGeom prst="ellipse">
            <a:avLst/>
          </a:prstGeom>
          <a:solidFill>
            <a:schemeClr val="accent3">
              <a:alpha val="70000"/>
            </a:schemeClr>
          </a:solidFill>
          <a:ln w="38100" cap="flat" cmpd="sng" algn="ctr">
            <a:solidFill>
              <a:schemeClr val="accent3">
                <a:lumMod val="20000"/>
                <a:lumOff val="8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spcBef>
                <a:spcPct val="0"/>
              </a:spcBef>
              <a:spcAft>
                <a:spcPct val="0"/>
              </a:spcAft>
              <a:buClrTx/>
              <a:buSzTx/>
              <a:buFontTx/>
              <a:buNone/>
              <a:tabLst/>
            </a:pPr>
            <a:r>
              <a:rPr lang="en-GB" sz="2600" b="1" dirty="0">
                <a:solidFill>
                  <a:schemeClr val="bg1"/>
                </a:solidFill>
                <a:latin typeface="Calibri" panose="020F0502020204030204" pitchFamily="34" charset="0"/>
              </a:rPr>
              <a:t>Personality</a:t>
            </a:r>
            <a:endParaRPr kumimoji="0" lang="en-GB" sz="2600" b="1" u="none" strike="noStrike" cap="none" normalizeH="0" baseline="0" dirty="0">
              <a:ln>
                <a:noFill/>
              </a:ln>
              <a:solidFill>
                <a:schemeClr val="bg1"/>
              </a:solidFill>
              <a:effectLst/>
              <a:latin typeface="Calibri" panose="020F0502020204030204" pitchFamily="34" charset="0"/>
            </a:endParaRPr>
          </a:p>
        </p:txBody>
      </p:sp>
      <p:sp>
        <p:nvSpPr>
          <p:cNvPr id="7" name="Oval 6">
            <a:extLst>
              <a:ext uri="{FF2B5EF4-FFF2-40B4-BE49-F238E27FC236}">
                <a16:creationId xmlns="" xmlns:a16="http://schemas.microsoft.com/office/drawing/2014/main" id="{19D88008-AE63-ED42-82D4-D6DC2D5E2130}"/>
              </a:ext>
            </a:extLst>
          </p:cNvPr>
          <p:cNvSpPr>
            <a:spLocks noChangeAspect="1"/>
          </p:cNvSpPr>
          <p:nvPr/>
        </p:nvSpPr>
        <p:spPr bwMode="auto">
          <a:xfrm>
            <a:off x="4624041" y="2061642"/>
            <a:ext cx="2976596" cy="2976596"/>
          </a:xfrm>
          <a:prstGeom prst="ellipse">
            <a:avLst/>
          </a:prstGeom>
          <a:solidFill>
            <a:schemeClr val="accent4">
              <a:alpha val="80000"/>
            </a:schemeClr>
          </a:solidFill>
          <a:ln w="38100" cap="flat" cmpd="sng" algn="ctr">
            <a:solidFill>
              <a:schemeClr val="accent4">
                <a:lumMod val="20000"/>
                <a:lumOff val="8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spcBef>
                <a:spcPct val="0"/>
              </a:spcBef>
              <a:spcAft>
                <a:spcPct val="0"/>
              </a:spcAft>
              <a:buClrTx/>
              <a:buSzTx/>
              <a:buFontTx/>
              <a:buNone/>
              <a:tabLst/>
            </a:pPr>
            <a:r>
              <a:rPr lang="en-GB" sz="2600" b="1" dirty="0">
                <a:latin typeface="Calibri" panose="020F0502020204030204" pitchFamily="34" charset="0"/>
              </a:rPr>
              <a:t>Interests</a:t>
            </a:r>
            <a:endParaRPr kumimoji="0" lang="en-GB" sz="2600" b="1" u="none" strike="noStrike" cap="none" normalizeH="0" baseline="0" dirty="0">
              <a:ln>
                <a:noFill/>
              </a:ln>
              <a:effectLst/>
              <a:latin typeface="Calibri" panose="020F0502020204030204" pitchFamily="34" charset="0"/>
            </a:endParaRPr>
          </a:p>
        </p:txBody>
      </p:sp>
      <p:sp>
        <p:nvSpPr>
          <p:cNvPr id="9" name="Title 1">
            <a:extLst>
              <a:ext uri="{FF2B5EF4-FFF2-40B4-BE49-F238E27FC236}">
                <a16:creationId xmlns="" xmlns:a16="http://schemas.microsoft.com/office/drawing/2014/main" id="{28B3B206-18D9-1342-BC6B-79C8DE5EF469}"/>
              </a:ext>
            </a:extLst>
          </p:cNvPr>
          <p:cNvSpPr>
            <a:spLocks noGrp="1"/>
          </p:cNvSpPr>
          <p:nvPr>
            <p:ph type="title"/>
          </p:nvPr>
        </p:nvSpPr>
        <p:spPr>
          <a:xfrm>
            <a:off x="637075" y="320040"/>
            <a:ext cx="8256091" cy="720000"/>
          </a:xfrm>
        </p:spPr>
        <p:txBody>
          <a:bodyPr/>
          <a:lstStyle/>
          <a:p>
            <a:r>
              <a:rPr lang="en-GB" sz="4000" b="1" dirty="0"/>
              <a:t>What’s the difference?</a:t>
            </a:r>
          </a:p>
        </p:txBody>
      </p:sp>
    </p:spTree>
    <p:extLst>
      <p:ext uri="{BB962C8B-B14F-4D97-AF65-F5344CB8AC3E}">
        <p14:creationId xmlns:p14="http://schemas.microsoft.com/office/powerpoint/2010/main" val="14028346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7075" y="320040"/>
            <a:ext cx="8256091" cy="720000"/>
          </a:xfrm>
        </p:spPr>
        <p:txBody>
          <a:bodyPr/>
          <a:lstStyle/>
          <a:p>
            <a:r>
              <a:rPr lang="en-GB" sz="4000" b="1" dirty="0"/>
              <a:t>Activity</a:t>
            </a:r>
          </a:p>
        </p:txBody>
      </p:sp>
      <p:sp>
        <p:nvSpPr>
          <p:cNvPr id="3" name="Content Placeholder 2"/>
          <p:cNvSpPr>
            <a:spLocks noGrp="1"/>
          </p:cNvSpPr>
          <p:nvPr>
            <p:ph idx="1"/>
          </p:nvPr>
        </p:nvSpPr>
        <p:spPr>
          <a:xfrm>
            <a:off x="624980" y="1701602"/>
            <a:ext cx="1656184" cy="720000"/>
          </a:xfrm>
        </p:spPr>
        <p:txBody>
          <a:bodyPr anchor="t"/>
          <a:lstStyle/>
          <a:p>
            <a:pPr marL="0" indent="0">
              <a:buNone/>
            </a:pPr>
            <a:r>
              <a:rPr lang="en-GB" sz="2800" b="1" dirty="0"/>
              <a:t>Choose:</a:t>
            </a:r>
            <a:endParaRPr lang="en-GB" sz="2800" dirty="0"/>
          </a:p>
        </p:txBody>
      </p:sp>
      <p:grpSp>
        <p:nvGrpSpPr>
          <p:cNvPr id="17" name="Group 16">
            <a:extLst>
              <a:ext uri="{FF2B5EF4-FFF2-40B4-BE49-F238E27FC236}">
                <a16:creationId xmlns="" xmlns:a16="http://schemas.microsoft.com/office/drawing/2014/main" id="{67D66946-9672-3B4D-8F1D-24A32BB2F825}"/>
              </a:ext>
            </a:extLst>
          </p:cNvPr>
          <p:cNvGrpSpPr/>
          <p:nvPr/>
        </p:nvGrpSpPr>
        <p:grpSpPr>
          <a:xfrm>
            <a:off x="6833977" y="2008813"/>
            <a:ext cx="3158232" cy="4248065"/>
            <a:chOff x="6833977" y="2008813"/>
            <a:chExt cx="3158232" cy="4248065"/>
          </a:xfrm>
        </p:grpSpPr>
        <p:pic>
          <p:nvPicPr>
            <p:cNvPr id="9" name="Picture 8" descr="A picture containing diagram&#10;&#10;Description automatically generated">
              <a:extLst>
                <a:ext uri="{FF2B5EF4-FFF2-40B4-BE49-F238E27FC236}">
                  <a16:creationId xmlns="" xmlns:a16="http://schemas.microsoft.com/office/drawing/2014/main" id="{D5908501-90CF-A14C-9695-735AA0F7CF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33977" y="2008813"/>
              <a:ext cx="3158232" cy="3158232"/>
            </a:xfrm>
            <a:prstGeom prst="rect">
              <a:avLst/>
            </a:prstGeom>
          </p:spPr>
        </p:pic>
        <p:sp>
          <p:nvSpPr>
            <p:cNvPr id="10" name="Content Placeholder 2">
              <a:extLst>
                <a:ext uri="{FF2B5EF4-FFF2-40B4-BE49-F238E27FC236}">
                  <a16:creationId xmlns="" xmlns:a16="http://schemas.microsoft.com/office/drawing/2014/main" id="{09F8E0D7-3783-324A-A30D-B5486A3CC94A}"/>
                </a:ext>
              </a:extLst>
            </p:cNvPr>
            <p:cNvSpPr txBox="1">
              <a:spLocks/>
            </p:cNvSpPr>
            <p:nvPr/>
          </p:nvSpPr>
          <p:spPr bwMode="auto">
            <a:xfrm>
              <a:off x="7151546" y="5446018"/>
              <a:ext cx="2523094" cy="810860"/>
            </a:xfrm>
            <a:prstGeom prst="rect">
              <a:avLst/>
            </a:prstGeom>
            <a:noFill/>
            <a:ln w="9525">
              <a:noFill/>
              <a:miter lim="800000"/>
              <a:headEnd/>
              <a:tailEnd/>
            </a:ln>
          </p:spPr>
          <p:txBody>
            <a:bodyPr vert="horz" wrap="square" lIns="122008" tIns="61004" rIns="122008" bIns="61004" numCol="1" anchor="t" anchorCtr="0" compatLnSpc="1">
              <a:prstTxWarp prst="textNoShape">
                <a:avLst/>
              </a:prstTxWarp>
            </a:bodyPr>
            <a:lstStyle>
              <a:lvl1pPr marL="357188" indent="-357188" algn="l" rtl="0" eaLnBrk="1" fontAlgn="base" hangingPunct="1">
                <a:spcBef>
                  <a:spcPct val="20000"/>
                </a:spcBef>
                <a:spcAft>
                  <a:spcPct val="0"/>
                </a:spcAft>
                <a:buClr>
                  <a:schemeClr val="bg2"/>
                </a:buClr>
                <a:buFont typeface="Arial" panose="020B0604020202020204" pitchFamily="34" charset="0"/>
                <a:buChar char="•"/>
                <a:defRPr sz="3200" b="0">
                  <a:solidFill>
                    <a:schemeClr val="tx1"/>
                  </a:solidFill>
                  <a:latin typeface="+mn-lt"/>
                  <a:ea typeface="+mn-ea"/>
                  <a:cs typeface="+mn-cs"/>
                </a:defRPr>
              </a:lvl1pPr>
              <a:lvl2pPr marL="0" indent="0" algn="l" rtl="0" eaLnBrk="1" fontAlgn="base" hangingPunct="1">
                <a:spcBef>
                  <a:spcPct val="20000"/>
                </a:spcBef>
                <a:spcAft>
                  <a:spcPct val="0"/>
                </a:spcAft>
                <a:buClr>
                  <a:schemeClr val="bg2"/>
                </a:buClr>
                <a:buFont typeface="Arial" panose="020B0604020202020204" pitchFamily="34" charset="0"/>
                <a:buNone/>
                <a:defRPr sz="3200">
                  <a:solidFill>
                    <a:schemeClr val="tx1"/>
                  </a:solidFill>
                  <a:latin typeface="+mn-lt"/>
                  <a:ea typeface="+mn-ea"/>
                </a:defRPr>
              </a:lvl2pPr>
              <a:lvl3pPr marL="0" indent="0" algn="l" rtl="0" eaLnBrk="1" fontAlgn="base" hangingPunct="1">
                <a:spcBef>
                  <a:spcPct val="20000"/>
                </a:spcBef>
                <a:spcAft>
                  <a:spcPct val="0"/>
                </a:spcAft>
                <a:buNone/>
                <a:defRPr sz="3200">
                  <a:solidFill>
                    <a:schemeClr val="tx1"/>
                  </a:solidFill>
                  <a:latin typeface="+mn-lt"/>
                  <a:ea typeface="+mn-ea"/>
                </a:defRPr>
              </a:lvl3pPr>
              <a:lvl4pPr marL="0" indent="0" algn="l" rtl="0" eaLnBrk="1" fontAlgn="base" hangingPunct="1">
                <a:spcBef>
                  <a:spcPct val="20000"/>
                </a:spcBef>
                <a:spcAft>
                  <a:spcPct val="0"/>
                </a:spcAft>
                <a:buNone/>
                <a:defRPr sz="3200">
                  <a:solidFill>
                    <a:schemeClr val="tx1"/>
                  </a:solidFill>
                  <a:latin typeface="+mn-lt"/>
                  <a:ea typeface="+mn-ea"/>
                </a:defRPr>
              </a:lvl4pPr>
              <a:lvl5pPr marL="0" indent="0" algn="l" rtl="0" eaLnBrk="1" fontAlgn="base" hangingPunct="1">
                <a:spcBef>
                  <a:spcPct val="20000"/>
                </a:spcBef>
                <a:spcAft>
                  <a:spcPct val="0"/>
                </a:spcAft>
                <a:buNone/>
                <a:defRPr sz="3200">
                  <a:solidFill>
                    <a:schemeClr val="tx1"/>
                  </a:solidFill>
                  <a:latin typeface="+mn-lt"/>
                  <a:ea typeface="+mn-ea"/>
                </a:defRPr>
              </a:lvl5pPr>
              <a:lvl6pPr marL="3355231" indent="-305021" algn="l" rtl="0" eaLnBrk="1" fontAlgn="base" hangingPunct="1">
                <a:spcBef>
                  <a:spcPct val="20000"/>
                </a:spcBef>
                <a:spcAft>
                  <a:spcPct val="0"/>
                </a:spcAft>
                <a:buChar char="»"/>
                <a:defRPr sz="2700">
                  <a:solidFill>
                    <a:schemeClr val="tx1"/>
                  </a:solidFill>
                  <a:latin typeface="+mn-lt"/>
                  <a:ea typeface="+mn-ea"/>
                </a:defRPr>
              </a:lvl6pPr>
              <a:lvl7pPr marL="3965273" indent="-305021" algn="l" rtl="0" eaLnBrk="1" fontAlgn="base" hangingPunct="1">
                <a:spcBef>
                  <a:spcPct val="20000"/>
                </a:spcBef>
                <a:spcAft>
                  <a:spcPct val="0"/>
                </a:spcAft>
                <a:buChar char="»"/>
                <a:defRPr sz="2700">
                  <a:solidFill>
                    <a:schemeClr val="tx1"/>
                  </a:solidFill>
                  <a:latin typeface="+mn-lt"/>
                  <a:ea typeface="+mn-ea"/>
                </a:defRPr>
              </a:lvl7pPr>
              <a:lvl8pPr marL="4575315" indent="-305021" algn="l" rtl="0" eaLnBrk="1" fontAlgn="base" hangingPunct="1">
                <a:spcBef>
                  <a:spcPct val="20000"/>
                </a:spcBef>
                <a:spcAft>
                  <a:spcPct val="0"/>
                </a:spcAft>
                <a:buChar char="»"/>
                <a:defRPr sz="2700">
                  <a:solidFill>
                    <a:schemeClr val="tx1"/>
                  </a:solidFill>
                  <a:latin typeface="+mn-lt"/>
                  <a:ea typeface="+mn-ea"/>
                </a:defRPr>
              </a:lvl8pPr>
              <a:lvl9pPr marL="5185357" indent="-305021" algn="l" rtl="0" eaLnBrk="1" fontAlgn="base" hangingPunct="1">
                <a:spcBef>
                  <a:spcPct val="20000"/>
                </a:spcBef>
                <a:spcAft>
                  <a:spcPct val="0"/>
                </a:spcAft>
                <a:buChar char="»"/>
                <a:defRPr sz="2700">
                  <a:solidFill>
                    <a:schemeClr val="tx1"/>
                  </a:solidFill>
                  <a:latin typeface="+mn-lt"/>
                  <a:ea typeface="+mn-ea"/>
                </a:defRPr>
              </a:lvl9pPr>
            </a:lstStyle>
            <a:p>
              <a:pPr marL="0" indent="0" algn="ctr">
                <a:buNone/>
              </a:pPr>
              <a:r>
                <a:rPr lang="en-GB" sz="2100" kern="0" dirty="0">
                  <a:latin typeface="Calibri" panose="020F0502020204030204" pitchFamily="34" charset="0"/>
                </a:rPr>
                <a:t>Chatterbox</a:t>
              </a:r>
            </a:p>
          </p:txBody>
        </p:sp>
      </p:grpSp>
      <p:grpSp>
        <p:nvGrpSpPr>
          <p:cNvPr id="16" name="Group 15">
            <a:extLst>
              <a:ext uri="{FF2B5EF4-FFF2-40B4-BE49-F238E27FC236}">
                <a16:creationId xmlns="" xmlns:a16="http://schemas.microsoft.com/office/drawing/2014/main" id="{E5370C2C-37E3-6B4F-B58C-4FF868C425DE}"/>
              </a:ext>
            </a:extLst>
          </p:cNvPr>
          <p:cNvGrpSpPr/>
          <p:nvPr/>
        </p:nvGrpSpPr>
        <p:grpSpPr>
          <a:xfrm>
            <a:off x="1705099" y="1962107"/>
            <a:ext cx="4680416" cy="4294771"/>
            <a:chOff x="1705099" y="1962107"/>
            <a:chExt cx="4680416" cy="4294771"/>
          </a:xfrm>
        </p:grpSpPr>
        <p:grpSp>
          <p:nvGrpSpPr>
            <p:cNvPr id="15" name="Group 14">
              <a:extLst>
                <a:ext uri="{FF2B5EF4-FFF2-40B4-BE49-F238E27FC236}">
                  <a16:creationId xmlns="" xmlns:a16="http://schemas.microsoft.com/office/drawing/2014/main" id="{02D3C2D4-9723-4B4B-8A01-DBF34433CF67}"/>
                </a:ext>
              </a:extLst>
            </p:cNvPr>
            <p:cNvGrpSpPr/>
            <p:nvPr/>
          </p:nvGrpSpPr>
          <p:grpSpPr>
            <a:xfrm>
              <a:off x="2216055" y="1962107"/>
              <a:ext cx="3598558" cy="3293596"/>
              <a:chOff x="2216055" y="1962107"/>
              <a:chExt cx="3598558" cy="3293596"/>
            </a:xfrm>
          </p:grpSpPr>
          <p:sp>
            <p:nvSpPr>
              <p:cNvPr id="12" name="Oval 11">
                <a:extLst>
                  <a:ext uri="{FF2B5EF4-FFF2-40B4-BE49-F238E27FC236}">
                    <a16:creationId xmlns="" xmlns:a16="http://schemas.microsoft.com/office/drawing/2014/main" id="{83A35042-807E-8547-A3FB-4253D547EFF5}"/>
                  </a:ext>
                </a:extLst>
              </p:cNvPr>
              <p:cNvSpPr>
                <a:spLocks noChangeAspect="1"/>
              </p:cNvSpPr>
              <p:nvPr/>
            </p:nvSpPr>
            <p:spPr bwMode="auto">
              <a:xfrm>
                <a:off x="3016955" y="1962107"/>
                <a:ext cx="1908510" cy="1908510"/>
              </a:xfrm>
              <a:prstGeom prst="ellipse">
                <a:avLst/>
              </a:prstGeom>
              <a:solidFill>
                <a:schemeClr val="bg1"/>
              </a:solidFill>
              <a:ln w="381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spcBef>
                    <a:spcPct val="0"/>
                  </a:spcBef>
                  <a:spcAft>
                    <a:spcPct val="0"/>
                  </a:spcAft>
                  <a:buClrTx/>
                  <a:buSzTx/>
                  <a:buFontTx/>
                  <a:buNone/>
                  <a:tabLst/>
                </a:pPr>
                <a:endParaRPr kumimoji="0" lang="en-GB" sz="1800" u="none" strike="noStrike" cap="none" normalizeH="0" baseline="0" dirty="0">
                  <a:ln>
                    <a:noFill/>
                  </a:ln>
                  <a:solidFill>
                    <a:schemeClr val="bg1"/>
                  </a:solidFill>
                  <a:effectLst/>
                  <a:latin typeface="Calibri" panose="020F0502020204030204" pitchFamily="34" charset="0"/>
                </a:endParaRPr>
              </a:p>
            </p:txBody>
          </p:sp>
          <p:sp>
            <p:nvSpPr>
              <p:cNvPr id="4" name="Oval 3">
                <a:extLst>
                  <a:ext uri="{FF2B5EF4-FFF2-40B4-BE49-F238E27FC236}">
                    <a16:creationId xmlns="" xmlns:a16="http://schemas.microsoft.com/office/drawing/2014/main" id="{C47FE3C5-59A7-0B49-B57D-00E010EBB8C7}"/>
                  </a:ext>
                </a:extLst>
              </p:cNvPr>
              <p:cNvSpPr>
                <a:spLocks noChangeAspect="1"/>
              </p:cNvSpPr>
              <p:nvPr/>
            </p:nvSpPr>
            <p:spPr bwMode="auto">
              <a:xfrm>
                <a:off x="3016955" y="1962107"/>
                <a:ext cx="1908510" cy="1908510"/>
              </a:xfrm>
              <a:prstGeom prst="ellipse">
                <a:avLst/>
              </a:prstGeom>
              <a:solidFill>
                <a:schemeClr val="bg2">
                  <a:alpha val="70000"/>
                </a:schemeClr>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spcBef>
                    <a:spcPct val="0"/>
                  </a:spcBef>
                  <a:spcAft>
                    <a:spcPct val="0"/>
                  </a:spcAft>
                  <a:buClrTx/>
                  <a:buSzTx/>
                  <a:buFontTx/>
                  <a:buNone/>
                  <a:tabLst/>
                </a:pPr>
                <a:r>
                  <a:rPr lang="en-GB" sz="1800" b="1" dirty="0">
                    <a:solidFill>
                      <a:schemeClr val="bg1"/>
                    </a:solidFill>
                    <a:latin typeface="Calibri" panose="020F0502020204030204" pitchFamily="34" charset="0"/>
                  </a:rPr>
                  <a:t>Strengths</a:t>
                </a:r>
                <a:endParaRPr kumimoji="0" lang="en-GB" sz="1800" b="1" u="none" strike="noStrike" cap="none" normalizeH="0" baseline="0" dirty="0">
                  <a:ln>
                    <a:noFill/>
                  </a:ln>
                  <a:solidFill>
                    <a:schemeClr val="bg1"/>
                  </a:solidFill>
                  <a:effectLst/>
                  <a:latin typeface="Calibri" panose="020F0502020204030204" pitchFamily="34" charset="0"/>
                </a:endParaRPr>
              </a:p>
            </p:txBody>
          </p:sp>
          <p:sp>
            <p:nvSpPr>
              <p:cNvPr id="13" name="Oval 12">
                <a:extLst>
                  <a:ext uri="{FF2B5EF4-FFF2-40B4-BE49-F238E27FC236}">
                    <a16:creationId xmlns="" xmlns:a16="http://schemas.microsoft.com/office/drawing/2014/main" id="{2593C7BF-E026-2F43-BB6B-B155B9D77F9B}"/>
                  </a:ext>
                </a:extLst>
              </p:cNvPr>
              <p:cNvSpPr>
                <a:spLocks noChangeAspect="1"/>
              </p:cNvSpPr>
              <p:nvPr/>
            </p:nvSpPr>
            <p:spPr bwMode="auto">
              <a:xfrm>
                <a:off x="2216055" y="3343669"/>
                <a:ext cx="1908510" cy="1908510"/>
              </a:xfrm>
              <a:prstGeom prst="ellipse">
                <a:avLst/>
              </a:prstGeom>
              <a:solidFill>
                <a:schemeClr val="bg1"/>
              </a:solidFill>
              <a:ln w="381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spcBef>
                    <a:spcPct val="0"/>
                  </a:spcBef>
                  <a:spcAft>
                    <a:spcPct val="0"/>
                  </a:spcAft>
                  <a:buClrTx/>
                  <a:buSzTx/>
                  <a:buFontTx/>
                  <a:buNone/>
                  <a:tabLst/>
                </a:pPr>
                <a:endParaRPr kumimoji="0" lang="en-GB" sz="1800" u="none" strike="noStrike" cap="none" normalizeH="0" baseline="0" dirty="0">
                  <a:ln>
                    <a:noFill/>
                  </a:ln>
                  <a:solidFill>
                    <a:schemeClr val="bg1"/>
                  </a:solidFill>
                  <a:effectLst/>
                  <a:latin typeface="Calibri" panose="020F0502020204030204" pitchFamily="34" charset="0"/>
                </a:endParaRPr>
              </a:p>
            </p:txBody>
          </p:sp>
          <p:sp>
            <p:nvSpPr>
              <p:cNvPr id="6" name="Oval 5">
                <a:extLst>
                  <a:ext uri="{FF2B5EF4-FFF2-40B4-BE49-F238E27FC236}">
                    <a16:creationId xmlns="" xmlns:a16="http://schemas.microsoft.com/office/drawing/2014/main" id="{85E62EA7-EA7B-C640-8135-D53C8840CC2C}"/>
                  </a:ext>
                </a:extLst>
              </p:cNvPr>
              <p:cNvSpPr>
                <a:spLocks noChangeAspect="1"/>
              </p:cNvSpPr>
              <p:nvPr/>
            </p:nvSpPr>
            <p:spPr bwMode="auto">
              <a:xfrm>
                <a:off x="2216055" y="3347193"/>
                <a:ext cx="1908510" cy="1908510"/>
              </a:xfrm>
              <a:prstGeom prst="ellipse">
                <a:avLst/>
              </a:prstGeom>
              <a:solidFill>
                <a:schemeClr val="accent4">
                  <a:alpha val="80000"/>
                </a:schemeClr>
              </a:solidFill>
              <a:ln w="38100" cap="flat" cmpd="sng" algn="ctr">
                <a:solidFill>
                  <a:schemeClr val="accent4">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spcBef>
                    <a:spcPct val="0"/>
                  </a:spcBef>
                  <a:spcAft>
                    <a:spcPct val="0"/>
                  </a:spcAft>
                  <a:buClrTx/>
                  <a:buSzTx/>
                  <a:buFontTx/>
                  <a:buNone/>
                  <a:tabLst/>
                </a:pPr>
                <a:r>
                  <a:rPr lang="en-GB" sz="1800" b="1" dirty="0">
                    <a:latin typeface="Calibri" panose="020F0502020204030204" pitchFamily="34" charset="0"/>
                  </a:rPr>
                  <a:t>Interests</a:t>
                </a:r>
                <a:endParaRPr kumimoji="0" lang="en-GB" sz="1800" b="1" u="none" strike="noStrike" cap="none" normalizeH="0" baseline="0" dirty="0">
                  <a:ln>
                    <a:noFill/>
                  </a:ln>
                  <a:effectLst/>
                  <a:latin typeface="Calibri" panose="020F0502020204030204" pitchFamily="34" charset="0"/>
                </a:endParaRPr>
              </a:p>
            </p:txBody>
          </p:sp>
          <p:sp>
            <p:nvSpPr>
              <p:cNvPr id="14" name="Oval 13">
                <a:extLst>
                  <a:ext uri="{FF2B5EF4-FFF2-40B4-BE49-F238E27FC236}">
                    <a16:creationId xmlns="" xmlns:a16="http://schemas.microsoft.com/office/drawing/2014/main" id="{C5DB4AB2-D605-DA43-9C1C-BB6EAE1F4545}"/>
                  </a:ext>
                </a:extLst>
              </p:cNvPr>
              <p:cNvSpPr>
                <a:spLocks noChangeAspect="1"/>
              </p:cNvSpPr>
              <p:nvPr/>
            </p:nvSpPr>
            <p:spPr bwMode="auto">
              <a:xfrm>
                <a:off x="3906103" y="3347193"/>
                <a:ext cx="1908510" cy="1908510"/>
              </a:xfrm>
              <a:prstGeom prst="ellipse">
                <a:avLst/>
              </a:prstGeom>
              <a:solidFill>
                <a:schemeClr val="bg1"/>
              </a:solidFill>
              <a:ln w="381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spcBef>
                    <a:spcPct val="0"/>
                  </a:spcBef>
                  <a:spcAft>
                    <a:spcPct val="0"/>
                  </a:spcAft>
                  <a:buClrTx/>
                  <a:buSzTx/>
                  <a:buFontTx/>
                  <a:buNone/>
                  <a:tabLst/>
                </a:pPr>
                <a:endParaRPr kumimoji="0" lang="en-GB" sz="1800" u="none" strike="noStrike" cap="none" normalizeH="0" baseline="0" dirty="0">
                  <a:ln>
                    <a:noFill/>
                  </a:ln>
                  <a:solidFill>
                    <a:schemeClr val="bg1"/>
                  </a:solidFill>
                  <a:effectLst/>
                  <a:latin typeface="Calibri" panose="020F0502020204030204" pitchFamily="34" charset="0"/>
                </a:endParaRPr>
              </a:p>
            </p:txBody>
          </p:sp>
          <p:sp>
            <p:nvSpPr>
              <p:cNvPr id="5" name="Oval 4">
                <a:extLst>
                  <a:ext uri="{FF2B5EF4-FFF2-40B4-BE49-F238E27FC236}">
                    <a16:creationId xmlns="" xmlns:a16="http://schemas.microsoft.com/office/drawing/2014/main" id="{C1148E7C-CDA0-1D4F-BAF3-67E74CB724CE}"/>
                  </a:ext>
                </a:extLst>
              </p:cNvPr>
              <p:cNvSpPr>
                <a:spLocks noChangeAspect="1"/>
              </p:cNvSpPr>
              <p:nvPr/>
            </p:nvSpPr>
            <p:spPr bwMode="auto">
              <a:xfrm>
                <a:off x="3906103" y="3347193"/>
                <a:ext cx="1908510" cy="1908510"/>
              </a:xfrm>
              <a:prstGeom prst="ellipse">
                <a:avLst/>
              </a:prstGeom>
              <a:solidFill>
                <a:schemeClr val="accent3">
                  <a:alpha val="70000"/>
                </a:schemeClr>
              </a:solidFill>
              <a:ln w="38100" cap="flat" cmpd="sng" algn="ctr">
                <a:solidFill>
                  <a:schemeClr val="accent3">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spcBef>
                    <a:spcPct val="0"/>
                  </a:spcBef>
                  <a:spcAft>
                    <a:spcPct val="0"/>
                  </a:spcAft>
                  <a:buClrTx/>
                  <a:buSzTx/>
                  <a:buFontTx/>
                  <a:buNone/>
                  <a:tabLst/>
                </a:pPr>
                <a:r>
                  <a:rPr lang="en-GB" sz="1800" b="1" dirty="0">
                    <a:solidFill>
                      <a:schemeClr val="bg1"/>
                    </a:solidFill>
                    <a:latin typeface="Calibri" panose="020F0502020204030204" pitchFamily="34" charset="0"/>
                  </a:rPr>
                  <a:t>Personality</a:t>
                </a:r>
                <a:endParaRPr kumimoji="0" lang="en-GB" sz="1800" b="1" u="none" strike="noStrike" cap="none" normalizeH="0" baseline="0" dirty="0">
                  <a:ln>
                    <a:noFill/>
                  </a:ln>
                  <a:solidFill>
                    <a:schemeClr val="bg1"/>
                  </a:solidFill>
                  <a:effectLst/>
                  <a:latin typeface="Calibri" panose="020F0502020204030204" pitchFamily="34" charset="0"/>
                </a:endParaRPr>
              </a:p>
            </p:txBody>
          </p:sp>
        </p:grpSp>
        <p:sp>
          <p:nvSpPr>
            <p:cNvPr id="11" name="Content Placeholder 2">
              <a:extLst>
                <a:ext uri="{FF2B5EF4-FFF2-40B4-BE49-F238E27FC236}">
                  <a16:creationId xmlns="" xmlns:a16="http://schemas.microsoft.com/office/drawing/2014/main" id="{A9DA4194-FB38-FF40-9F46-7CA0E4A65BC7}"/>
                </a:ext>
              </a:extLst>
            </p:cNvPr>
            <p:cNvSpPr txBox="1">
              <a:spLocks/>
            </p:cNvSpPr>
            <p:nvPr/>
          </p:nvSpPr>
          <p:spPr bwMode="auto">
            <a:xfrm>
              <a:off x="1705099" y="5446018"/>
              <a:ext cx="4680416" cy="810860"/>
            </a:xfrm>
            <a:prstGeom prst="rect">
              <a:avLst/>
            </a:prstGeom>
            <a:noFill/>
            <a:ln w="9525">
              <a:noFill/>
              <a:miter lim="800000"/>
              <a:headEnd/>
              <a:tailEnd/>
            </a:ln>
          </p:spPr>
          <p:txBody>
            <a:bodyPr vert="horz" wrap="square" lIns="122008" tIns="61004" rIns="122008" bIns="61004" numCol="1" anchor="t" anchorCtr="0" compatLnSpc="1">
              <a:prstTxWarp prst="textNoShape">
                <a:avLst/>
              </a:prstTxWarp>
            </a:bodyPr>
            <a:lstStyle>
              <a:lvl1pPr marL="357188" indent="-357188" algn="l" rtl="0" eaLnBrk="1" fontAlgn="base" hangingPunct="1">
                <a:spcBef>
                  <a:spcPct val="20000"/>
                </a:spcBef>
                <a:spcAft>
                  <a:spcPct val="0"/>
                </a:spcAft>
                <a:buClr>
                  <a:schemeClr val="bg2"/>
                </a:buClr>
                <a:buFont typeface="Arial" panose="020B0604020202020204" pitchFamily="34" charset="0"/>
                <a:buChar char="•"/>
                <a:defRPr sz="3200" b="0">
                  <a:solidFill>
                    <a:schemeClr val="tx1"/>
                  </a:solidFill>
                  <a:latin typeface="+mn-lt"/>
                  <a:ea typeface="+mn-ea"/>
                  <a:cs typeface="+mn-cs"/>
                </a:defRPr>
              </a:lvl1pPr>
              <a:lvl2pPr marL="0" indent="0" algn="l" rtl="0" eaLnBrk="1" fontAlgn="base" hangingPunct="1">
                <a:spcBef>
                  <a:spcPct val="20000"/>
                </a:spcBef>
                <a:spcAft>
                  <a:spcPct val="0"/>
                </a:spcAft>
                <a:buClr>
                  <a:schemeClr val="bg2"/>
                </a:buClr>
                <a:buFont typeface="Arial" panose="020B0604020202020204" pitchFamily="34" charset="0"/>
                <a:buNone/>
                <a:defRPr sz="3200">
                  <a:solidFill>
                    <a:schemeClr val="tx1"/>
                  </a:solidFill>
                  <a:latin typeface="+mn-lt"/>
                  <a:ea typeface="+mn-ea"/>
                </a:defRPr>
              </a:lvl2pPr>
              <a:lvl3pPr marL="0" indent="0" algn="l" rtl="0" eaLnBrk="1" fontAlgn="base" hangingPunct="1">
                <a:spcBef>
                  <a:spcPct val="20000"/>
                </a:spcBef>
                <a:spcAft>
                  <a:spcPct val="0"/>
                </a:spcAft>
                <a:buNone/>
                <a:defRPr sz="3200">
                  <a:solidFill>
                    <a:schemeClr val="tx1"/>
                  </a:solidFill>
                  <a:latin typeface="+mn-lt"/>
                  <a:ea typeface="+mn-ea"/>
                </a:defRPr>
              </a:lvl3pPr>
              <a:lvl4pPr marL="0" indent="0" algn="l" rtl="0" eaLnBrk="1" fontAlgn="base" hangingPunct="1">
                <a:spcBef>
                  <a:spcPct val="20000"/>
                </a:spcBef>
                <a:spcAft>
                  <a:spcPct val="0"/>
                </a:spcAft>
                <a:buNone/>
                <a:defRPr sz="3200">
                  <a:solidFill>
                    <a:schemeClr val="tx1"/>
                  </a:solidFill>
                  <a:latin typeface="+mn-lt"/>
                  <a:ea typeface="+mn-ea"/>
                </a:defRPr>
              </a:lvl4pPr>
              <a:lvl5pPr marL="0" indent="0" algn="l" rtl="0" eaLnBrk="1" fontAlgn="base" hangingPunct="1">
                <a:spcBef>
                  <a:spcPct val="20000"/>
                </a:spcBef>
                <a:spcAft>
                  <a:spcPct val="0"/>
                </a:spcAft>
                <a:buNone/>
                <a:defRPr sz="3200">
                  <a:solidFill>
                    <a:schemeClr val="tx1"/>
                  </a:solidFill>
                  <a:latin typeface="+mn-lt"/>
                  <a:ea typeface="+mn-ea"/>
                </a:defRPr>
              </a:lvl5pPr>
              <a:lvl6pPr marL="3355231" indent="-305021" algn="l" rtl="0" eaLnBrk="1" fontAlgn="base" hangingPunct="1">
                <a:spcBef>
                  <a:spcPct val="20000"/>
                </a:spcBef>
                <a:spcAft>
                  <a:spcPct val="0"/>
                </a:spcAft>
                <a:buChar char="»"/>
                <a:defRPr sz="2700">
                  <a:solidFill>
                    <a:schemeClr val="tx1"/>
                  </a:solidFill>
                  <a:latin typeface="+mn-lt"/>
                  <a:ea typeface="+mn-ea"/>
                </a:defRPr>
              </a:lvl6pPr>
              <a:lvl7pPr marL="3965273" indent="-305021" algn="l" rtl="0" eaLnBrk="1" fontAlgn="base" hangingPunct="1">
                <a:spcBef>
                  <a:spcPct val="20000"/>
                </a:spcBef>
                <a:spcAft>
                  <a:spcPct val="0"/>
                </a:spcAft>
                <a:buChar char="»"/>
                <a:defRPr sz="2700">
                  <a:solidFill>
                    <a:schemeClr val="tx1"/>
                  </a:solidFill>
                  <a:latin typeface="+mn-lt"/>
                  <a:ea typeface="+mn-ea"/>
                </a:defRPr>
              </a:lvl7pPr>
              <a:lvl8pPr marL="4575315" indent="-305021" algn="l" rtl="0" eaLnBrk="1" fontAlgn="base" hangingPunct="1">
                <a:spcBef>
                  <a:spcPct val="20000"/>
                </a:spcBef>
                <a:spcAft>
                  <a:spcPct val="0"/>
                </a:spcAft>
                <a:buChar char="»"/>
                <a:defRPr sz="2700">
                  <a:solidFill>
                    <a:schemeClr val="tx1"/>
                  </a:solidFill>
                  <a:latin typeface="+mn-lt"/>
                  <a:ea typeface="+mn-ea"/>
                </a:defRPr>
              </a:lvl8pPr>
              <a:lvl9pPr marL="5185357" indent="-305021" algn="l" rtl="0" eaLnBrk="1" fontAlgn="base" hangingPunct="1">
                <a:spcBef>
                  <a:spcPct val="20000"/>
                </a:spcBef>
                <a:spcAft>
                  <a:spcPct val="0"/>
                </a:spcAft>
                <a:buChar char="»"/>
                <a:defRPr sz="2700">
                  <a:solidFill>
                    <a:schemeClr val="tx1"/>
                  </a:solidFill>
                  <a:latin typeface="+mn-lt"/>
                  <a:ea typeface="+mn-ea"/>
                </a:defRPr>
              </a:lvl9pPr>
            </a:lstStyle>
            <a:p>
              <a:pPr marL="0" indent="0" algn="ctr">
                <a:buNone/>
              </a:pPr>
              <a:r>
                <a:rPr lang="en-GB" sz="2100" kern="0" dirty="0">
                  <a:latin typeface="Calibri" panose="020F0502020204030204" pitchFamily="34" charset="0"/>
                </a:rPr>
                <a:t>Strengths, Interests </a:t>
              </a:r>
              <a:br>
                <a:rPr lang="en-GB" sz="2100" kern="0" dirty="0">
                  <a:latin typeface="Calibri" panose="020F0502020204030204" pitchFamily="34" charset="0"/>
                </a:rPr>
              </a:br>
              <a:r>
                <a:rPr lang="en-GB" sz="2100" kern="0" dirty="0">
                  <a:latin typeface="Calibri" panose="020F0502020204030204" pitchFamily="34" charset="0"/>
                </a:rPr>
                <a:t>and Personality</a:t>
              </a:r>
            </a:p>
          </p:txBody>
        </p:sp>
      </p:grpSp>
    </p:spTree>
    <p:extLst>
      <p:ext uri="{BB962C8B-B14F-4D97-AF65-F5344CB8AC3E}">
        <p14:creationId xmlns:p14="http://schemas.microsoft.com/office/powerpoint/2010/main" val="91075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 xmlns:a16="http://schemas.microsoft.com/office/drawing/2014/main" id="{5982C241-AA77-E849-80C7-E5E1E35EF009}"/>
              </a:ext>
            </a:extLst>
          </p:cNvPr>
          <p:cNvSpPr txBox="1"/>
          <p:nvPr/>
        </p:nvSpPr>
        <p:spPr>
          <a:xfrm>
            <a:off x="706091" y="6382122"/>
            <a:ext cx="8208755" cy="230832"/>
          </a:xfrm>
          <a:prstGeom prst="rect">
            <a:avLst/>
          </a:prstGeom>
          <a:noFill/>
        </p:spPr>
        <p:txBody>
          <a:bodyPr wrap="square" rtlCol="0">
            <a:spAutoFit/>
          </a:bodyPr>
          <a:lstStyle/>
          <a:p>
            <a:r>
              <a:rPr lang="en-GB" sz="900" dirty="0">
                <a:latin typeface="Calibri" panose="020F0502020204030204" pitchFamily="34" charset="0"/>
              </a:rPr>
              <a:t>Source: National Careers Service – </a:t>
            </a:r>
            <a:r>
              <a:rPr lang="en-GB" sz="900" dirty="0">
                <a:latin typeface="Calibri" panose="020F0502020204030204" pitchFamily="34" charset="0"/>
                <a:hlinkClick r:id="rId3"/>
              </a:rPr>
              <a:t>Explore Careers</a:t>
            </a:r>
            <a:endParaRPr lang="en-GB" sz="900" dirty="0">
              <a:latin typeface="Calibri" panose="020F0502020204030204" pitchFamily="34" charset="0"/>
            </a:endParaRPr>
          </a:p>
        </p:txBody>
      </p:sp>
      <p:grpSp>
        <p:nvGrpSpPr>
          <p:cNvPr id="3" name="Group 2">
            <a:extLst>
              <a:ext uri="{FF2B5EF4-FFF2-40B4-BE49-F238E27FC236}">
                <a16:creationId xmlns="" xmlns:a16="http://schemas.microsoft.com/office/drawing/2014/main" id="{AB202DE4-1E5A-1B47-9B49-1B20F3FFE331}"/>
              </a:ext>
            </a:extLst>
          </p:cNvPr>
          <p:cNvGrpSpPr/>
          <p:nvPr/>
        </p:nvGrpSpPr>
        <p:grpSpPr>
          <a:xfrm>
            <a:off x="706091" y="549474"/>
            <a:ext cx="8295755" cy="5294283"/>
            <a:chOff x="706091" y="1485578"/>
            <a:chExt cx="8295755" cy="5294283"/>
          </a:xfrm>
        </p:grpSpPr>
        <p:sp>
          <p:nvSpPr>
            <p:cNvPr id="29" name="Oval 28">
              <a:extLst>
                <a:ext uri="{FF2B5EF4-FFF2-40B4-BE49-F238E27FC236}">
                  <a16:creationId xmlns="" xmlns:a16="http://schemas.microsoft.com/office/drawing/2014/main" id="{D442327D-0846-2242-9779-FC55AE4746AA}"/>
                </a:ext>
              </a:extLst>
            </p:cNvPr>
            <p:cNvSpPr/>
            <p:nvPr/>
          </p:nvSpPr>
          <p:spPr bwMode="auto">
            <a:xfrm>
              <a:off x="706091" y="1485578"/>
              <a:ext cx="1440160" cy="1440160"/>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400" b="1" dirty="0">
                  <a:solidFill>
                    <a:schemeClr val="bg1"/>
                  </a:solidFill>
                  <a:latin typeface="Calibri" panose="020F0502020204030204" pitchFamily="34" charset="0"/>
                  <a:cs typeface="Calibri" panose="020F0502020204030204" pitchFamily="34" charset="0"/>
                </a:rPr>
                <a:t>Healthcare</a:t>
              </a:r>
              <a:endParaRPr kumimoji="0" lang="en-GB" sz="1400" b="1" u="none" strike="noStrike" cap="none" normalizeH="0" baseline="0" dirty="0">
                <a:ln>
                  <a:noFill/>
                </a:ln>
                <a:solidFill>
                  <a:schemeClr val="bg1"/>
                </a:solidFill>
                <a:effectLst/>
                <a:latin typeface="Calibri" panose="020F0502020204030204" pitchFamily="34" charset="0"/>
                <a:cs typeface="Calibri" panose="020F0502020204030204" pitchFamily="34" charset="0"/>
              </a:endParaRPr>
            </a:p>
          </p:txBody>
        </p:sp>
        <p:sp>
          <p:nvSpPr>
            <p:cNvPr id="26" name="Oval 25">
              <a:extLst>
                <a:ext uri="{FF2B5EF4-FFF2-40B4-BE49-F238E27FC236}">
                  <a16:creationId xmlns="" xmlns:a16="http://schemas.microsoft.com/office/drawing/2014/main" id="{9C10E022-4D83-6F4E-B03B-CE969CB2B8A7}"/>
                </a:ext>
              </a:extLst>
            </p:cNvPr>
            <p:cNvSpPr/>
            <p:nvPr/>
          </p:nvSpPr>
          <p:spPr bwMode="auto">
            <a:xfrm>
              <a:off x="2062656" y="1485578"/>
              <a:ext cx="1440160" cy="1440160"/>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400" b="1" u="none" strike="noStrike" cap="none" normalizeH="0" baseline="0" dirty="0">
                  <a:ln>
                    <a:noFill/>
                  </a:ln>
                  <a:solidFill>
                    <a:schemeClr val="bg1"/>
                  </a:solidFill>
                  <a:effectLst/>
                  <a:latin typeface="Calibri" panose="020F0502020204030204" pitchFamily="34" charset="0"/>
                  <a:cs typeface="Calibri" panose="020F0502020204030204" pitchFamily="34" charset="0"/>
                </a:rPr>
                <a:t>Science and Research</a:t>
              </a:r>
            </a:p>
          </p:txBody>
        </p:sp>
        <p:sp>
          <p:nvSpPr>
            <p:cNvPr id="22" name="Oval 21">
              <a:extLst>
                <a:ext uri="{FF2B5EF4-FFF2-40B4-BE49-F238E27FC236}">
                  <a16:creationId xmlns="" xmlns:a16="http://schemas.microsoft.com/office/drawing/2014/main" id="{305E3133-03E0-C743-91FF-8FAEB39D490E}"/>
                </a:ext>
              </a:extLst>
            </p:cNvPr>
            <p:cNvSpPr/>
            <p:nvPr/>
          </p:nvSpPr>
          <p:spPr bwMode="auto">
            <a:xfrm>
              <a:off x="3419221" y="1485578"/>
              <a:ext cx="1440160" cy="1440160"/>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1" u="none" strike="noStrike" cap="none" normalizeH="0" baseline="0" dirty="0">
                  <a:ln>
                    <a:noFill/>
                  </a:ln>
                  <a:solidFill>
                    <a:schemeClr val="bg1"/>
                  </a:solidFill>
                  <a:effectLst/>
                  <a:latin typeface="Calibri" panose="020F0502020204030204" pitchFamily="34" charset="0"/>
                  <a:cs typeface="Calibri" panose="020F0502020204030204" pitchFamily="34" charset="0"/>
                </a:rPr>
                <a:t>Construction and </a:t>
              </a:r>
              <a:br>
                <a:rPr kumimoji="0" lang="en-GB" sz="1200" b="1" u="none" strike="noStrike" cap="none" normalizeH="0" baseline="0" dirty="0">
                  <a:ln>
                    <a:noFill/>
                  </a:ln>
                  <a:solidFill>
                    <a:schemeClr val="bg1"/>
                  </a:solidFill>
                  <a:effectLst/>
                  <a:latin typeface="Calibri" panose="020F0502020204030204" pitchFamily="34" charset="0"/>
                  <a:cs typeface="Calibri" panose="020F0502020204030204" pitchFamily="34" charset="0"/>
                </a:rPr>
              </a:br>
              <a:r>
                <a:rPr kumimoji="0" lang="en-GB" sz="1200" b="1" u="none" strike="noStrike" cap="none" normalizeH="0" baseline="0" dirty="0">
                  <a:ln>
                    <a:noFill/>
                  </a:ln>
                  <a:solidFill>
                    <a:schemeClr val="bg1"/>
                  </a:solidFill>
                  <a:effectLst/>
                  <a:latin typeface="Calibri" panose="020F0502020204030204" pitchFamily="34" charset="0"/>
                  <a:cs typeface="Calibri" panose="020F0502020204030204" pitchFamily="34" charset="0"/>
                </a:rPr>
                <a:t>Trades</a:t>
              </a:r>
            </a:p>
          </p:txBody>
        </p:sp>
        <p:sp>
          <p:nvSpPr>
            <p:cNvPr id="18" name="Oval 17">
              <a:extLst>
                <a:ext uri="{FF2B5EF4-FFF2-40B4-BE49-F238E27FC236}">
                  <a16:creationId xmlns="" xmlns:a16="http://schemas.microsoft.com/office/drawing/2014/main" id="{C9569304-EE50-B74C-BEFC-98D01FAB0801}"/>
                </a:ext>
              </a:extLst>
            </p:cNvPr>
            <p:cNvSpPr/>
            <p:nvPr/>
          </p:nvSpPr>
          <p:spPr bwMode="auto">
            <a:xfrm>
              <a:off x="4775786" y="1485578"/>
              <a:ext cx="1440160" cy="1440160"/>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1" u="none" strike="noStrike" cap="none" normalizeH="0" baseline="0" dirty="0">
                  <a:ln>
                    <a:noFill/>
                  </a:ln>
                  <a:solidFill>
                    <a:schemeClr val="bg1"/>
                  </a:solidFill>
                  <a:effectLst/>
                  <a:latin typeface="Calibri" panose="020F0502020204030204" pitchFamily="34" charset="0"/>
                  <a:cs typeface="Calibri" panose="020F0502020204030204" pitchFamily="34" charset="0"/>
                </a:rPr>
                <a:t>Business, Finance and Administration</a:t>
              </a:r>
            </a:p>
          </p:txBody>
        </p:sp>
        <p:sp>
          <p:nvSpPr>
            <p:cNvPr id="14" name="Oval 13">
              <a:extLst>
                <a:ext uri="{FF2B5EF4-FFF2-40B4-BE49-F238E27FC236}">
                  <a16:creationId xmlns="" xmlns:a16="http://schemas.microsoft.com/office/drawing/2014/main" id="{BBF5669F-2FCB-7343-B321-967F00045321}"/>
                </a:ext>
              </a:extLst>
            </p:cNvPr>
            <p:cNvSpPr/>
            <p:nvPr/>
          </p:nvSpPr>
          <p:spPr bwMode="auto">
            <a:xfrm>
              <a:off x="6132351" y="1485578"/>
              <a:ext cx="1440160" cy="1440160"/>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400" b="1" u="none" strike="noStrike" cap="none" normalizeH="0" baseline="0" dirty="0">
                  <a:ln>
                    <a:noFill/>
                  </a:ln>
                  <a:solidFill>
                    <a:schemeClr val="bg1"/>
                  </a:solidFill>
                  <a:effectLst/>
                  <a:latin typeface="Calibri" panose="020F0502020204030204" pitchFamily="34" charset="0"/>
                  <a:cs typeface="Calibri" panose="020F0502020204030204" pitchFamily="34" charset="0"/>
                </a:rPr>
                <a:t>Sports and Leisure</a:t>
              </a:r>
            </a:p>
          </p:txBody>
        </p:sp>
        <p:sp>
          <p:nvSpPr>
            <p:cNvPr id="11" name="Oval 10">
              <a:extLst>
                <a:ext uri="{FF2B5EF4-FFF2-40B4-BE49-F238E27FC236}">
                  <a16:creationId xmlns="" xmlns:a16="http://schemas.microsoft.com/office/drawing/2014/main" id="{AF6E394A-63CE-DE44-A334-7EE5ADD64D7D}"/>
                </a:ext>
              </a:extLst>
            </p:cNvPr>
            <p:cNvSpPr/>
            <p:nvPr/>
          </p:nvSpPr>
          <p:spPr bwMode="auto">
            <a:xfrm>
              <a:off x="7488916" y="1485578"/>
              <a:ext cx="1440160" cy="1440160"/>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400" b="1" u="none" strike="noStrike" cap="none" normalizeH="0" baseline="0" dirty="0">
                  <a:ln>
                    <a:noFill/>
                  </a:ln>
                  <a:solidFill>
                    <a:schemeClr val="bg1"/>
                  </a:solidFill>
                  <a:effectLst/>
                  <a:latin typeface="Calibri" panose="020F0502020204030204" pitchFamily="34" charset="0"/>
                  <a:cs typeface="Calibri" panose="020F0502020204030204" pitchFamily="34" charset="0"/>
                </a:rPr>
                <a:t>Retail and Sales</a:t>
              </a:r>
            </a:p>
          </p:txBody>
        </p:sp>
        <p:sp>
          <p:nvSpPr>
            <p:cNvPr id="32" name="Oval 31">
              <a:extLst>
                <a:ext uri="{FF2B5EF4-FFF2-40B4-BE49-F238E27FC236}">
                  <a16:creationId xmlns="" xmlns:a16="http://schemas.microsoft.com/office/drawing/2014/main" id="{BDAA307B-F5DD-C644-A210-C4405970BB16}"/>
                </a:ext>
              </a:extLst>
            </p:cNvPr>
            <p:cNvSpPr/>
            <p:nvPr/>
          </p:nvSpPr>
          <p:spPr bwMode="auto">
            <a:xfrm>
              <a:off x="706091" y="2777421"/>
              <a:ext cx="1440160" cy="1440160"/>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1400" b="1" dirty="0">
                  <a:solidFill>
                    <a:schemeClr val="bg1"/>
                  </a:solidFill>
                  <a:latin typeface="Calibri" panose="020F0502020204030204" pitchFamily="34" charset="0"/>
                  <a:cs typeface="Calibri" panose="020F0502020204030204" pitchFamily="34" charset="0"/>
                </a:rPr>
                <a:t>Social Care</a:t>
              </a:r>
            </a:p>
          </p:txBody>
        </p:sp>
        <p:sp>
          <p:nvSpPr>
            <p:cNvPr id="33" name="Oval 32">
              <a:extLst>
                <a:ext uri="{FF2B5EF4-FFF2-40B4-BE49-F238E27FC236}">
                  <a16:creationId xmlns="" xmlns:a16="http://schemas.microsoft.com/office/drawing/2014/main" id="{D7AA040D-4C4E-CC40-9E4C-ACBDA8A29872}"/>
                </a:ext>
              </a:extLst>
            </p:cNvPr>
            <p:cNvSpPr/>
            <p:nvPr/>
          </p:nvSpPr>
          <p:spPr bwMode="auto">
            <a:xfrm>
              <a:off x="2062656" y="2777421"/>
              <a:ext cx="1440160" cy="1440160"/>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1400" b="1" dirty="0">
                  <a:solidFill>
                    <a:schemeClr val="bg1"/>
                  </a:solidFill>
                  <a:latin typeface="Calibri" panose="020F0502020204030204" pitchFamily="34" charset="0"/>
                  <a:cs typeface="Calibri" panose="020F0502020204030204" pitchFamily="34" charset="0"/>
                </a:rPr>
                <a:t>Engineering and Maintenance</a:t>
              </a:r>
            </a:p>
          </p:txBody>
        </p:sp>
        <p:sp>
          <p:nvSpPr>
            <p:cNvPr id="34" name="Oval 33">
              <a:extLst>
                <a:ext uri="{FF2B5EF4-FFF2-40B4-BE49-F238E27FC236}">
                  <a16:creationId xmlns="" xmlns:a16="http://schemas.microsoft.com/office/drawing/2014/main" id="{6A127D3D-8BF2-7B47-AD44-2225D681528A}"/>
                </a:ext>
              </a:extLst>
            </p:cNvPr>
            <p:cNvSpPr/>
            <p:nvPr/>
          </p:nvSpPr>
          <p:spPr bwMode="auto">
            <a:xfrm>
              <a:off x="3419221" y="2777421"/>
              <a:ext cx="1440160" cy="1440160"/>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1400" b="1" dirty="0">
                  <a:solidFill>
                    <a:schemeClr val="bg1"/>
                  </a:solidFill>
                  <a:latin typeface="Calibri" panose="020F0502020204030204" pitchFamily="34" charset="0"/>
                  <a:cs typeface="Calibri" panose="020F0502020204030204" pitchFamily="34" charset="0"/>
                </a:rPr>
                <a:t>Home Services</a:t>
              </a:r>
            </a:p>
          </p:txBody>
        </p:sp>
        <p:sp>
          <p:nvSpPr>
            <p:cNvPr id="36" name="Oval 35">
              <a:extLst>
                <a:ext uri="{FF2B5EF4-FFF2-40B4-BE49-F238E27FC236}">
                  <a16:creationId xmlns="" xmlns:a16="http://schemas.microsoft.com/office/drawing/2014/main" id="{5D543323-2081-194E-BAFE-A95E4EFE18FD}"/>
                </a:ext>
              </a:extLst>
            </p:cNvPr>
            <p:cNvSpPr/>
            <p:nvPr/>
          </p:nvSpPr>
          <p:spPr bwMode="auto">
            <a:xfrm>
              <a:off x="4775786" y="2777421"/>
              <a:ext cx="1440160" cy="1440160"/>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1400" b="1" dirty="0">
                  <a:solidFill>
                    <a:schemeClr val="bg1"/>
                  </a:solidFill>
                  <a:latin typeface="Calibri" panose="020F0502020204030204" pitchFamily="34" charset="0"/>
                  <a:cs typeface="Calibri" panose="020F0502020204030204" pitchFamily="34" charset="0"/>
                </a:rPr>
                <a:t>Law and Legal</a:t>
              </a:r>
            </a:p>
          </p:txBody>
        </p:sp>
        <p:sp>
          <p:nvSpPr>
            <p:cNvPr id="37" name="Oval 36">
              <a:extLst>
                <a:ext uri="{FF2B5EF4-FFF2-40B4-BE49-F238E27FC236}">
                  <a16:creationId xmlns="" xmlns:a16="http://schemas.microsoft.com/office/drawing/2014/main" id="{A1B28171-8829-624A-8FE2-24EC8EB513BA}"/>
                </a:ext>
              </a:extLst>
            </p:cNvPr>
            <p:cNvSpPr/>
            <p:nvPr/>
          </p:nvSpPr>
          <p:spPr bwMode="auto">
            <a:xfrm>
              <a:off x="6132351" y="2777421"/>
              <a:ext cx="1440160" cy="1440160"/>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1400" b="1" dirty="0">
                  <a:solidFill>
                    <a:schemeClr val="bg1"/>
                  </a:solidFill>
                  <a:latin typeface="Calibri" panose="020F0502020204030204" pitchFamily="34" charset="0"/>
                  <a:cs typeface="Calibri" panose="020F0502020204030204" pitchFamily="34" charset="0"/>
                </a:rPr>
                <a:t>Travel and Tourism</a:t>
              </a:r>
            </a:p>
          </p:txBody>
        </p:sp>
        <p:sp>
          <p:nvSpPr>
            <p:cNvPr id="38" name="Oval 37">
              <a:extLst>
                <a:ext uri="{FF2B5EF4-FFF2-40B4-BE49-F238E27FC236}">
                  <a16:creationId xmlns="" xmlns:a16="http://schemas.microsoft.com/office/drawing/2014/main" id="{4F4836AA-325E-3743-B26E-7381F683FF81}"/>
                </a:ext>
              </a:extLst>
            </p:cNvPr>
            <p:cNvSpPr/>
            <p:nvPr/>
          </p:nvSpPr>
          <p:spPr bwMode="auto">
            <a:xfrm>
              <a:off x="7488916" y="2777421"/>
              <a:ext cx="1440160" cy="1440160"/>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1400" b="1" dirty="0">
                  <a:solidFill>
                    <a:schemeClr val="bg1"/>
                  </a:solidFill>
                  <a:latin typeface="Calibri" panose="020F0502020204030204" pitchFamily="34" charset="0"/>
                  <a:cs typeface="Calibri" panose="020F0502020204030204" pitchFamily="34" charset="0"/>
                </a:rPr>
                <a:t>Beauty and Wellbeing</a:t>
              </a:r>
            </a:p>
          </p:txBody>
        </p:sp>
        <p:sp>
          <p:nvSpPr>
            <p:cNvPr id="41" name="Oval 40">
              <a:extLst>
                <a:ext uri="{FF2B5EF4-FFF2-40B4-BE49-F238E27FC236}">
                  <a16:creationId xmlns="" xmlns:a16="http://schemas.microsoft.com/office/drawing/2014/main" id="{D6CB0881-1AA1-6340-A367-7C308F7C1ED9}"/>
                </a:ext>
              </a:extLst>
            </p:cNvPr>
            <p:cNvSpPr/>
            <p:nvPr/>
          </p:nvSpPr>
          <p:spPr bwMode="auto">
            <a:xfrm>
              <a:off x="706091" y="4069264"/>
              <a:ext cx="1440160" cy="1440160"/>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1100" b="1" dirty="0">
                  <a:solidFill>
                    <a:schemeClr val="bg1"/>
                  </a:solidFill>
                  <a:latin typeface="Calibri" panose="020F0502020204030204" pitchFamily="34" charset="0"/>
                  <a:cs typeface="Calibri" panose="020F0502020204030204" pitchFamily="34" charset="0"/>
                </a:rPr>
                <a:t>Creative, </a:t>
              </a:r>
              <a:br>
                <a:rPr lang="en-GB" sz="1100" b="1" dirty="0">
                  <a:solidFill>
                    <a:schemeClr val="bg1"/>
                  </a:solidFill>
                  <a:latin typeface="Calibri" panose="020F0502020204030204" pitchFamily="34" charset="0"/>
                  <a:cs typeface="Calibri" panose="020F0502020204030204" pitchFamily="34" charset="0"/>
                </a:rPr>
              </a:br>
              <a:r>
                <a:rPr lang="en-GB" sz="1100" b="1" dirty="0">
                  <a:solidFill>
                    <a:schemeClr val="bg1"/>
                  </a:solidFill>
                  <a:latin typeface="Calibri" panose="020F0502020204030204" pitchFamily="34" charset="0"/>
                  <a:cs typeface="Calibri" panose="020F0502020204030204" pitchFamily="34" charset="0"/>
                </a:rPr>
                <a:t>Media and </a:t>
              </a:r>
            </a:p>
            <a:p>
              <a:pPr algn="ctr"/>
              <a:r>
                <a:rPr lang="en-GB" sz="1100" b="1" dirty="0">
                  <a:solidFill>
                    <a:schemeClr val="bg1"/>
                  </a:solidFill>
                  <a:latin typeface="Calibri" panose="020F0502020204030204" pitchFamily="34" charset="0"/>
                  <a:cs typeface="Calibri" panose="020F0502020204030204" pitchFamily="34" charset="0"/>
                </a:rPr>
                <a:t>Communications</a:t>
              </a:r>
            </a:p>
          </p:txBody>
        </p:sp>
        <p:sp>
          <p:nvSpPr>
            <p:cNvPr id="42" name="Oval 41">
              <a:extLst>
                <a:ext uri="{FF2B5EF4-FFF2-40B4-BE49-F238E27FC236}">
                  <a16:creationId xmlns="" xmlns:a16="http://schemas.microsoft.com/office/drawing/2014/main" id="{A6529664-43FC-8B45-B0CE-0C60CA2DB8C2}"/>
                </a:ext>
              </a:extLst>
            </p:cNvPr>
            <p:cNvSpPr/>
            <p:nvPr/>
          </p:nvSpPr>
          <p:spPr bwMode="auto">
            <a:xfrm>
              <a:off x="2062656" y="4069264"/>
              <a:ext cx="1440160" cy="1440160"/>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1400" b="1" dirty="0">
                  <a:solidFill>
                    <a:schemeClr val="bg1"/>
                  </a:solidFill>
                  <a:latin typeface="Calibri" panose="020F0502020204030204" pitchFamily="34" charset="0"/>
                  <a:cs typeface="Calibri" panose="020F0502020204030204" pitchFamily="34" charset="0"/>
                </a:rPr>
                <a:t>Computing, Technology and Digital</a:t>
              </a:r>
            </a:p>
          </p:txBody>
        </p:sp>
        <p:sp>
          <p:nvSpPr>
            <p:cNvPr id="43" name="Oval 42">
              <a:extLst>
                <a:ext uri="{FF2B5EF4-FFF2-40B4-BE49-F238E27FC236}">
                  <a16:creationId xmlns="" xmlns:a16="http://schemas.microsoft.com/office/drawing/2014/main" id="{1E381954-DD56-A541-919D-C4D018891101}"/>
                </a:ext>
              </a:extLst>
            </p:cNvPr>
            <p:cNvSpPr/>
            <p:nvPr/>
          </p:nvSpPr>
          <p:spPr bwMode="auto">
            <a:xfrm>
              <a:off x="3419221" y="4069264"/>
              <a:ext cx="1440160" cy="1440160"/>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1400" b="1" dirty="0">
                  <a:solidFill>
                    <a:schemeClr val="bg1"/>
                  </a:solidFill>
                  <a:latin typeface="Calibri" panose="020F0502020204030204" pitchFamily="34" charset="0"/>
                  <a:cs typeface="Calibri" panose="020F0502020204030204" pitchFamily="34" charset="0"/>
                </a:rPr>
                <a:t>Delivery and Storage</a:t>
              </a:r>
            </a:p>
          </p:txBody>
        </p:sp>
        <p:sp>
          <p:nvSpPr>
            <p:cNvPr id="44" name="Oval 43">
              <a:extLst>
                <a:ext uri="{FF2B5EF4-FFF2-40B4-BE49-F238E27FC236}">
                  <a16:creationId xmlns="" xmlns:a16="http://schemas.microsoft.com/office/drawing/2014/main" id="{D17BF2A5-95C1-324D-97F8-57A600855171}"/>
                </a:ext>
              </a:extLst>
            </p:cNvPr>
            <p:cNvSpPr/>
            <p:nvPr/>
          </p:nvSpPr>
          <p:spPr bwMode="auto">
            <a:xfrm>
              <a:off x="4775786" y="4069264"/>
              <a:ext cx="1440160" cy="1440160"/>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1400" b="1" dirty="0">
                  <a:solidFill>
                    <a:schemeClr val="bg1"/>
                  </a:solidFill>
                  <a:latin typeface="Calibri" panose="020F0502020204030204" pitchFamily="34" charset="0"/>
                  <a:cs typeface="Calibri" panose="020F0502020204030204" pitchFamily="34" charset="0"/>
                </a:rPr>
                <a:t>Managerial and People Services</a:t>
              </a:r>
            </a:p>
          </p:txBody>
        </p:sp>
        <p:sp>
          <p:nvSpPr>
            <p:cNvPr id="45" name="Oval 44">
              <a:extLst>
                <a:ext uri="{FF2B5EF4-FFF2-40B4-BE49-F238E27FC236}">
                  <a16:creationId xmlns="" xmlns:a16="http://schemas.microsoft.com/office/drawing/2014/main" id="{F0730D28-BC7C-A94B-A8DA-447CD010A77F}"/>
                </a:ext>
              </a:extLst>
            </p:cNvPr>
            <p:cNvSpPr/>
            <p:nvPr/>
          </p:nvSpPr>
          <p:spPr bwMode="auto">
            <a:xfrm>
              <a:off x="6132351" y="4069264"/>
              <a:ext cx="1440160" cy="1440160"/>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1400" b="1" dirty="0">
                  <a:solidFill>
                    <a:schemeClr val="bg1"/>
                  </a:solidFill>
                  <a:latin typeface="Calibri" panose="020F0502020204030204" pitchFamily="34" charset="0"/>
                  <a:cs typeface="Calibri" panose="020F0502020204030204" pitchFamily="34" charset="0"/>
                </a:rPr>
                <a:t>Environment and Land</a:t>
              </a:r>
            </a:p>
          </p:txBody>
        </p:sp>
        <p:sp>
          <p:nvSpPr>
            <p:cNvPr id="46" name="Oval 45">
              <a:extLst>
                <a:ext uri="{FF2B5EF4-FFF2-40B4-BE49-F238E27FC236}">
                  <a16:creationId xmlns="" xmlns:a16="http://schemas.microsoft.com/office/drawing/2014/main" id="{12AB7290-D42A-344E-BA95-1806E56E1620}"/>
                </a:ext>
              </a:extLst>
            </p:cNvPr>
            <p:cNvSpPr/>
            <p:nvPr/>
          </p:nvSpPr>
          <p:spPr bwMode="auto">
            <a:xfrm>
              <a:off x="7488916" y="4069264"/>
              <a:ext cx="1440160" cy="1440160"/>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1400" b="1" dirty="0">
                  <a:solidFill>
                    <a:schemeClr val="bg1"/>
                  </a:solidFill>
                  <a:latin typeface="Calibri" panose="020F0502020204030204" pitchFamily="34" charset="0"/>
                  <a:cs typeface="Calibri" panose="020F0502020204030204" pitchFamily="34" charset="0"/>
                </a:rPr>
                <a:t>Hospitality and Food</a:t>
              </a:r>
            </a:p>
          </p:txBody>
        </p:sp>
        <p:sp>
          <p:nvSpPr>
            <p:cNvPr id="23" name="Oval 22">
              <a:extLst>
                <a:ext uri="{FF2B5EF4-FFF2-40B4-BE49-F238E27FC236}">
                  <a16:creationId xmlns="" xmlns:a16="http://schemas.microsoft.com/office/drawing/2014/main" id="{2BB7DAEB-B9CB-1040-B338-85C82BC9A036}"/>
                </a:ext>
              </a:extLst>
            </p:cNvPr>
            <p:cNvSpPr/>
            <p:nvPr/>
          </p:nvSpPr>
          <p:spPr bwMode="auto">
            <a:xfrm>
              <a:off x="2062655" y="5339701"/>
              <a:ext cx="1440160" cy="1440160"/>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300" b="1" u="none" strike="noStrike" cap="none" normalizeH="0" baseline="0" dirty="0">
                  <a:ln>
                    <a:noFill/>
                  </a:ln>
                  <a:solidFill>
                    <a:schemeClr val="bg1"/>
                  </a:solidFill>
                  <a:effectLst/>
                  <a:latin typeface="Calibri" panose="020F0502020204030204" pitchFamily="34" charset="0"/>
                  <a:cs typeface="Calibri" panose="020F0502020204030204" pitchFamily="34" charset="0"/>
                </a:rPr>
                <a:t>Manufacturing</a:t>
              </a:r>
            </a:p>
          </p:txBody>
        </p:sp>
        <p:sp>
          <p:nvSpPr>
            <p:cNvPr id="39" name="Oval 38">
              <a:extLst>
                <a:ext uri="{FF2B5EF4-FFF2-40B4-BE49-F238E27FC236}">
                  <a16:creationId xmlns="" xmlns:a16="http://schemas.microsoft.com/office/drawing/2014/main" id="{0488567F-DB7C-C649-9A04-473EDD3C44BE}"/>
                </a:ext>
              </a:extLst>
            </p:cNvPr>
            <p:cNvSpPr/>
            <p:nvPr/>
          </p:nvSpPr>
          <p:spPr bwMode="auto">
            <a:xfrm>
              <a:off x="3477411" y="5339701"/>
              <a:ext cx="1440160" cy="1440160"/>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1400" b="1" dirty="0">
                  <a:solidFill>
                    <a:schemeClr val="bg1"/>
                  </a:solidFill>
                  <a:latin typeface="Calibri" panose="020F0502020204030204" pitchFamily="34" charset="0"/>
                  <a:cs typeface="Calibri" panose="020F0502020204030204" pitchFamily="34" charset="0"/>
                </a:rPr>
                <a:t>Transport and Logistics</a:t>
              </a:r>
            </a:p>
          </p:txBody>
        </p:sp>
        <p:sp>
          <p:nvSpPr>
            <p:cNvPr id="40" name="Oval 39">
              <a:extLst>
                <a:ext uri="{FF2B5EF4-FFF2-40B4-BE49-F238E27FC236}">
                  <a16:creationId xmlns="" xmlns:a16="http://schemas.microsoft.com/office/drawing/2014/main" id="{5D63151B-008E-FA49-B8BF-468A018A837B}"/>
                </a:ext>
              </a:extLst>
            </p:cNvPr>
            <p:cNvSpPr/>
            <p:nvPr/>
          </p:nvSpPr>
          <p:spPr bwMode="auto">
            <a:xfrm>
              <a:off x="4879679" y="5339701"/>
              <a:ext cx="1440160" cy="1440160"/>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1400" b="1" dirty="0">
                  <a:solidFill>
                    <a:schemeClr val="bg1"/>
                  </a:solidFill>
                  <a:latin typeface="Calibri" panose="020F0502020204030204" pitchFamily="34" charset="0"/>
                  <a:cs typeface="Calibri" panose="020F0502020204030204" pitchFamily="34" charset="0"/>
                </a:rPr>
                <a:t>Government Services</a:t>
              </a:r>
            </a:p>
          </p:txBody>
        </p:sp>
        <p:sp>
          <p:nvSpPr>
            <p:cNvPr id="47" name="Oval 46">
              <a:extLst>
                <a:ext uri="{FF2B5EF4-FFF2-40B4-BE49-F238E27FC236}">
                  <a16:creationId xmlns="" xmlns:a16="http://schemas.microsoft.com/office/drawing/2014/main" id="{3CE74F9D-58C3-D249-9F43-F95F51DC38CF}"/>
                </a:ext>
              </a:extLst>
            </p:cNvPr>
            <p:cNvSpPr/>
            <p:nvPr/>
          </p:nvSpPr>
          <p:spPr bwMode="auto">
            <a:xfrm>
              <a:off x="6197931" y="5339701"/>
              <a:ext cx="1440160" cy="1440160"/>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1400" b="1" dirty="0">
                  <a:solidFill>
                    <a:schemeClr val="bg1"/>
                  </a:solidFill>
                  <a:latin typeface="Calibri" panose="020F0502020204030204" pitchFamily="34" charset="0"/>
                  <a:cs typeface="Calibri" panose="020F0502020204030204" pitchFamily="34" charset="0"/>
                </a:rPr>
                <a:t>Animal Care</a:t>
              </a:r>
            </a:p>
          </p:txBody>
        </p:sp>
        <p:sp>
          <p:nvSpPr>
            <p:cNvPr id="48" name="Oval 47">
              <a:extLst>
                <a:ext uri="{FF2B5EF4-FFF2-40B4-BE49-F238E27FC236}">
                  <a16:creationId xmlns="" xmlns:a16="http://schemas.microsoft.com/office/drawing/2014/main" id="{9356DA86-E9CD-3D42-92AC-99A024851CEF}"/>
                </a:ext>
              </a:extLst>
            </p:cNvPr>
            <p:cNvSpPr/>
            <p:nvPr/>
          </p:nvSpPr>
          <p:spPr bwMode="auto">
            <a:xfrm>
              <a:off x="7561686" y="5339701"/>
              <a:ext cx="1440160" cy="1440160"/>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1300" b="1" dirty="0">
                  <a:solidFill>
                    <a:schemeClr val="bg1"/>
                  </a:solidFill>
                  <a:latin typeface="Calibri" panose="020F0502020204030204" pitchFamily="34" charset="0"/>
                  <a:cs typeface="Calibri" panose="020F0502020204030204" pitchFamily="34" charset="0"/>
                </a:rPr>
                <a:t>Freelancing and Self-Employed</a:t>
              </a:r>
            </a:p>
          </p:txBody>
        </p:sp>
        <p:sp>
          <p:nvSpPr>
            <p:cNvPr id="28" name="Oval 27">
              <a:extLst>
                <a:ext uri="{FF2B5EF4-FFF2-40B4-BE49-F238E27FC236}">
                  <a16:creationId xmlns="" xmlns:a16="http://schemas.microsoft.com/office/drawing/2014/main" id="{D6B01B84-FA4B-D142-A657-7DEE7CAC3A17}"/>
                </a:ext>
              </a:extLst>
            </p:cNvPr>
            <p:cNvSpPr/>
            <p:nvPr/>
          </p:nvSpPr>
          <p:spPr bwMode="auto">
            <a:xfrm>
              <a:off x="721252" y="5339701"/>
              <a:ext cx="1440160" cy="1440160"/>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400" b="1" u="none" strike="noStrike" cap="none" normalizeH="0" baseline="0" dirty="0">
                  <a:ln>
                    <a:noFill/>
                  </a:ln>
                  <a:solidFill>
                    <a:schemeClr val="bg1"/>
                  </a:solidFill>
                  <a:effectLst/>
                  <a:latin typeface="Calibri" panose="020F0502020204030204" pitchFamily="34" charset="0"/>
                  <a:cs typeface="Calibri" panose="020F0502020204030204" pitchFamily="34" charset="0"/>
                </a:rPr>
                <a:t>Teaching and Education</a:t>
              </a:r>
            </a:p>
          </p:txBody>
        </p:sp>
      </p:grpSp>
    </p:spTree>
    <p:extLst>
      <p:ext uri="{BB962C8B-B14F-4D97-AF65-F5344CB8AC3E}">
        <p14:creationId xmlns:p14="http://schemas.microsoft.com/office/powerpoint/2010/main" val="9437019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AB1B603E-9E52-9F4C-9DDA-C2BF9F20AD6E}"/>
              </a:ext>
            </a:extLst>
          </p:cNvPr>
          <p:cNvSpPr/>
          <p:nvPr/>
        </p:nvSpPr>
        <p:spPr bwMode="auto">
          <a:xfrm>
            <a:off x="10202043" y="5188597"/>
            <a:ext cx="1993132" cy="167099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grpSp>
        <p:nvGrpSpPr>
          <p:cNvPr id="8" name="Group 7">
            <a:extLst>
              <a:ext uri="{FF2B5EF4-FFF2-40B4-BE49-F238E27FC236}">
                <a16:creationId xmlns="" xmlns:a16="http://schemas.microsoft.com/office/drawing/2014/main" id="{ABD08FA8-FFB4-CF45-AA95-3B4F02C3587F}"/>
              </a:ext>
            </a:extLst>
          </p:cNvPr>
          <p:cNvGrpSpPr/>
          <p:nvPr/>
        </p:nvGrpSpPr>
        <p:grpSpPr>
          <a:xfrm>
            <a:off x="408955" y="1634821"/>
            <a:ext cx="11233248" cy="4248472"/>
            <a:chOff x="624979" y="1634821"/>
            <a:chExt cx="11233248" cy="4248472"/>
          </a:xfrm>
        </p:grpSpPr>
        <p:graphicFrame>
          <p:nvGraphicFramePr>
            <p:cNvPr id="5" name="Content Placeholder 4">
              <a:extLst>
                <a:ext uri="{FF2B5EF4-FFF2-40B4-BE49-F238E27FC236}">
                  <a16:creationId xmlns="" xmlns:a16="http://schemas.microsoft.com/office/drawing/2014/main" id="{061C9A08-C676-AA46-AAEC-4979A45770A8}"/>
                </a:ext>
              </a:extLst>
            </p:cNvPr>
            <p:cNvGraphicFramePr>
              <a:graphicFrameLocks/>
            </p:cNvGraphicFramePr>
            <p:nvPr>
              <p:extLst>
                <p:ext uri="{D42A27DB-BD31-4B8C-83A1-F6EECF244321}">
                  <p14:modId xmlns:p14="http://schemas.microsoft.com/office/powerpoint/2010/main" val="3703495127"/>
                </p:ext>
              </p:extLst>
            </p:nvPr>
          </p:nvGraphicFramePr>
          <p:xfrm>
            <a:off x="624979" y="1701602"/>
            <a:ext cx="11233248" cy="4139824"/>
          </p:xfrm>
          <a:graphic>
            <a:graphicData uri="http://schemas.openxmlformats.org/drawingml/2006/table">
              <a:tbl>
                <a:tblPr firstRow="1" bandRow="1">
                  <a:tableStyleId>{5C22544A-7EE6-4342-B048-85BDC9FD1C3A}</a:tableStyleId>
                </a:tblPr>
                <a:tblGrid>
                  <a:gridCol w="2808312">
                    <a:extLst>
                      <a:ext uri="{9D8B030D-6E8A-4147-A177-3AD203B41FA5}">
                        <a16:colId xmlns="" xmlns:a16="http://schemas.microsoft.com/office/drawing/2014/main" val="20001"/>
                      </a:ext>
                    </a:extLst>
                  </a:gridCol>
                  <a:gridCol w="2808312">
                    <a:extLst>
                      <a:ext uri="{9D8B030D-6E8A-4147-A177-3AD203B41FA5}">
                        <a16:colId xmlns="" xmlns:a16="http://schemas.microsoft.com/office/drawing/2014/main" val="1048904071"/>
                      </a:ext>
                    </a:extLst>
                  </a:gridCol>
                  <a:gridCol w="2808312">
                    <a:extLst>
                      <a:ext uri="{9D8B030D-6E8A-4147-A177-3AD203B41FA5}">
                        <a16:colId xmlns="" xmlns:a16="http://schemas.microsoft.com/office/drawing/2014/main" val="1839354536"/>
                      </a:ext>
                    </a:extLst>
                  </a:gridCol>
                  <a:gridCol w="2808312">
                    <a:extLst>
                      <a:ext uri="{9D8B030D-6E8A-4147-A177-3AD203B41FA5}">
                        <a16:colId xmlns="" xmlns:a16="http://schemas.microsoft.com/office/drawing/2014/main" val="249793797"/>
                      </a:ext>
                    </a:extLst>
                  </a:gridCol>
                </a:tblGrid>
                <a:tr h="267695">
                  <a:tc>
                    <a:txBody>
                      <a:bodyPr/>
                      <a:lstStyle/>
                      <a:p>
                        <a:pPr lvl="0"/>
                        <a:r>
                          <a:rPr lang="en-GB" sz="1200" b="1" i="0" dirty="0">
                            <a:solidFill>
                              <a:schemeClr val="bg1"/>
                            </a:solidFill>
                            <a:latin typeface="Calibri" panose="020F0502020204030204" pitchFamily="34" charset="0"/>
                          </a:rPr>
                          <a:t>Healthcare</a:t>
                        </a:r>
                      </a:p>
                    </a:txBody>
                    <a:tcPr marL="4572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AB4EA3"/>
                      </a:solidFill>
                    </a:tcPr>
                  </a:tc>
                  <a:tc>
                    <a:txBody>
                      <a:bodyPr/>
                      <a:lstStyle/>
                      <a:p>
                        <a:pPr lvl="0"/>
                        <a:r>
                          <a:rPr lang="en-GB" sz="1200" b="1" i="0" dirty="0">
                            <a:solidFill>
                              <a:schemeClr val="bg1"/>
                            </a:solidFill>
                            <a:latin typeface="Calibri" panose="020F0502020204030204" pitchFamily="34" charset="0"/>
                          </a:rPr>
                          <a:t>Social Care</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AB4EA3"/>
                      </a:solidFill>
                    </a:tcPr>
                  </a:tc>
                  <a:tc>
                    <a:txBody>
                      <a:bodyPr/>
                      <a:lstStyle/>
                      <a:p>
                        <a:pPr lvl="0"/>
                        <a:r>
                          <a:rPr lang="en-GB" sz="1200" b="1" i="0" dirty="0">
                            <a:solidFill>
                              <a:schemeClr val="bg1"/>
                            </a:solidFill>
                            <a:latin typeface="Calibri" panose="020F0502020204030204" pitchFamily="34" charset="0"/>
                          </a:rPr>
                          <a:t>Creative, Media and Communications</a:t>
                        </a:r>
                      </a:p>
                    </a:txBody>
                    <a:tcPr marL="0" marR="0">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AB4EA3"/>
                      </a:solidFill>
                    </a:tcPr>
                  </a:tc>
                  <a:tc>
                    <a:txBody>
                      <a:bodyPr/>
                      <a:lstStyle/>
                      <a:p>
                        <a:pPr lvl="0"/>
                        <a:r>
                          <a:rPr lang="en-GB" sz="1200" b="1" i="0" dirty="0">
                            <a:solidFill>
                              <a:schemeClr val="bg1"/>
                            </a:solidFill>
                            <a:latin typeface="Calibri" panose="020F0502020204030204" pitchFamily="34" charset="0"/>
                          </a:rPr>
                          <a:t>Teaching and Education</a:t>
                        </a:r>
                      </a:p>
                    </a:txBody>
                    <a:tcPr marL="182880" marR="0">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AB4EA3"/>
                      </a:solidFill>
                    </a:tcPr>
                  </a:tc>
                  <a:extLst>
                    <a:ext uri="{0D108BD9-81ED-4DB2-BD59-A6C34878D82A}">
                      <a16:rowId xmlns="" xmlns:a16="http://schemas.microsoft.com/office/drawing/2014/main" val="10001"/>
                    </a:ext>
                  </a:extLst>
                </a:tr>
                <a:tr h="1872112">
                  <a:tc>
                    <a:txBody>
                      <a:bodyPr/>
                      <a:lstStyle/>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Dentist</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Nurse</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Midwife</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GP / Doctor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Consultant</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Speech and Language Therapist</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Ambulance Crew</a:t>
                        </a:r>
                      </a:p>
                    </a:txBody>
                    <a:tcPr marL="45720" marR="0" marT="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Social Care Worker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Youth Worker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Therapist / Counsellor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Life Coach</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Nanny</a:t>
                        </a:r>
                      </a:p>
                    </a:txBody>
                    <a:tcPr marL="0" marR="0" marT="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Journalist</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Public Relations</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Marketing</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Presenter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Graphic Designer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Photographer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Advertising</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Dressmaker</a:t>
                        </a:r>
                      </a:p>
                    </a:txBody>
                    <a:tcPr marL="0" marR="0" marT="27432">
                      <a:lnL w="12700" cap="flat" cmpd="sng" algn="ctr">
                        <a:noFill/>
                        <a:prstDash val="solid"/>
                        <a:round/>
                        <a:headEnd type="none" w="med" len="med"/>
                        <a:tailEnd type="none" w="med" len="med"/>
                      </a:lnL>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Teacher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Teaching Assistant</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Teacher of the Deaf</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University Lecturer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Librarian</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Nursery Worker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Training Officer</a:t>
                        </a:r>
                      </a:p>
                    </a:txBody>
                    <a:tcPr marL="182880" marR="0" marT="27432">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 xmlns:a16="http://schemas.microsoft.com/office/drawing/2014/main" val="10002"/>
                    </a:ext>
                  </a:extLst>
                </a:tr>
                <a:tr h="239091">
                  <a:tc>
                    <a:txBody>
                      <a:bodyPr/>
                      <a:lstStyle/>
                      <a:p>
                        <a:pPr lvl="0"/>
                        <a:r>
                          <a:rPr lang="en-GB" sz="1200" b="1" i="0" dirty="0">
                            <a:solidFill>
                              <a:schemeClr val="bg1"/>
                            </a:solidFill>
                            <a:latin typeface="Calibri" panose="020F0502020204030204" pitchFamily="34" charset="0"/>
                          </a:rPr>
                          <a:t>Science and Research</a:t>
                        </a:r>
                      </a:p>
                    </a:txBody>
                    <a:tcPr marL="4572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AB4EA3"/>
                      </a:solidFill>
                    </a:tcPr>
                  </a:tc>
                  <a:tc>
                    <a:txBody>
                      <a:bodyPr/>
                      <a:lstStyle/>
                      <a:p>
                        <a:pPr lvl="0"/>
                        <a:r>
                          <a:rPr lang="en-GB" sz="1200" b="1" i="0" dirty="0">
                            <a:solidFill>
                              <a:schemeClr val="bg1"/>
                            </a:solidFill>
                            <a:latin typeface="Calibri" panose="020F0502020204030204" pitchFamily="34" charset="0"/>
                          </a:rPr>
                          <a:t>Engineering and Maintenance</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AB4EA3"/>
                      </a:solidFill>
                    </a:tcPr>
                  </a:tc>
                  <a:tc>
                    <a:txBody>
                      <a:bodyPr/>
                      <a:lstStyle/>
                      <a:p>
                        <a:pPr lvl="0"/>
                        <a:r>
                          <a:rPr lang="en-GB" sz="1200" b="1" i="0" dirty="0">
                            <a:solidFill>
                              <a:schemeClr val="bg1"/>
                            </a:solidFill>
                            <a:latin typeface="Calibri" panose="020F0502020204030204" pitchFamily="34" charset="0"/>
                          </a:rPr>
                          <a:t>Computing, Technology and Digital</a:t>
                        </a:r>
                      </a:p>
                    </a:txBody>
                    <a:tcPr marL="0" marR="0">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AB4EA3"/>
                      </a:solidFill>
                    </a:tcPr>
                  </a:tc>
                  <a:tc>
                    <a:txBody>
                      <a:bodyPr/>
                      <a:lstStyle/>
                      <a:p>
                        <a:pPr lvl="0"/>
                        <a:r>
                          <a:rPr lang="en-GB" sz="1200" b="1" i="0" dirty="0">
                            <a:solidFill>
                              <a:schemeClr val="bg1"/>
                            </a:solidFill>
                            <a:latin typeface="Calibri" panose="020F0502020204030204" pitchFamily="34" charset="0"/>
                          </a:rPr>
                          <a:t>Manufacturing</a:t>
                        </a:r>
                      </a:p>
                    </a:txBody>
                    <a:tcPr marL="182880" marR="0">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AB4EA3"/>
                      </a:solidFill>
                    </a:tcPr>
                  </a:tc>
                  <a:extLst>
                    <a:ext uri="{0D108BD9-81ED-4DB2-BD59-A6C34878D82A}">
                      <a16:rowId xmlns="" xmlns:a16="http://schemas.microsoft.com/office/drawing/2014/main" val="10003"/>
                    </a:ext>
                  </a:extLst>
                </a:tr>
                <a:tr h="1322477">
                  <a:tc>
                    <a:txBody>
                      <a:bodyPr/>
                      <a:lstStyle/>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Scientist</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Researcher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Statistician</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Astronomer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Biologist</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Climate scientist</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Fingerprint Officer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Meteorologist</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Pathologist</a:t>
                        </a:r>
                      </a:p>
                    </a:txBody>
                    <a:tcPr marL="45720" marR="0" marT="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Mechanical Engineer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Auto Electrician</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Boat Builder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Building Site inspector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Civil Engineer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Electrician</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Lift Engineer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Model Maker</a:t>
                        </a:r>
                      </a:p>
                      <a:p>
                        <a:pPr marL="285750" lvl="0" indent="-285750">
                          <a:buClr>
                            <a:schemeClr val="bg2"/>
                          </a:buClr>
                          <a:buFont typeface="Arial" panose="020B0604020202020204" pitchFamily="34" charset="0"/>
                          <a:buChar char="•"/>
                        </a:pPr>
                        <a:endParaRPr lang="en-GB" sz="1200" b="0" i="0" dirty="0">
                          <a:latin typeface="Calibri" panose="020F0502020204030204" pitchFamily="34" charset="0"/>
                        </a:endParaRPr>
                      </a:p>
                    </a:txBody>
                    <a:tcPr marL="0" marR="0" marT="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IT Officer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Website Developer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App Developer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Software Developer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Computer Games Tester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IT Trainer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Systems Analyst</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Vlogger</a:t>
                        </a:r>
                      </a:p>
                    </a:txBody>
                    <a:tcPr marL="0" marR="0" marT="27432">
                      <a:lnL w="12700" cap="flat" cmpd="sng" algn="ctr">
                        <a:noFill/>
                        <a:prstDash val="solid"/>
                        <a:round/>
                        <a:headEnd type="none" w="med" len="med"/>
                        <a:tailEnd type="none" w="med" len="med"/>
                      </a:lnL>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3D Printing technician</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Bottler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Car manufacturing worker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Packer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Food packaging operative</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Sign maker</a:t>
                        </a:r>
                      </a:p>
                    </a:txBody>
                    <a:tcPr marL="182880" marR="0" marT="27432">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 xmlns:a16="http://schemas.microsoft.com/office/drawing/2014/main" val="10004"/>
                    </a:ext>
                  </a:extLst>
                </a:tr>
              </a:tbl>
            </a:graphicData>
          </a:graphic>
        </p:graphicFrame>
        <p:grpSp>
          <p:nvGrpSpPr>
            <p:cNvPr id="3" name="Group 2">
              <a:extLst>
                <a:ext uri="{FF2B5EF4-FFF2-40B4-BE49-F238E27FC236}">
                  <a16:creationId xmlns="" xmlns:a16="http://schemas.microsoft.com/office/drawing/2014/main" id="{0750FF1B-DB6A-0941-85DF-7B63909524F0}"/>
                </a:ext>
              </a:extLst>
            </p:cNvPr>
            <p:cNvGrpSpPr/>
            <p:nvPr/>
          </p:nvGrpSpPr>
          <p:grpSpPr>
            <a:xfrm>
              <a:off x="3019245" y="1634821"/>
              <a:ext cx="6156684" cy="4248472"/>
              <a:chOff x="2929235" y="1634821"/>
              <a:chExt cx="6156684" cy="4248472"/>
            </a:xfrm>
          </p:grpSpPr>
          <p:sp>
            <p:nvSpPr>
              <p:cNvPr id="2" name="Rectangle 1">
                <a:extLst>
                  <a:ext uri="{FF2B5EF4-FFF2-40B4-BE49-F238E27FC236}">
                    <a16:creationId xmlns="" xmlns:a16="http://schemas.microsoft.com/office/drawing/2014/main" id="{D416872A-FB29-A141-991A-00A79FC61AC4}"/>
                  </a:ext>
                </a:extLst>
              </p:cNvPr>
              <p:cNvSpPr/>
              <p:nvPr/>
            </p:nvSpPr>
            <p:spPr bwMode="auto">
              <a:xfrm>
                <a:off x="2929235" y="1634821"/>
                <a:ext cx="360040" cy="424847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sp>
            <p:nvSpPr>
              <p:cNvPr id="6" name="Rectangle 5">
                <a:extLst>
                  <a:ext uri="{FF2B5EF4-FFF2-40B4-BE49-F238E27FC236}">
                    <a16:creationId xmlns="" xmlns:a16="http://schemas.microsoft.com/office/drawing/2014/main" id="{79E17A89-63FC-8B40-8F7C-558B5BF29A4F}"/>
                  </a:ext>
                </a:extLst>
              </p:cNvPr>
              <p:cNvSpPr/>
              <p:nvPr/>
            </p:nvSpPr>
            <p:spPr bwMode="auto">
              <a:xfrm>
                <a:off x="5737547" y="1634821"/>
                <a:ext cx="360040" cy="424847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sp>
            <p:nvSpPr>
              <p:cNvPr id="7" name="Rectangle 6">
                <a:extLst>
                  <a:ext uri="{FF2B5EF4-FFF2-40B4-BE49-F238E27FC236}">
                    <a16:creationId xmlns="" xmlns:a16="http://schemas.microsoft.com/office/drawing/2014/main" id="{50B06716-CCDD-0443-B459-A340C5681060}"/>
                  </a:ext>
                </a:extLst>
              </p:cNvPr>
              <p:cNvSpPr/>
              <p:nvPr/>
            </p:nvSpPr>
            <p:spPr bwMode="auto">
              <a:xfrm>
                <a:off x="8725879" y="1634821"/>
                <a:ext cx="360040" cy="424847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grpSp>
      </p:grpSp>
    </p:spTree>
    <p:extLst>
      <p:ext uri="{BB962C8B-B14F-4D97-AF65-F5344CB8AC3E}">
        <p14:creationId xmlns:p14="http://schemas.microsoft.com/office/powerpoint/2010/main" val="11356271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403FCE8E-1C93-3040-9595-496ED4B94A1A}"/>
              </a:ext>
            </a:extLst>
          </p:cNvPr>
          <p:cNvSpPr/>
          <p:nvPr/>
        </p:nvSpPr>
        <p:spPr bwMode="auto">
          <a:xfrm>
            <a:off x="10202043" y="5188597"/>
            <a:ext cx="1993132" cy="167099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grpSp>
        <p:nvGrpSpPr>
          <p:cNvPr id="3" name="Group 2">
            <a:extLst>
              <a:ext uri="{FF2B5EF4-FFF2-40B4-BE49-F238E27FC236}">
                <a16:creationId xmlns="" xmlns:a16="http://schemas.microsoft.com/office/drawing/2014/main" id="{94AB2D29-AB2D-DD4C-B5E0-66FD39FE1CC3}"/>
              </a:ext>
            </a:extLst>
          </p:cNvPr>
          <p:cNvGrpSpPr/>
          <p:nvPr/>
        </p:nvGrpSpPr>
        <p:grpSpPr>
          <a:xfrm>
            <a:off x="408955" y="1634821"/>
            <a:ext cx="11233248" cy="4248472"/>
            <a:chOff x="624979" y="1634821"/>
            <a:chExt cx="11233248" cy="4248472"/>
          </a:xfrm>
        </p:grpSpPr>
        <p:graphicFrame>
          <p:nvGraphicFramePr>
            <p:cNvPr id="5" name="Content Placeholder 4">
              <a:extLst>
                <a:ext uri="{FF2B5EF4-FFF2-40B4-BE49-F238E27FC236}">
                  <a16:creationId xmlns="" xmlns:a16="http://schemas.microsoft.com/office/drawing/2014/main" id="{061C9A08-C676-AA46-AAEC-4979A45770A8}"/>
                </a:ext>
              </a:extLst>
            </p:cNvPr>
            <p:cNvGraphicFramePr>
              <a:graphicFrameLocks/>
            </p:cNvGraphicFramePr>
            <p:nvPr>
              <p:extLst>
                <p:ext uri="{D42A27DB-BD31-4B8C-83A1-F6EECF244321}">
                  <p14:modId xmlns:p14="http://schemas.microsoft.com/office/powerpoint/2010/main" val="278043975"/>
                </p:ext>
              </p:extLst>
            </p:nvPr>
          </p:nvGraphicFramePr>
          <p:xfrm>
            <a:off x="624979" y="1701602"/>
            <a:ext cx="11233248" cy="4178296"/>
          </p:xfrm>
          <a:graphic>
            <a:graphicData uri="http://schemas.openxmlformats.org/drawingml/2006/table">
              <a:tbl>
                <a:tblPr firstRow="1" bandRow="1">
                  <a:tableStyleId>{5C22544A-7EE6-4342-B048-85BDC9FD1C3A}</a:tableStyleId>
                </a:tblPr>
                <a:tblGrid>
                  <a:gridCol w="3024336">
                    <a:extLst>
                      <a:ext uri="{9D8B030D-6E8A-4147-A177-3AD203B41FA5}">
                        <a16:colId xmlns="" xmlns:a16="http://schemas.microsoft.com/office/drawing/2014/main" val="20001"/>
                      </a:ext>
                    </a:extLst>
                  </a:gridCol>
                  <a:gridCol w="2592288">
                    <a:extLst>
                      <a:ext uri="{9D8B030D-6E8A-4147-A177-3AD203B41FA5}">
                        <a16:colId xmlns="" xmlns:a16="http://schemas.microsoft.com/office/drawing/2014/main" val="1048904071"/>
                      </a:ext>
                    </a:extLst>
                  </a:gridCol>
                  <a:gridCol w="2808312">
                    <a:extLst>
                      <a:ext uri="{9D8B030D-6E8A-4147-A177-3AD203B41FA5}">
                        <a16:colId xmlns="" xmlns:a16="http://schemas.microsoft.com/office/drawing/2014/main" val="1839354536"/>
                      </a:ext>
                    </a:extLst>
                  </a:gridCol>
                  <a:gridCol w="2808312">
                    <a:extLst>
                      <a:ext uri="{9D8B030D-6E8A-4147-A177-3AD203B41FA5}">
                        <a16:colId xmlns="" xmlns:a16="http://schemas.microsoft.com/office/drawing/2014/main" val="249793797"/>
                      </a:ext>
                    </a:extLst>
                  </a:gridCol>
                </a:tblGrid>
                <a:tr h="267695">
                  <a:tc>
                    <a:txBody>
                      <a:bodyPr/>
                      <a:lstStyle/>
                      <a:p>
                        <a:pPr lvl="0"/>
                        <a:r>
                          <a:rPr lang="en-GB" sz="1200" b="1" i="0" dirty="0">
                            <a:solidFill>
                              <a:schemeClr val="bg1"/>
                            </a:solidFill>
                            <a:latin typeface="Calibri" panose="020F0502020204030204" pitchFamily="34" charset="0"/>
                          </a:rPr>
                          <a:t>Construction and Trades</a:t>
                        </a:r>
                      </a:p>
                    </a:txBody>
                    <a:tcPr marL="4572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AB4EA3"/>
                      </a:solidFill>
                    </a:tcPr>
                  </a:tc>
                  <a:tc>
                    <a:txBody>
                      <a:bodyPr/>
                      <a:lstStyle/>
                      <a:p>
                        <a:pPr lvl="0"/>
                        <a:r>
                          <a:rPr lang="en-GB" sz="1200" b="1" i="0" dirty="0">
                            <a:solidFill>
                              <a:schemeClr val="bg1"/>
                            </a:solidFill>
                            <a:latin typeface="Calibri" panose="020F0502020204030204" pitchFamily="34" charset="0"/>
                          </a:rPr>
                          <a:t>Home Services</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AB4EA3"/>
                      </a:solidFill>
                    </a:tcPr>
                  </a:tc>
                  <a:tc>
                    <a:txBody>
                      <a:bodyPr/>
                      <a:lstStyle/>
                      <a:p>
                        <a:pPr lvl="0"/>
                        <a:r>
                          <a:rPr lang="en-GB" sz="1200" b="1" i="0" dirty="0">
                            <a:solidFill>
                              <a:schemeClr val="bg1"/>
                            </a:solidFill>
                            <a:latin typeface="Calibri" panose="020F0502020204030204" pitchFamily="34" charset="0"/>
                          </a:rPr>
                          <a:t>Delivery and Storage</a:t>
                        </a:r>
                      </a:p>
                    </a:txBody>
                    <a:tcPr marL="0" marR="0">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AB4EA3"/>
                      </a:solidFill>
                    </a:tcPr>
                  </a:tc>
                  <a:tc>
                    <a:txBody>
                      <a:bodyPr/>
                      <a:lstStyle/>
                      <a:p>
                        <a:pPr lvl="0"/>
                        <a:r>
                          <a:rPr lang="en-GB" sz="1200" b="1" i="0" dirty="0">
                            <a:solidFill>
                              <a:schemeClr val="bg1"/>
                            </a:solidFill>
                            <a:latin typeface="Calibri" panose="020F0502020204030204" pitchFamily="34" charset="0"/>
                          </a:rPr>
                          <a:t>Transport and Logistics</a:t>
                        </a:r>
                      </a:p>
                    </a:txBody>
                    <a:tcPr marL="182880" marR="0">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AB4EA3"/>
                      </a:solidFill>
                    </a:tcPr>
                  </a:tc>
                  <a:extLst>
                    <a:ext uri="{0D108BD9-81ED-4DB2-BD59-A6C34878D82A}">
                      <a16:rowId xmlns="" xmlns:a16="http://schemas.microsoft.com/office/drawing/2014/main" val="10001"/>
                    </a:ext>
                  </a:extLst>
                </a:tr>
                <a:tr h="2093464">
                  <a:tc>
                    <a:txBody>
                      <a:bodyPr/>
                      <a:lstStyle/>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Carpenter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Joiner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Plumber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Brick layer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Surveyor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Architect</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Structural Engineer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Town planner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Painter and Decorator</a:t>
                        </a:r>
                      </a:p>
                    </a:txBody>
                    <a:tcPr marL="45720" marR="0" marT="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Handyperson</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Bin Worker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Janitor / Cleaner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Dry Cleaner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Pest Control</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Tailor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Wedding planner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Interior Designer</a:t>
                        </a:r>
                      </a:p>
                    </a:txBody>
                    <a:tcPr marL="0" marR="0" marT="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Airport baggage handler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Courier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Delivery Driver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Removals worker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Roadie</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Warehouse Worker</a:t>
                        </a:r>
                      </a:p>
                    </a:txBody>
                    <a:tcPr marL="0" marR="0" marT="27432">
                      <a:lnL w="12700" cap="flat" cmpd="sng" algn="ctr">
                        <a:noFill/>
                        <a:prstDash val="solid"/>
                        <a:round/>
                        <a:headEnd type="none" w="med" len="med"/>
                        <a:tailEnd type="none" w="med" len="med"/>
                      </a:lnL>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Train / Bus driver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Pilot</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Large Goods Vehicle Driver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Shipping / Postal Service</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Taxi Driver / Uber Driver</a:t>
                        </a:r>
                      </a:p>
                    </a:txBody>
                    <a:tcPr marL="182880" marR="0" marT="27432">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 xmlns:a16="http://schemas.microsoft.com/office/drawing/2014/main" val="10002"/>
                    </a:ext>
                  </a:extLst>
                </a:tr>
                <a:tr h="239091">
                  <a:tc>
                    <a:txBody>
                      <a:bodyPr/>
                      <a:lstStyle/>
                      <a:p>
                        <a:pPr lvl="0"/>
                        <a:r>
                          <a:rPr lang="en-GB" sz="1200" b="1" i="0" dirty="0">
                            <a:solidFill>
                              <a:schemeClr val="bg1"/>
                            </a:solidFill>
                            <a:latin typeface="Calibri" panose="020F0502020204030204" pitchFamily="34" charset="0"/>
                          </a:rPr>
                          <a:t>Business, Finance and Administration</a:t>
                        </a:r>
                      </a:p>
                    </a:txBody>
                    <a:tcPr marL="4572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AB4EA3"/>
                      </a:solidFill>
                    </a:tcPr>
                  </a:tc>
                  <a:tc>
                    <a:txBody>
                      <a:bodyPr/>
                      <a:lstStyle/>
                      <a:p>
                        <a:pPr lvl="0"/>
                        <a:r>
                          <a:rPr lang="en-GB" sz="1200" b="1" i="0" dirty="0">
                            <a:solidFill>
                              <a:schemeClr val="bg1"/>
                            </a:solidFill>
                            <a:latin typeface="Calibri" panose="020F0502020204030204" pitchFamily="34" charset="0"/>
                          </a:rPr>
                          <a:t>Law and Legal</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AB4EA3"/>
                      </a:solidFill>
                    </a:tcPr>
                  </a:tc>
                  <a:tc>
                    <a:txBody>
                      <a:bodyPr/>
                      <a:lstStyle/>
                      <a:p>
                        <a:pPr lvl="0"/>
                        <a:r>
                          <a:rPr lang="en-GB" sz="1200" b="1" i="0" dirty="0">
                            <a:solidFill>
                              <a:schemeClr val="bg1"/>
                            </a:solidFill>
                            <a:latin typeface="Calibri" panose="020F0502020204030204" pitchFamily="34" charset="0"/>
                          </a:rPr>
                          <a:t>Managerial and People Services</a:t>
                        </a:r>
                      </a:p>
                    </a:txBody>
                    <a:tcPr marL="0" marR="0">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AB4EA3"/>
                      </a:solidFill>
                    </a:tcPr>
                  </a:tc>
                  <a:tc>
                    <a:txBody>
                      <a:bodyPr/>
                      <a:lstStyle/>
                      <a:p>
                        <a:pPr lvl="0"/>
                        <a:r>
                          <a:rPr lang="en-GB" sz="1200" b="1" i="0" dirty="0">
                            <a:solidFill>
                              <a:schemeClr val="bg1"/>
                            </a:solidFill>
                            <a:latin typeface="Calibri" panose="020F0502020204030204" pitchFamily="34" charset="0"/>
                          </a:rPr>
                          <a:t>Government Services</a:t>
                        </a:r>
                      </a:p>
                    </a:txBody>
                    <a:tcPr marL="182880" marR="0">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AB4EA3"/>
                      </a:solidFill>
                    </a:tcPr>
                  </a:tc>
                  <a:extLst>
                    <a:ext uri="{0D108BD9-81ED-4DB2-BD59-A6C34878D82A}">
                      <a16:rowId xmlns="" xmlns:a16="http://schemas.microsoft.com/office/drawing/2014/main" val="10003"/>
                    </a:ext>
                  </a:extLst>
                </a:tr>
                <a:tr h="1322477">
                  <a:tc>
                    <a:txBody>
                      <a:bodyPr/>
                      <a:lstStyle/>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Accountant</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Financial Adviser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Business owner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Mortgage adviser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Bank Clerk</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Project Manager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Administrator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Payroll officer </a:t>
                        </a:r>
                      </a:p>
                    </a:txBody>
                    <a:tcPr marL="45720" marR="0" marT="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Company / Legal Secretary</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Coroner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Equalities officer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Family mediator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Paralegal</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Solicitor</a:t>
                        </a:r>
                      </a:p>
                      <a:p>
                        <a:pPr marL="285750" lvl="0" indent="-285750">
                          <a:buClr>
                            <a:schemeClr val="bg2"/>
                          </a:buClr>
                          <a:buFont typeface="Arial" panose="020B0604020202020204" pitchFamily="34" charset="0"/>
                          <a:buChar char="•"/>
                        </a:pPr>
                        <a:endParaRPr lang="en-GB" sz="1200" b="0" i="0" dirty="0">
                          <a:latin typeface="Calibri" panose="020F0502020204030204" pitchFamily="34" charset="0"/>
                        </a:endParaRPr>
                      </a:p>
                    </a:txBody>
                    <a:tcPr marL="0" marR="0" marT="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Business Development Officer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Contracts manager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Events manager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Franchise owner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HR adviser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MP</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Office manager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Supervisor</a:t>
                        </a:r>
                      </a:p>
                    </a:txBody>
                    <a:tcPr marL="0" marR="0" marT="27432">
                      <a:lnL w="12700" cap="flat" cmpd="sng" algn="ctr">
                        <a:noFill/>
                        <a:prstDash val="solid"/>
                        <a:round/>
                        <a:headEnd type="none" w="med" len="med"/>
                        <a:tailEnd type="none" w="med" len="med"/>
                      </a:lnL>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Careers adviser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Gravedigger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Environmental Health Officer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Heritage Officer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Immigration services</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Museum Assistant</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Registrar</a:t>
                        </a:r>
                      </a:p>
                    </a:txBody>
                    <a:tcPr marL="182880" marR="0" marT="27432">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 xmlns:a16="http://schemas.microsoft.com/office/drawing/2014/main" val="10004"/>
                    </a:ext>
                  </a:extLst>
                </a:tr>
              </a:tbl>
            </a:graphicData>
          </a:graphic>
        </p:graphicFrame>
        <p:grpSp>
          <p:nvGrpSpPr>
            <p:cNvPr id="2" name="Group 1">
              <a:extLst>
                <a:ext uri="{FF2B5EF4-FFF2-40B4-BE49-F238E27FC236}">
                  <a16:creationId xmlns="" xmlns:a16="http://schemas.microsoft.com/office/drawing/2014/main" id="{ACD7C96C-A10B-B044-8D09-7E3A5BC8B90B}"/>
                </a:ext>
              </a:extLst>
            </p:cNvPr>
            <p:cNvGrpSpPr/>
            <p:nvPr/>
          </p:nvGrpSpPr>
          <p:grpSpPr>
            <a:xfrm>
              <a:off x="3223927" y="1634821"/>
              <a:ext cx="5953411" cy="4248472"/>
              <a:chOff x="3223927" y="1634821"/>
              <a:chExt cx="5953411" cy="4248472"/>
            </a:xfrm>
          </p:grpSpPr>
          <p:sp>
            <p:nvSpPr>
              <p:cNvPr id="7" name="Rectangle 6">
                <a:extLst>
                  <a:ext uri="{FF2B5EF4-FFF2-40B4-BE49-F238E27FC236}">
                    <a16:creationId xmlns="" xmlns:a16="http://schemas.microsoft.com/office/drawing/2014/main" id="{58F78B97-A783-1E4A-A190-AECA44983480}"/>
                  </a:ext>
                </a:extLst>
              </p:cNvPr>
              <p:cNvSpPr/>
              <p:nvPr/>
            </p:nvSpPr>
            <p:spPr bwMode="auto">
              <a:xfrm>
                <a:off x="3223927" y="1634821"/>
                <a:ext cx="360040" cy="424847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sp>
            <p:nvSpPr>
              <p:cNvPr id="8" name="Rectangle 7">
                <a:extLst>
                  <a:ext uri="{FF2B5EF4-FFF2-40B4-BE49-F238E27FC236}">
                    <a16:creationId xmlns="" xmlns:a16="http://schemas.microsoft.com/office/drawing/2014/main" id="{8166C497-BB57-E742-80BD-3A4274A94D11}"/>
                  </a:ext>
                </a:extLst>
              </p:cNvPr>
              <p:cNvSpPr/>
              <p:nvPr/>
            </p:nvSpPr>
            <p:spPr bwMode="auto">
              <a:xfrm>
                <a:off x="5852434" y="1634821"/>
                <a:ext cx="336357" cy="424847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sp>
            <p:nvSpPr>
              <p:cNvPr id="9" name="Rectangle 8">
                <a:extLst>
                  <a:ext uri="{FF2B5EF4-FFF2-40B4-BE49-F238E27FC236}">
                    <a16:creationId xmlns="" xmlns:a16="http://schemas.microsoft.com/office/drawing/2014/main" id="{8FE606DC-7B2F-1644-82BA-1A208AEE01C8}"/>
                  </a:ext>
                </a:extLst>
              </p:cNvPr>
              <p:cNvSpPr/>
              <p:nvPr/>
            </p:nvSpPr>
            <p:spPr bwMode="auto">
              <a:xfrm>
                <a:off x="8817298" y="1634821"/>
                <a:ext cx="360040" cy="424847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grpSp>
      </p:grpSp>
    </p:spTree>
    <p:extLst>
      <p:ext uri="{BB962C8B-B14F-4D97-AF65-F5344CB8AC3E}">
        <p14:creationId xmlns:p14="http://schemas.microsoft.com/office/powerpoint/2010/main" val="2840487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84144AEB-9312-8649-8786-2B7E41570848}"/>
              </a:ext>
            </a:extLst>
          </p:cNvPr>
          <p:cNvGrpSpPr/>
          <p:nvPr/>
        </p:nvGrpSpPr>
        <p:grpSpPr>
          <a:xfrm>
            <a:off x="408955" y="1701602"/>
            <a:ext cx="11233248" cy="4248472"/>
            <a:chOff x="626295" y="1701602"/>
            <a:chExt cx="11233248" cy="4248472"/>
          </a:xfrm>
        </p:grpSpPr>
        <p:graphicFrame>
          <p:nvGraphicFramePr>
            <p:cNvPr id="5" name="Content Placeholder 4">
              <a:extLst>
                <a:ext uri="{FF2B5EF4-FFF2-40B4-BE49-F238E27FC236}">
                  <a16:creationId xmlns="" xmlns:a16="http://schemas.microsoft.com/office/drawing/2014/main" id="{061C9A08-C676-AA46-AAEC-4979A45770A8}"/>
                </a:ext>
              </a:extLst>
            </p:cNvPr>
            <p:cNvGraphicFramePr>
              <a:graphicFrameLocks/>
            </p:cNvGraphicFramePr>
            <p:nvPr>
              <p:extLst>
                <p:ext uri="{D42A27DB-BD31-4B8C-83A1-F6EECF244321}">
                  <p14:modId xmlns:p14="http://schemas.microsoft.com/office/powerpoint/2010/main" val="902844379"/>
                </p:ext>
              </p:extLst>
            </p:nvPr>
          </p:nvGraphicFramePr>
          <p:xfrm>
            <a:off x="626295" y="1701602"/>
            <a:ext cx="11233248" cy="4108296"/>
          </p:xfrm>
          <a:graphic>
            <a:graphicData uri="http://schemas.openxmlformats.org/drawingml/2006/table">
              <a:tbl>
                <a:tblPr firstRow="1" bandRow="1">
                  <a:tableStyleId>{5C22544A-7EE6-4342-B048-85BDC9FD1C3A}</a:tableStyleId>
                </a:tblPr>
                <a:tblGrid>
                  <a:gridCol w="3024336">
                    <a:extLst>
                      <a:ext uri="{9D8B030D-6E8A-4147-A177-3AD203B41FA5}">
                        <a16:colId xmlns="" xmlns:a16="http://schemas.microsoft.com/office/drawing/2014/main" val="20001"/>
                      </a:ext>
                    </a:extLst>
                  </a:gridCol>
                  <a:gridCol w="2302940">
                    <a:extLst>
                      <a:ext uri="{9D8B030D-6E8A-4147-A177-3AD203B41FA5}">
                        <a16:colId xmlns="" xmlns:a16="http://schemas.microsoft.com/office/drawing/2014/main" val="1048904071"/>
                      </a:ext>
                    </a:extLst>
                  </a:gridCol>
                  <a:gridCol w="1368152">
                    <a:extLst>
                      <a:ext uri="{9D8B030D-6E8A-4147-A177-3AD203B41FA5}">
                        <a16:colId xmlns="" xmlns:a16="http://schemas.microsoft.com/office/drawing/2014/main" val="1839354536"/>
                      </a:ext>
                    </a:extLst>
                  </a:gridCol>
                  <a:gridCol w="1440160">
                    <a:extLst>
                      <a:ext uri="{9D8B030D-6E8A-4147-A177-3AD203B41FA5}">
                        <a16:colId xmlns="" xmlns:a16="http://schemas.microsoft.com/office/drawing/2014/main" val="1241671490"/>
                      </a:ext>
                    </a:extLst>
                  </a:gridCol>
                  <a:gridCol w="1548830">
                    <a:extLst>
                      <a:ext uri="{9D8B030D-6E8A-4147-A177-3AD203B41FA5}">
                        <a16:colId xmlns="" xmlns:a16="http://schemas.microsoft.com/office/drawing/2014/main" val="249793797"/>
                      </a:ext>
                    </a:extLst>
                  </a:gridCol>
                  <a:gridCol w="1548830">
                    <a:extLst>
                      <a:ext uri="{9D8B030D-6E8A-4147-A177-3AD203B41FA5}">
                        <a16:colId xmlns="" xmlns:a16="http://schemas.microsoft.com/office/drawing/2014/main" val="2975586995"/>
                      </a:ext>
                    </a:extLst>
                  </a:gridCol>
                </a:tblGrid>
                <a:tr h="267695">
                  <a:tc>
                    <a:txBody>
                      <a:bodyPr/>
                      <a:lstStyle/>
                      <a:p>
                        <a:pPr lvl="0"/>
                        <a:r>
                          <a:rPr lang="en-GB" sz="1200" b="1" i="0" dirty="0">
                            <a:solidFill>
                              <a:schemeClr val="bg1"/>
                            </a:solidFill>
                            <a:latin typeface="Calibri" panose="020F0502020204030204" pitchFamily="34" charset="0"/>
                          </a:rPr>
                          <a:t>Sports and Leisure</a:t>
                        </a:r>
                      </a:p>
                    </a:txBody>
                    <a:tcPr marL="45720" marR="0">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AB4EA3"/>
                      </a:solidFill>
                    </a:tcPr>
                  </a:tc>
                  <a:tc>
                    <a:txBody>
                      <a:bodyPr/>
                      <a:lstStyle/>
                      <a:p>
                        <a:pPr lvl="0"/>
                        <a:r>
                          <a:rPr lang="en-GB" sz="1200" b="1" i="0" dirty="0">
                            <a:solidFill>
                              <a:schemeClr val="bg1"/>
                            </a:solidFill>
                            <a:latin typeface="Calibri" panose="020F0502020204030204" pitchFamily="34" charset="0"/>
                          </a:rPr>
                          <a:t>Travel and Tourism</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AB4EA3"/>
                      </a:solidFill>
                    </a:tcPr>
                  </a:tc>
                  <a:tc gridSpan="2">
                    <a:txBody>
                      <a:bodyPr/>
                      <a:lstStyle/>
                      <a:p>
                        <a:pPr lvl="0"/>
                        <a:r>
                          <a:rPr lang="en-GB" sz="1200" b="1" i="0" dirty="0">
                            <a:solidFill>
                              <a:schemeClr val="bg1"/>
                            </a:solidFill>
                            <a:latin typeface="Calibri" panose="020F0502020204030204" pitchFamily="34" charset="0"/>
                          </a:rPr>
                          <a:t>Environment and Land</a:t>
                        </a:r>
                      </a:p>
                    </a:txBody>
                    <a:tcPr marL="0" marR="0">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AB4EA3"/>
                      </a:solidFill>
                    </a:tcPr>
                  </a:tc>
                  <a:tc hMerge="1">
                    <a:txBody>
                      <a:bodyPr/>
                      <a:lstStyle/>
                      <a:p>
                        <a:endParaRPr lang="en-US"/>
                      </a:p>
                    </a:txBody>
                    <a:tcPr/>
                  </a:tc>
                  <a:tc gridSpan="2">
                    <a:txBody>
                      <a:bodyPr/>
                      <a:lstStyle/>
                      <a:p>
                        <a:pPr lvl="0"/>
                        <a:r>
                          <a:rPr lang="en-GB" sz="1200" b="1" i="0" dirty="0">
                            <a:solidFill>
                              <a:schemeClr val="bg1"/>
                            </a:solidFill>
                            <a:latin typeface="Calibri" panose="020F0502020204030204" pitchFamily="34" charset="0"/>
                          </a:rPr>
                          <a:t>Animal Care</a:t>
                        </a:r>
                      </a:p>
                    </a:txBody>
                    <a:tcPr marL="182880" marR="0">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AB4EA3"/>
                      </a:solidFill>
                    </a:tcPr>
                  </a:tc>
                  <a:tc hMerge="1">
                    <a:txBody>
                      <a:bodyPr/>
                      <a:lstStyle/>
                      <a:p>
                        <a:endParaRPr lang="en-US"/>
                      </a:p>
                    </a:txBody>
                    <a:tcPr/>
                  </a:tc>
                  <a:extLst>
                    <a:ext uri="{0D108BD9-81ED-4DB2-BD59-A6C34878D82A}">
                      <a16:rowId xmlns="" xmlns:a16="http://schemas.microsoft.com/office/drawing/2014/main" val="10001"/>
                    </a:ext>
                  </a:extLst>
                </a:tr>
                <a:tr h="1657704">
                  <a:tc>
                    <a:txBody>
                      <a:bodyPr/>
                      <a:lstStyle/>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Athlete</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Sports Coach</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Cinema projectionist</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Fairground worker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Leisure centre assistant</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Personal trainer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Resort representative</a:t>
                        </a:r>
                      </a:p>
                    </a:txBody>
                    <a:tcPr marL="45720" marR="0" marT="27432">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Hotel services</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Housekeeper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Tour manager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Tour guide</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Travel agent</a:t>
                        </a:r>
                      </a:p>
                    </a:txBody>
                    <a:tcPr marL="0" marR="0" marT="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Archaeologist</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Botanist</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Cartographer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Ecologist</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Farmer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Florist</a:t>
                        </a:r>
                      </a:p>
                    </a:txBody>
                    <a:tcPr marL="0" marR="0" marT="27432">
                      <a:lnL w="12700" cap="flat" cmpd="sng" algn="ctr">
                        <a:noFill/>
                        <a:prstDash val="solid"/>
                        <a:round/>
                        <a:headEnd type="none" w="med" len="med"/>
                        <a:tailEnd type="none" w="med" len="med"/>
                      </a:lnL>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Forestry Worker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Gardener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Landscaper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Palaeontologist</a:t>
                        </a:r>
                      </a:p>
                      <a:p>
                        <a:pPr marL="285750" lvl="0" indent="-285750">
                          <a:buClr>
                            <a:schemeClr val="bg2"/>
                          </a:buClr>
                          <a:buFont typeface="Arial" panose="020B0604020202020204" pitchFamily="34" charset="0"/>
                          <a:buChar char="•"/>
                        </a:pPr>
                        <a:endParaRPr lang="en-GB" sz="1200" b="0" i="0" dirty="0">
                          <a:latin typeface="Calibri" panose="020F0502020204030204" pitchFamily="34" charset="0"/>
                        </a:endParaRPr>
                      </a:p>
                    </a:txBody>
                    <a:tcPr marL="0" marR="0" marT="27432">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Animal care worker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Zoologist</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Zookeeper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Beekeeper</a:t>
                        </a:r>
                      </a:p>
                    </a:txBody>
                    <a:tcPr marL="182880" marR="0" marT="27432">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Dog Groomer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Dog Walker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Horse groom</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RSPCA inspector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Vet</a:t>
                        </a:r>
                      </a:p>
                      <a:p>
                        <a:pPr marL="285750" lvl="0" indent="-285750">
                          <a:buClr>
                            <a:schemeClr val="bg2"/>
                          </a:buClr>
                          <a:buFont typeface="Arial" panose="020B0604020202020204" pitchFamily="34" charset="0"/>
                          <a:buChar char="•"/>
                        </a:pPr>
                        <a:endParaRPr lang="en-GB" sz="1200" b="0" i="0" dirty="0">
                          <a:latin typeface="Calibri" panose="020F0502020204030204" pitchFamily="34" charset="0"/>
                        </a:endParaRPr>
                      </a:p>
                    </a:txBody>
                    <a:tcPr marL="182880" marR="0" marT="27432">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 xmlns:a16="http://schemas.microsoft.com/office/drawing/2014/main" val="10002"/>
                    </a:ext>
                  </a:extLst>
                </a:tr>
                <a:tr h="239091">
                  <a:tc>
                    <a:txBody>
                      <a:bodyPr/>
                      <a:lstStyle/>
                      <a:p>
                        <a:pPr lvl="0"/>
                        <a:r>
                          <a:rPr lang="en-GB" sz="1200" b="1" i="0" dirty="0">
                            <a:solidFill>
                              <a:schemeClr val="bg1"/>
                            </a:solidFill>
                            <a:latin typeface="Calibri" panose="020F0502020204030204" pitchFamily="34" charset="0"/>
                          </a:rPr>
                          <a:t>Retail and Sales</a:t>
                        </a:r>
                      </a:p>
                    </a:txBody>
                    <a:tcPr marL="45720" marR="0">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AB4EA3"/>
                      </a:solidFill>
                    </a:tcPr>
                  </a:tc>
                  <a:tc>
                    <a:txBody>
                      <a:bodyPr/>
                      <a:lstStyle/>
                      <a:p>
                        <a:pPr lvl="0"/>
                        <a:r>
                          <a:rPr lang="en-GB" sz="1200" b="1" i="0" dirty="0">
                            <a:solidFill>
                              <a:schemeClr val="bg1"/>
                            </a:solidFill>
                            <a:latin typeface="Calibri" panose="020F0502020204030204" pitchFamily="34" charset="0"/>
                          </a:rPr>
                          <a:t>Beauty and Wellbeing</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AB4EA3"/>
                      </a:solidFill>
                    </a:tcPr>
                  </a:tc>
                  <a:tc gridSpan="2">
                    <a:txBody>
                      <a:bodyPr/>
                      <a:lstStyle/>
                      <a:p>
                        <a:pPr lvl="0"/>
                        <a:r>
                          <a:rPr lang="en-GB" sz="1200" b="1" i="0" dirty="0">
                            <a:solidFill>
                              <a:schemeClr val="bg1"/>
                            </a:solidFill>
                            <a:latin typeface="Calibri" panose="020F0502020204030204" pitchFamily="34" charset="0"/>
                          </a:rPr>
                          <a:t>Hospitality and Food</a:t>
                        </a:r>
                      </a:p>
                    </a:txBody>
                    <a:tcPr marL="0" marR="0">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AB4EA3"/>
                      </a:solidFill>
                    </a:tcPr>
                  </a:tc>
                  <a:tc hMerge="1">
                    <a:txBody>
                      <a:bodyPr/>
                      <a:lstStyle/>
                      <a:p>
                        <a:endParaRPr lang="en-US"/>
                      </a:p>
                    </a:txBody>
                    <a:tcPr/>
                  </a:tc>
                  <a:tc gridSpan="2">
                    <a:txBody>
                      <a:bodyPr/>
                      <a:lstStyle/>
                      <a:p>
                        <a:pPr lvl="0"/>
                        <a:r>
                          <a:rPr lang="en-GB" sz="1200" b="1" i="0" dirty="0">
                            <a:solidFill>
                              <a:schemeClr val="bg1"/>
                            </a:solidFill>
                            <a:latin typeface="Calibri" panose="020F0502020204030204" pitchFamily="34" charset="0"/>
                          </a:rPr>
                          <a:t>Freelancing and Self-Employed</a:t>
                        </a:r>
                      </a:p>
                    </a:txBody>
                    <a:tcPr marL="182880" marR="0">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AB4EA3"/>
                      </a:solidFill>
                    </a:tcPr>
                  </a:tc>
                  <a:tc hMerge="1">
                    <a:txBody>
                      <a:bodyPr/>
                      <a:lstStyle/>
                      <a:p>
                        <a:endParaRPr lang="en-US"/>
                      </a:p>
                    </a:txBody>
                    <a:tcPr/>
                  </a:tc>
                  <a:extLst>
                    <a:ext uri="{0D108BD9-81ED-4DB2-BD59-A6C34878D82A}">
                      <a16:rowId xmlns="" xmlns:a16="http://schemas.microsoft.com/office/drawing/2014/main" val="10003"/>
                    </a:ext>
                  </a:extLst>
                </a:tr>
                <a:tr h="875117">
                  <a:tc>
                    <a:txBody>
                      <a:bodyPr/>
                      <a:lstStyle/>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Antique Dealer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Bar person</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Shop assistant</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Barista</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Butcher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Customer services assistant</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Letting Agent</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Personal shopper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Shelf stacker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Vending machine operator</a:t>
                        </a:r>
                      </a:p>
                    </a:txBody>
                    <a:tcPr marL="45720" marR="0" marT="27432">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Aromatherapist</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Art therapist</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Barber / Hairdresser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Massage therapist</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Make-up artist</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Reiki healer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Tattooist</a:t>
                        </a:r>
                      </a:p>
                      <a:p>
                        <a:pPr marL="285750" lvl="0" indent="-285750">
                          <a:buClr>
                            <a:schemeClr val="bg2"/>
                          </a:buClr>
                          <a:buFont typeface="Arial" panose="020B0604020202020204" pitchFamily="34" charset="0"/>
                          <a:buChar char="•"/>
                        </a:pPr>
                        <a:endParaRPr lang="en-GB" sz="1200" b="0" i="0" dirty="0">
                          <a:latin typeface="Calibri" panose="020F0502020204030204" pitchFamily="34" charset="0"/>
                        </a:endParaRPr>
                      </a:p>
                    </a:txBody>
                    <a:tcPr marL="0" marR="0" marT="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gridSpan="2">
                    <a:txBody>
                      <a:bodyPr/>
                      <a:lstStyle/>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Cake decorator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Catering assistant</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Baker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Chef</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Fishmonger</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Food scientist</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Kitchen assistant</a:t>
                        </a:r>
                      </a:p>
                      <a:p>
                        <a:pPr marL="171450" lvl="0" indent="-171450">
                          <a:buClr>
                            <a:schemeClr val="bg2"/>
                          </a:buClr>
                          <a:buFont typeface="Arial" panose="020B0604020202020204" pitchFamily="34" charset="0"/>
                          <a:buChar char="•"/>
                          <a:tabLst/>
                        </a:pPr>
                        <a:r>
                          <a:rPr lang="en-GB" sz="1200" b="0" i="0" dirty="0">
                            <a:latin typeface="Calibri" panose="020F0502020204030204" pitchFamily="34" charset="0"/>
                          </a:rPr>
                          <a:t>Waiter</a:t>
                        </a:r>
                      </a:p>
                      <a:p>
                        <a:pPr marL="171450" lvl="0" indent="-171450">
                          <a:buClr>
                            <a:schemeClr val="bg2"/>
                          </a:buClr>
                          <a:buFont typeface="Arial" panose="020B0604020202020204" pitchFamily="34" charset="0"/>
                          <a:buChar char="•"/>
                          <a:tabLst/>
                        </a:pPr>
                        <a:endParaRPr lang="en-GB" sz="1200" b="0" i="0" dirty="0">
                          <a:latin typeface="Calibri" panose="020F0502020204030204" pitchFamily="34" charset="0"/>
                        </a:endParaRPr>
                      </a:p>
                    </a:txBody>
                    <a:tcPr marL="0" marR="0" marT="27432">
                      <a:lnL w="12700" cap="flat" cmpd="sng" algn="ctr">
                        <a:noFill/>
                        <a:prstDash val="solid"/>
                        <a:round/>
                        <a:headEnd type="none" w="med" len="med"/>
                        <a:tailEnd type="none" w="med" len="med"/>
                      </a:lnL>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en-US"/>
                      </a:p>
                    </a:txBody>
                    <a:tcPr/>
                  </a:tc>
                  <a:tc gridSpan="2">
                    <a:txBody>
                      <a:bodyPr/>
                      <a:lstStyle/>
                      <a:p>
                        <a:pPr marL="285750" lvl="0" indent="-285750">
                          <a:buClr>
                            <a:schemeClr val="bg2"/>
                          </a:buClr>
                          <a:buFont typeface="Arial" panose="020B0604020202020204" pitchFamily="34" charset="0"/>
                          <a:buChar char="•"/>
                        </a:pPr>
                        <a:r>
                          <a:rPr lang="en-GB" sz="1200" b="0" i="0" dirty="0">
                            <a:latin typeface="Calibri" panose="020F0502020204030204" pitchFamily="34" charset="0"/>
                          </a:rPr>
                          <a:t>You can work freelance or be </a:t>
                        </a:r>
                        <a:br>
                          <a:rPr lang="en-GB" sz="1200" b="0" i="0" dirty="0">
                            <a:latin typeface="Calibri" panose="020F0502020204030204" pitchFamily="34" charset="0"/>
                          </a:rPr>
                        </a:br>
                        <a:r>
                          <a:rPr lang="en-GB" sz="1200" b="0" i="0" dirty="0">
                            <a:latin typeface="Calibri" panose="020F0502020204030204" pitchFamily="34" charset="0"/>
                          </a:rPr>
                          <a:t>self-employed in many of the areas we’ve shown you!</a:t>
                        </a:r>
                      </a:p>
                      <a:p>
                        <a:pPr marL="171450" lvl="0" indent="-171450">
                          <a:buClr>
                            <a:schemeClr val="bg2"/>
                          </a:buClr>
                          <a:buFont typeface="Arial" panose="020B0604020202020204" pitchFamily="34" charset="0"/>
                          <a:buChar char="•"/>
                          <a:tabLst/>
                        </a:pPr>
                        <a:endParaRPr lang="en-GB" sz="1200" b="0" i="0" dirty="0">
                          <a:latin typeface="Calibri" panose="020F0502020204030204" pitchFamily="34" charset="0"/>
                        </a:endParaRPr>
                      </a:p>
                    </a:txBody>
                    <a:tcPr marL="182880" marR="0" marT="27432">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 xmlns:a16="http://schemas.microsoft.com/office/drawing/2014/main" val="10004"/>
                    </a:ext>
                  </a:extLst>
                </a:tr>
              </a:tbl>
            </a:graphicData>
          </a:graphic>
        </p:graphicFrame>
        <p:grpSp>
          <p:nvGrpSpPr>
            <p:cNvPr id="2" name="Group 1">
              <a:extLst>
                <a:ext uri="{FF2B5EF4-FFF2-40B4-BE49-F238E27FC236}">
                  <a16:creationId xmlns="" xmlns:a16="http://schemas.microsoft.com/office/drawing/2014/main" id="{E8A54C4F-1B3F-C345-AD0C-E09C129612C2}"/>
                </a:ext>
              </a:extLst>
            </p:cNvPr>
            <p:cNvGrpSpPr/>
            <p:nvPr/>
          </p:nvGrpSpPr>
          <p:grpSpPr>
            <a:xfrm>
              <a:off x="3217267" y="1701602"/>
              <a:ext cx="5638778" cy="4248472"/>
              <a:chOff x="3289275" y="1761947"/>
              <a:chExt cx="5638778" cy="4248472"/>
            </a:xfrm>
          </p:grpSpPr>
          <p:sp>
            <p:nvSpPr>
              <p:cNvPr id="7" name="Rectangle 6">
                <a:extLst>
                  <a:ext uri="{FF2B5EF4-FFF2-40B4-BE49-F238E27FC236}">
                    <a16:creationId xmlns="" xmlns:a16="http://schemas.microsoft.com/office/drawing/2014/main" id="{450982CD-8E35-5640-A71D-DB3D3CE710F8}"/>
                  </a:ext>
                </a:extLst>
              </p:cNvPr>
              <p:cNvSpPr/>
              <p:nvPr/>
            </p:nvSpPr>
            <p:spPr bwMode="auto">
              <a:xfrm>
                <a:off x="3289275" y="1761947"/>
                <a:ext cx="360040" cy="424847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sp>
            <p:nvSpPr>
              <p:cNvPr id="8" name="Rectangle 7">
                <a:extLst>
                  <a:ext uri="{FF2B5EF4-FFF2-40B4-BE49-F238E27FC236}">
                    <a16:creationId xmlns="" xmlns:a16="http://schemas.microsoft.com/office/drawing/2014/main" id="{B877F8DD-EEAE-0048-BF3F-C4EBBFB3071C}"/>
                  </a:ext>
                </a:extLst>
              </p:cNvPr>
              <p:cNvSpPr/>
              <p:nvPr/>
            </p:nvSpPr>
            <p:spPr bwMode="auto">
              <a:xfrm>
                <a:off x="5593531" y="1761947"/>
                <a:ext cx="360040" cy="424847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sp>
            <p:nvSpPr>
              <p:cNvPr id="11" name="Rectangle 10">
                <a:extLst>
                  <a:ext uri="{FF2B5EF4-FFF2-40B4-BE49-F238E27FC236}">
                    <a16:creationId xmlns="" xmlns:a16="http://schemas.microsoft.com/office/drawing/2014/main" id="{2F70EB43-831D-AC41-B202-69CE11016293}"/>
                  </a:ext>
                </a:extLst>
              </p:cNvPr>
              <p:cNvSpPr/>
              <p:nvPr/>
            </p:nvSpPr>
            <p:spPr bwMode="auto">
              <a:xfrm>
                <a:off x="8568013" y="1761947"/>
                <a:ext cx="360040" cy="424847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grpSp>
      </p:grpSp>
    </p:spTree>
    <p:extLst>
      <p:ext uri="{BB962C8B-B14F-4D97-AF65-F5344CB8AC3E}">
        <p14:creationId xmlns:p14="http://schemas.microsoft.com/office/powerpoint/2010/main" val="12240943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3177" y="320040"/>
            <a:ext cx="8256091" cy="720000"/>
          </a:xfrm>
        </p:spPr>
        <p:txBody>
          <a:bodyPr/>
          <a:lstStyle/>
          <a:p>
            <a:r>
              <a:rPr lang="en-GB" sz="4000" b="1" dirty="0"/>
              <a:t>Who is here today?</a:t>
            </a:r>
          </a:p>
        </p:txBody>
      </p:sp>
      <p:sp>
        <p:nvSpPr>
          <p:cNvPr id="7" name="Content Placeholder 2">
            <a:extLst>
              <a:ext uri="{FF2B5EF4-FFF2-40B4-BE49-F238E27FC236}">
                <a16:creationId xmlns="" xmlns:a16="http://schemas.microsoft.com/office/drawing/2014/main" id="{DAE1308C-826F-E14B-B791-0EDE50D05200}"/>
              </a:ext>
            </a:extLst>
          </p:cNvPr>
          <p:cNvSpPr txBox="1">
            <a:spLocks/>
          </p:cNvSpPr>
          <p:nvPr/>
        </p:nvSpPr>
        <p:spPr bwMode="auto">
          <a:xfrm>
            <a:off x="8537424" y="2205658"/>
            <a:ext cx="5714834" cy="2952328"/>
          </a:xfrm>
          <a:prstGeom prst="rect">
            <a:avLst/>
          </a:prstGeom>
          <a:noFill/>
          <a:ln w="9525">
            <a:noFill/>
            <a:miter lim="800000"/>
            <a:headEnd/>
            <a:tailEnd/>
          </a:ln>
        </p:spPr>
        <p:txBody>
          <a:bodyPr vert="horz" wrap="square" lIns="122008" tIns="61004" rIns="122008" bIns="61004" numCol="1" anchor="t" anchorCtr="0" compatLnSpc="1">
            <a:prstTxWarp prst="textNoShape">
              <a:avLst/>
            </a:prstTxWarp>
          </a:bodyPr>
          <a:lstStyle>
            <a:lvl1pPr marL="357188" indent="-357188" algn="l" rtl="0" eaLnBrk="1" fontAlgn="base" hangingPunct="1">
              <a:spcBef>
                <a:spcPct val="20000"/>
              </a:spcBef>
              <a:spcAft>
                <a:spcPct val="0"/>
              </a:spcAft>
              <a:buClr>
                <a:schemeClr val="bg2"/>
              </a:buClr>
              <a:buFont typeface="Arial" panose="020B0604020202020204" pitchFamily="34" charset="0"/>
              <a:buChar char="•"/>
              <a:defRPr sz="3200" b="0">
                <a:solidFill>
                  <a:schemeClr val="tx1"/>
                </a:solidFill>
                <a:latin typeface="+mn-lt"/>
                <a:ea typeface="+mn-ea"/>
                <a:cs typeface="+mn-cs"/>
              </a:defRPr>
            </a:lvl1pPr>
            <a:lvl2pPr marL="0" indent="0" algn="l" rtl="0" eaLnBrk="1" fontAlgn="base" hangingPunct="1">
              <a:spcBef>
                <a:spcPct val="20000"/>
              </a:spcBef>
              <a:spcAft>
                <a:spcPct val="0"/>
              </a:spcAft>
              <a:buClr>
                <a:schemeClr val="bg2"/>
              </a:buClr>
              <a:buFont typeface="Arial" panose="020B0604020202020204" pitchFamily="34" charset="0"/>
              <a:buNone/>
              <a:defRPr sz="3200">
                <a:solidFill>
                  <a:schemeClr val="tx1"/>
                </a:solidFill>
                <a:latin typeface="+mn-lt"/>
                <a:ea typeface="+mn-ea"/>
              </a:defRPr>
            </a:lvl2pPr>
            <a:lvl3pPr marL="0" indent="0" algn="l" rtl="0" eaLnBrk="1" fontAlgn="base" hangingPunct="1">
              <a:spcBef>
                <a:spcPct val="20000"/>
              </a:spcBef>
              <a:spcAft>
                <a:spcPct val="0"/>
              </a:spcAft>
              <a:buNone/>
              <a:defRPr sz="3200">
                <a:solidFill>
                  <a:schemeClr val="tx1"/>
                </a:solidFill>
                <a:latin typeface="+mn-lt"/>
                <a:ea typeface="+mn-ea"/>
              </a:defRPr>
            </a:lvl3pPr>
            <a:lvl4pPr marL="0" indent="0" algn="l" rtl="0" eaLnBrk="1" fontAlgn="base" hangingPunct="1">
              <a:spcBef>
                <a:spcPct val="20000"/>
              </a:spcBef>
              <a:spcAft>
                <a:spcPct val="0"/>
              </a:spcAft>
              <a:buNone/>
              <a:defRPr sz="3200">
                <a:solidFill>
                  <a:schemeClr val="tx1"/>
                </a:solidFill>
                <a:latin typeface="+mn-lt"/>
                <a:ea typeface="+mn-ea"/>
              </a:defRPr>
            </a:lvl4pPr>
            <a:lvl5pPr marL="0" indent="0" algn="l" rtl="0" eaLnBrk="1" fontAlgn="base" hangingPunct="1">
              <a:spcBef>
                <a:spcPct val="20000"/>
              </a:spcBef>
              <a:spcAft>
                <a:spcPct val="0"/>
              </a:spcAft>
              <a:buNone/>
              <a:defRPr sz="3200">
                <a:solidFill>
                  <a:schemeClr val="tx1"/>
                </a:solidFill>
                <a:latin typeface="+mn-lt"/>
                <a:ea typeface="+mn-ea"/>
              </a:defRPr>
            </a:lvl5pPr>
            <a:lvl6pPr marL="3355231" indent="-305021" algn="l" rtl="0" eaLnBrk="1" fontAlgn="base" hangingPunct="1">
              <a:spcBef>
                <a:spcPct val="20000"/>
              </a:spcBef>
              <a:spcAft>
                <a:spcPct val="0"/>
              </a:spcAft>
              <a:buChar char="»"/>
              <a:defRPr sz="2700">
                <a:solidFill>
                  <a:schemeClr val="tx1"/>
                </a:solidFill>
                <a:latin typeface="+mn-lt"/>
                <a:ea typeface="+mn-ea"/>
              </a:defRPr>
            </a:lvl6pPr>
            <a:lvl7pPr marL="3965273" indent="-305021" algn="l" rtl="0" eaLnBrk="1" fontAlgn="base" hangingPunct="1">
              <a:spcBef>
                <a:spcPct val="20000"/>
              </a:spcBef>
              <a:spcAft>
                <a:spcPct val="0"/>
              </a:spcAft>
              <a:buChar char="»"/>
              <a:defRPr sz="2700">
                <a:solidFill>
                  <a:schemeClr val="tx1"/>
                </a:solidFill>
                <a:latin typeface="+mn-lt"/>
                <a:ea typeface="+mn-ea"/>
              </a:defRPr>
            </a:lvl7pPr>
            <a:lvl8pPr marL="4575315" indent="-305021" algn="l" rtl="0" eaLnBrk="1" fontAlgn="base" hangingPunct="1">
              <a:spcBef>
                <a:spcPct val="20000"/>
              </a:spcBef>
              <a:spcAft>
                <a:spcPct val="0"/>
              </a:spcAft>
              <a:buChar char="»"/>
              <a:defRPr sz="2700">
                <a:solidFill>
                  <a:schemeClr val="tx1"/>
                </a:solidFill>
                <a:latin typeface="+mn-lt"/>
                <a:ea typeface="+mn-ea"/>
              </a:defRPr>
            </a:lvl8pPr>
            <a:lvl9pPr marL="5185357" indent="-305021" algn="l" rtl="0" eaLnBrk="1" fontAlgn="base" hangingPunct="1">
              <a:spcBef>
                <a:spcPct val="20000"/>
              </a:spcBef>
              <a:spcAft>
                <a:spcPct val="0"/>
              </a:spcAft>
              <a:buChar char="»"/>
              <a:defRPr sz="2700">
                <a:solidFill>
                  <a:schemeClr val="tx1"/>
                </a:solidFill>
                <a:latin typeface="+mn-lt"/>
                <a:ea typeface="+mn-ea"/>
              </a:defRPr>
            </a:lvl9pPr>
          </a:lstStyle>
          <a:p>
            <a:pPr marL="14287" indent="0">
              <a:lnSpc>
                <a:spcPts val="4020"/>
              </a:lnSpc>
              <a:buNone/>
            </a:pPr>
            <a:r>
              <a:rPr lang="en-GB" sz="2800" b="1" kern="0" dirty="0">
                <a:latin typeface="Calibri" panose="020F0502020204030204" pitchFamily="34" charset="0"/>
                <a:cs typeface="Calibri" panose="020F0502020204030204" pitchFamily="34" charset="0"/>
              </a:rPr>
              <a:t>Participants:</a:t>
            </a:r>
          </a:p>
          <a:p>
            <a:pPr marL="301625" indent="-301625">
              <a:spcBef>
                <a:spcPts val="264"/>
              </a:spcBef>
            </a:pPr>
            <a:r>
              <a:rPr lang="en-GB" sz="2400" dirty="0">
                <a:latin typeface="Calibri" panose="020F0502020204030204" pitchFamily="34" charset="0"/>
                <a:cs typeface="Calibri" panose="020F0502020204030204" pitchFamily="34" charset="0"/>
              </a:rPr>
              <a:t>Your name</a:t>
            </a:r>
          </a:p>
          <a:p>
            <a:pPr marL="301625" indent="-301625">
              <a:spcBef>
                <a:spcPts val="264"/>
              </a:spcBef>
            </a:pPr>
            <a:r>
              <a:rPr lang="en-GB" sz="2400" dirty="0">
                <a:latin typeface="Calibri" panose="020F0502020204030204" pitchFamily="34" charset="0"/>
                <a:cs typeface="Calibri" panose="020F0502020204030204" pitchFamily="34" charset="0"/>
              </a:rPr>
              <a:t>How old you are</a:t>
            </a:r>
          </a:p>
          <a:p>
            <a:pPr marL="301625" indent="-301625">
              <a:spcBef>
                <a:spcPts val="264"/>
              </a:spcBef>
            </a:pPr>
            <a:r>
              <a:rPr lang="en-GB" sz="2400" dirty="0">
                <a:latin typeface="Calibri" panose="020F0502020204030204" pitchFamily="34" charset="0"/>
                <a:cs typeface="Calibri" panose="020F0502020204030204" pitchFamily="34" charset="0"/>
              </a:rPr>
              <a:t>How do you </a:t>
            </a:r>
            <a:br>
              <a:rPr lang="en-GB" sz="2400" dirty="0">
                <a:latin typeface="Calibri" panose="020F0502020204030204" pitchFamily="34" charset="0"/>
                <a:cs typeface="Calibri" panose="020F0502020204030204" pitchFamily="34" charset="0"/>
              </a:rPr>
            </a:br>
            <a:r>
              <a:rPr lang="en-GB" sz="2400" dirty="0">
                <a:latin typeface="Calibri" panose="020F0502020204030204" pitchFamily="34" charset="0"/>
                <a:cs typeface="Calibri" panose="020F0502020204030204" pitchFamily="34" charset="0"/>
              </a:rPr>
              <a:t>communicate</a:t>
            </a:r>
          </a:p>
          <a:p>
            <a:pPr>
              <a:lnSpc>
                <a:spcPts val="4020"/>
              </a:lnSpc>
            </a:pPr>
            <a:endParaRPr lang="en-GB" sz="3600" b="1" kern="0" dirty="0">
              <a:latin typeface="Calibri" panose="020F0502020204030204" pitchFamily="34" charset="0"/>
              <a:cs typeface="Calibri" panose="020F0502020204030204" pitchFamily="34" charset="0"/>
            </a:endParaRPr>
          </a:p>
          <a:p>
            <a:pPr>
              <a:lnSpc>
                <a:spcPts val="4020"/>
              </a:lnSpc>
            </a:pPr>
            <a:endParaRPr lang="en-GB" sz="3600" b="1" kern="0" dirty="0">
              <a:latin typeface="Calibri" panose="020F0502020204030204" pitchFamily="34" charset="0"/>
            </a:endParaRPr>
          </a:p>
          <a:p>
            <a:pPr marL="0" indent="0">
              <a:lnSpc>
                <a:spcPts val="4020"/>
              </a:lnSpc>
              <a:buFont typeface="Arial" panose="020B0604020202020204" pitchFamily="34" charset="0"/>
              <a:buNone/>
            </a:pPr>
            <a:endParaRPr lang="en-GB" sz="3600" b="1" kern="0" dirty="0">
              <a:latin typeface="Calibri" panose="020F0502020204030204" pitchFamily="34" charset="0"/>
            </a:endParaRPr>
          </a:p>
          <a:p>
            <a:pPr marL="0" indent="0">
              <a:lnSpc>
                <a:spcPts val="4020"/>
              </a:lnSpc>
              <a:buFont typeface="Arial" panose="020B0604020202020204" pitchFamily="34" charset="0"/>
              <a:buNone/>
            </a:pPr>
            <a:endParaRPr lang="en-GB" sz="3600" b="1" kern="0" dirty="0">
              <a:latin typeface="Calibri" panose="020F0502020204030204" pitchFamily="34" charset="0"/>
            </a:endParaRPr>
          </a:p>
          <a:p>
            <a:pPr marL="0" indent="0">
              <a:lnSpc>
                <a:spcPts val="4020"/>
              </a:lnSpc>
              <a:buFont typeface="Arial" panose="020B0604020202020204" pitchFamily="34" charset="0"/>
              <a:buNone/>
            </a:pPr>
            <a:endParaRPr lang="en-GB" sz="3600" b="1" kern="0" dirty="0">
              <a:latin typeface="Calibri" panose="020F0502020204030204" pitchFamily="34" charset="0"/>
            </a:endParaRPr>
          </a:p>
        </p:txBody>
      </p:sp>
      <p:sp>
        <p:nvSpPr>
          <p:cNvPr id="13" name="Content Placeholder 2">
            <a:extLst>
              <a:ext uri="{FF2B5EF4-FFF2-40B4-BE49-F238E27FC236}">
                <a16:creationId xmlns="" xmlns:a16="http://schemas.microsoft.com/office/drawing/2014/main" id="{FA918270-8E62-2E45-9FED-4882C46DDC0F}"/>
              </a:ext>
            </a:extLst>
          </p:cNvPr>
          <p:cNvSpPr txBox="1">
            <a:spLocks/>
          </p:cNvSpPr>
          <p:nvPr/>
        </p:nvSpPr>
        <p:spPr bwMode="auto">
          <a:xfrm>
            <a:off x="796685" y="2205658"/>
            <a:ext cx="4606884" cy="675878"/>
          </a:xfrm>
          <a:prstGeom prst="rect">
            <a:avLst/>
          </a:prstGeom>
          <a:noFill/>
          <a:ln w="9525">
            <a:noFill/>
            <a:miter lim="800000"/>
            <a:headEnd/>
            <a:tailEnd/>
          </a:ln>
        </p:spPr>
        <p:txBody>
          <a:bodyPr vert="horz" wrap="square" lIns="122008" tIns="61004" rIns="122008" bIns="61004" numCol="1" anchor="t" anchorCtr="0" compatLnSpc="1">
            <a:prstTxWarp prst="textNoShape">
              <a:avLst/>
            </a:prstTxWarp>
          </a:bodyPr>
          <a:lstStyle>
            <a:lvl1pPr marL="357188" indent="-357188" algn="l" rtl="0" eaLnBrk="1" fontAlgn="base" hangingPunct="1">
              <a:spcBef>
                <a:spcPct val="20000"/>
              </a:spcBef>
              <a:spcAft>
                <a:spcPct val="0"/>
              </a:spcAft>
              <a:buClr>
                <a:schemeClr val="bg2"/>
              </a:buClr>
              <a:buFont typeface="Arial" panose="020B0604020202020204" pitchFamily="34" charset="0"/>
              <a:buChar char="•"/>
              <a:defRPr sz="3200" b="0">
                <a:solidFill>
                  <a:schemeClr val="tx1"/>
                </a:solidFill>
                <a:latin typeface="+mn-lt"/>
                <a:ea typeface="+mn-ea"/>
                <a:cs typeface="+mn-cs"/>
              </a:defRPr>
            </a:lvl1pPr>
            <a:lvl2pPr marL="0" indent="0" algn="l" rtl="0" eaLnBrk="1" fontAlgn="base" hangingPunct="1">
              <a:spcBef>
                <a:spcPct val="20000"/>
              </a:spcBef>
              <a:spcAft>
                <a:spcPct val="0"/>
              </a:spcAft>
              <a:buClr>
                <a:schemeClr val="bg2"/>
              </a:buClr>
              <a:buFont typeface="Arial" panose="020B0604020202020204" pitchFamily="34" charset="0"/>
              <a:buNone/>
              <a:defRPr sz="3200">
                <a:solidFill>
                  <a:schemeClr val="tx1"/>
                </a:solidFill>
                <a:latin typeface="+mn-lt"/>
                <a:ea typeface="+mn-ea"/>
              </a:defRPr>
            </a:lvl2pPr>
            <a:lvl3pPr marL="0" indent="0" algn="l" rtl="0" eaLnBrk="1" fontAlgn="base" hangingPunct="1">
              <a:spcBef>
                <a:spcPct val="20000"/>
              </a:spcBef>
              <a:spcAft>
                <a:spcPct val="0"/>
              </a:spcAft>
              <a:buNone/>
              <a:defRPr sz="3200">
                <a:solidFill>
                  <a:schemeClr val="tx1"/>
                </a:solidFill>
                <a:latin typeface="+mn-lt"/>
                <a:ea typeface="+mn-ea"/>
              </a:defRPr>
            </a:lvl3pPr>
            <a:lvl4pPr marL="0" indent="0" algn="l" rtl="0" eaLnBrk="1" fontAlgn="base" hangingPunct="1">
              <a:spcBef>
                <a:spcPct val="20000"/>
              </a:spcBef>
              <a:spcAft>
                <a:spcPct val="0"/>
              </a:spcAft>
              <a:buNone/>
              <a:defRPr sz="3200">
                <a:solidFill>
                  <a:schemeClr val="tx1"/>
                </a:solidFill>
                <a:latin typeface="+mn-lt"/>
                <a:ea typeface="+mn-ea"/>
              </a:defRPr>
            </a:lvl4pPr>
            <a:lvl5pPr marL="0" indent="0" algn="l" rtl="0" eaLnBrk="1" fontAlgn="base" hangingPunct="1">
              <a:spcBef>
                <a:spcPct val="20000"/>
              </a:spcBef>
              <a:spcAft>
                <a:spcPct val="0"/>
              </a:spcAft>
              <a:buNone/>
              <a:defRPr sz="3200">
                <a:solidFill>
                  <a:schemeClr val="tx1"/>
                </a:solidFill>
                <a:latin typeface="+mn-lt"/>
                <a:ea typeface="+mn-ea"/>
              </a:defRPr>
            </a:lvl5pPr>
            <a:lvl6pPr marL="3355231" indent="-305021" algn="l" rtl="0" eaLnBrk="1" fontAlgn="base" hangingPunct="1">
              <a:spcBef>
                <a:spcPct val="20000"/>
              </a:spcBef>
              <a:spcAft>
                <a:spcPct val="0"/>
              </a:spcAft>
              <a:buChar char="»"/>
              <a:defRPr sz="2700">
                <a:solidFill>
                  <a:schemeClr val="tx1"/>
                </a:solidFill>
                <a:latin typeface="+mn-lt"/>
                <a:ea typeface="+mn-ea"/>
              </a:defRPr>
            </a:lvl6pPr>
            <a:lvl7pPr marL="3965273" indent="-305021" algn="l" rtl="0" eaLnBrk="1" fontAlgn="base" hangingPunct="1">
              <a:spcBef>
                <a:spcPct val="20000"/>
              </a:spcBef>
              <a:spcAft>
                <a:spcPct val="0"/>
              </a:spcAft>
              <a:buChar char="»"/>
              <a:defRPr sz="2700">
                <a:solidFill>
                  <a:schemeClr val="tx1"/>
                </a:solidFill>
                <a:latin typeface="+mn-lt"/>
                <a:ea typeface="+mn-ea"/>
              </a:defRPr>
            </a:lvl7pPr>
            <a:lvl8pPr marL="4575315" indent="-305021" algn="l" rtl="0" eaLnBrk="1" fontAlgn="base" hangingPunct="1">
              <a:spcBef>
                <a:spcPct val="20000"/>
              </a:spcBef>
              <a:spcAft>
                <a:spcPct val="0"/>
              </a:spcAft>
              <a:buChar char="»"/>
              <a:defRPr sz="2700">
                <a:solidFill>
                  <a:schemeClr val="tx1"/>
                </a:solidFill>
                <a:latin typeface="+mn-lt"/>
                <a:ea typeface="+mn-ea"/>
              </a:defRPr>
            </a:lvl8pPr>
            <a:lvl9pPr marL="5185357" indent="-305021" algn="l" rtl="0" eaLnBrk="1" fontAlgn="base" hangingPunct="1">
              <a:spcBef>
                <a:spcPct val="20000"/>
              </a:spcBef>
              <a:spcAft>
                <a:spcPct val="0"/>
              </a:spcAft>
              <a:buChar char="»"/>
              <a:defRPr sz="2700">
                <a:solidFill>
                  <a:schemeClr val="tx1"/>
                </a:solidFill>
                <a:latin typeface="+mn-lt"/>
                <a:ea typeface="+mn-ea"/>
              </a:defRPr>
            </a:lvl9pPr>
          </a:lstStyle>
          <a:p>
            <a:pPr marL="0" indent="0">
              <a:lnSpc>
                <a:spcPts val="4020"/>
              </a:lnSpc>
              <a:buNone/>
            </a:pPr>
            <a:r>
              <a:rPr lang="en-GB" sz="2800" b="1" kern="0" dirty="0">
                <a:latin typeface="Calibri" panose="020F0502020204030204" pitchFamily="34" charset="0"/>
              </a:rPr>
              <a:t>Presenters</a:t>
            </a:r>
          </a:p>
          <a:p>
            <a:pPr marL="0" indent="0">
              <a:lnSpc>
                <a:spcPts val="4020"/>
              </a:lnSpc>
              <a:buNone/>
            </a:pPr>
            <a:endParaRPr lang="en-GB" sz="2800" b="1" kern="0" dirty="0">
              <a:latin typeface="Calibri" panose="020F0502020204030204" pitchFamily="34" charset="0"/>
            </a:endParaRPr>
          </a:p>
        </p:txBody>
      </p:sp>
      <p:sp>
        <p:nvSpPr>
          <p:cNvPr id="11" name="Oval 10">
            <a:extLst>
              <a:ext uri="{FF2B5EF4-FFF2-40B4-BE49-F238E27FC236}">
                <a16:creationId xmlns="" xmlns:a16="http://schemas.microsoft.com/office/drawing/2014/main" id="{60082861-5BA4-D143-9DD6-82E60AA1205B}"/>
              </a:ext>
            </a:extLst>
          </p:cNvPr>
          <p:cNvSpPr/>
          <p:nvPr/>
        </p:nvSpPr>
        <p:spPr bwMode="auto">
          <a:xfrm>
            <a:off x="4208242" y="2264920"/>
            <a:ext cx="3024336" cy="3024336"/>
          </a:xfrm>
          <a:prstGeom prst="ellipse">
            <a:avLst/>
          </a:prstGeom>
          <a:solidFill>
            <a:schemeClr val="accent4"/>
          </a:solidFill>
          <a:ln w="38100" cap="flat" cmpd="sng" algn="ctr">
            <a:solidFill>
              <a:schemeClr val="accent4">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pic>
        <p:nvPicPr>
          <p:cNvPr id="6" name="Graphic 5">
            <a:extLst>
              <a:ext uri="{FF2B5EF4-FFF2-40B4-BE49-F238E27FC236}">
                <a16:creationId xmlns="" xmlns:a16="http://schemas.microsoft.com/office/drawing/2014/main" id="{56EA7E66-3E97-3B4F-8937-F3660DC3AEE8}"/>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4690197" y="2796782"/>
            <a:ext cx="2060426" cy="2060426"/>
          </a:xfrm>
          <a:prstGeom prst="rect">
            <a:avLst/>
          </a:prstGeom>
        </p:spPr>
      </p:pic>
      <p:cxnSp>
        <p:nvCxnSpPr>
          <p:cNvPr id="15" name="Straight Connector 14">
            <a:extLst>
              <a:ext uri="{FF2B5EF4-FFF2-40B4-BE49-F238E27FC236}">
                <a16:creationId xmlns="" xmlns:a16="http://schemas.microsoft.com/office/drawing/2014/main" id="{A1CF62E1-2593-DB44-AF41-FAD82193E282}"/>
              </a:ext>
            </a:extLst>
          </p:cNvPr>
          <p:cNvCxnSpPr>
            <a:cxnSpLocks/>
          </p:cNvCxnSpPr>
          <p:nvPr/>
        </p:nvCxnSpPr>
        <p:spPr bwMode="auto">
          <a:xfrm flipH="1" flipV="1">
            <a:off x="2950457" y="2592687"/>
            <a:ext cx="1471946" cy="411911"/>
          </a:xfrm>
          <a:prstGeom prst="line">
            <a:avLst/>
          </a:prstGeom>
          <a:solidFill>
            <a:schemeClr val="accent1"/>
          </a:solidFill>
          <a:ln w="38100" cap="flat" cmpd="sng" algn="ctr">
            <a:solidFill>
              <a:schemeClr val="bg2"/>
            </a:solidFill>
            <a:prstDash val="solid"/>
            <a:round/>
            <a:headEnd type="none" w="med" len="med"/>
            <a:tailEnd type="none" w="med" len="med"/>
          </a:ln>
          <a:effectLst/>
        </p:spPr>
      </p:cxnSp>
      <p:sp>
        <p:nvSpPr>
          <p:cNvPr id="22" name="Content Placeholder 2">
            <a:extLst>
              <a:ext uri="{FF2B5EF4-FFF2-40B4-BE49-F238E27FC236}">
                <a16:creationId xmlns="" xmlns:a16="http://schemas.microsoft.com/office/drawing/2014/main" id="{F588CDBE-8D33-2846-B3C2-7DFA41DBA97D}"/>
              </a:ext>
            </a:extLst>
          </p:cNvPr>
          <p:cNvSpPr txBox="1">
            <a:spLocks/>
          </p:cNvSpPr>
          <p:nvPr/>
        </p:nvSpPr>
        <p:spPr bwMode="auto">
          <a:xfrm>
            <a:off x="1202671" y="4638043"/>
            <a:ext cx="4606884" cy="675879"/>
          </a:xfrm>
          <a:prstGeom prst="rect">
            <a:avLst/>
          </a:prstGeom>
          <a:noFill/>
          <a:ln w="9525">
            <a:noFill/>
            <a:miter lim="800000"/>
            <a:headEnd/>
            <a:tailEnd/>
          </a:ln>
        </p:spPr>
        <p:txBody>
          <a:bodyPr vert="horz" wrap="square" lIns="122008" tIns="61004" rIns="122008" bIns="61004" numCol="1" anchor="t" anchorCtr="0" compatLnSpc="1">
            <a:prstTxWarp prst="textNoShape">
              <a:avLst/>
            </a:prstTxWarp>
          </a:bodyPr>
          <a:lstStyle>
            <a:lvl1pPr marL="357188" indent="-357188" algn="l" rtl="0" eaLnBrk="1" fontAlgn="base" hangingPunct="1">
              <a:spcBef>
                <a:spcPct val="20000"/>
              </a:spcBef>
              <a:spcAft>
                <a:spcPct val="0"/>
              </a:spcAft>
              <a:buClr>
                <a:schemeClr val="bg2"/>
              </a:buClr>
              <a:buFont typeface="Arial" panose="020B0604020202020204" pitchFamily="34" charset="0"/>
              <a:buChar char="•"/>
              <a:defRPr sz="3200" b="0">
                <a:solidFill>
                  <a:schemeClr val="tx1"/>
                </a:solidFill>
                <a:latin typeface="+mn-lt"/>
                <a:ea typeface="+mn-ea"/>
                <a:cs typeface="+mn-cs"/>
              </a:defRPr>
            </a:lvl1pPr>
            <a:lvl2pPr marL="0" indent="0" algn="l" rtl="0" eaLnBrk="1" fontAlgn="base" hangingPunct="1">
              <a:spcBef>
                <a:spcPct val="20000"/>
              </a:spcBef>
              <a:spcAft>
                <a:spcPct val="0"/>
              </a:spcAft>
              <a:buClr>
                <a:schemeClr val="bg2"/>
              </a:buClr>
              <a:buFont typeface="Arial" panose="020B0604020202020204" pitchFamily="34" charset="0"/>
              <a:buNone/>
              <a:defRPr sz="3200">
                <a:solidFill>
                  <a:schemeClr val="tx1"/>
                </a:solidFill>
                <a:latin typeface="+mn-lt"/>
                <a:ea typeface="+mn-ea"/>
              </a:defRPr>
            </a:lvl2pPr>
            <a:lvl3pPr marL="0" indent="0" algn="l" rtl="0" eaLnBrk="1" fontAlgn="base" hangingPunct="1">
              <a:spcBef>
                <a:spcPct val="20000"/>
              </a:spcBef>
              <a:spcAft>
                <a:spcPct val="0"/>
              </a:spcAft>
              <a:buNone/>
              <a:defRPr sz="3200">
                <a:solidFill>
                  <a:schemeClr val="tx1"/>
                </a:solidFill>
                <a:latin typeface="+mn-lt"/>
                <a:ea typeface="+mn-ea"/>
              </a:defRPr>
            </a:lvl3pPr>
            <a:lvl4pPr marL="0" indent="0" algn="l" rtl="0" eaLnBrk="1" fontAlgn="base" hangingPunct="1">
              <a:spcBef>
                <a:spcPct val="20000"/>
              </a:spcBef>
              <a:spcAft>
                <a:spcPct val="0"/>
              </a:spcAft>
              <a:buNone/>
              <a:defRPr sz="3200">
                <a:solidFill>
                  <a:schemeClr val="tx1"/>
                </a:solidFill>
                <a:latin typeface="+mn-lt"/>
                <a:ea typeface="+mn-ea"/>
              </a:defRPr>
            </a:lvl4pPr>
            <a:lvl5pPr marL="0" indent="0" algn="l" rtl="0" eaLnBrk="1" fontAlgn="base" hangingPunct="1">
              <a:spcBef>
                <a:spcPct val="20000"/>
              </a:spcBef>
              <a:spcAft>
                <a:spcPct val="0"/>
              </a:spcAft>
              <a:buNone/>
              <a:defRPr sz="3200">
                <a:solidFill>
                  <a:schemeClr val="tx1"/>
                </a:solidFill>
                <a:latin typeface="+mn-lt"/>
                <a:ea typeface="+mn-ea"/>
              </a:defRPr>
            </a:lvl5pPr>
            <a:lvl6pPr marL="3355231" indent="-305021" algn="l" rtl="0" eaLnBrk="1" fontAlgn="base" hangingPunct="1">
              <a:spcBef>
                <a:spcPct val="20000"/>
              </a:spcBef>
              <a:spcAft>
                <a:spcPct val="0"/>
              </a:spcAft>
              <a:buChar char="»"/>
              <a:defRPr sz="2700">
                <a:solidFill>
                  <a:schemeClr val="tx1"/>
                </a:solidFill>
                <a:latin typeface="+mn-lt"/>
                <a:ea typeface="+mn-ea"/>
              </a:defRPr>
            </a:lvl6pPr>
            <a:lvl7pPr marL="3965273" indent="-305021" algn="l" rtl="0" eaLnBrk="1" fontAlgn="base" hangingPunct="1">
              <a:spcBef>
                <a:spcPct val="20000"/>
              </a:spcBef>
              <a:spcAft>
                <a:spcPct val="0"/>
              </a:spcAft>
              <a:buChar char="»"/>
              <a:defRPr sz="2700">
                <a:solidFill>
                  <a:schemeClr val="tx1"/>
                </a:solidFill>
                <a:latin typeface="+mn-lt"/>
                <a:ea typeface="+mn-ea"/>
              </a:defRPr>
            </a:lvl7pPr>
            <a:lvl8pPr marL="4575315" indent="-305021" algn="l" rtl="0" eaLnBrk="1" fontAlgn="base" hangingPunct="1">
              <a:spcBef>
                <a:spcPct val="20000"/>
              </a:spcBef>
              <a:spcAft>
                <a:spcPct val="0"/>
              </a:spcAft>
              <a:buChar char="»"/>
              <a:defRPr sz="2700">
                <a:solidFill>
                  <a:schemeClr val="tx1"/>
                </a:solidFill>
                <a:latin typeface="+mn-lt"/>
                <a:ea typeface="+mn-ea"/>
              </a:defRPr>
            </a:lvl8pPr>
            <a:lvl9pPr marL="5185357" indent="-305021" algn="l" rtl="0" eaLnBrk="1" fontAlgn="base" hangingPunct="1">
              <a:spcBef>
                <a:spcPct val="20000"/>
              </a:spcBef>
              <a:spcAft>
                <a:spcPct val="0"/>
              </a:spcAft>
              <a:buChar char="»"/>
              <a:defRPr sz="2700">
                <a:solidFill>
                  <a:schemeClr val="tx1"/>
                </a:solidFill>
                <a:latin typeface="+mn-lt"/>
                <a:ea typeface="+mn-ea"/>
              </a:defRPr>
            </a:lvl9pPr>
          </a:lstStyle>
          <a:p>
            <a:pPr marL="0" indent="0">
              <a:lnSpc>
                <a:spcPts val="4020"/>
              </a:lnSpc>
              <a:buNone/>
            </a:pPr>
            <a:r>
              <a:rPr lang="en-GB" sz="2800" b="1" kern="0" dirty="0">
                <a:latin typeface="Calibri" panose="020F0502020204030204" pitchFamily="34" charset="0"/>
              </a:rPr>
              <a:t>Support </a:t>
            </a:r>
            <a:br>
              <a:rPr lang="en-GB" sz="2800" b="1" kern="0" dirty="0">
                <a:latin typeface="Calibri" panose="020F0502020204030204" pitchFamily="34" charset="0"/>
              </a:rPr>
            </a:br>
            <a:r>
              <a:rPr lang="en-GB" sz="2800" b="1" kern="0" dirty="0">
                <a:latin typeface="Calibri" panose="020F0502020204030204" pitchFamily="34" charset="0"/>
              </a:rPr>
              <a:t>people</a:t>
            </a:r>
          </a:p>
          <a:p>
            <a:pPr marL="0" indent="0">
              <a:lnSpc>
                <a:spcPts val="4020"/>
              </a:lnSpc>
              <a:buNone/>
            </a:pPr>
            <a:endParaRPr lang="en-GB" sz="2800" b="1" kern="0" dirty="0">
              <a:latin typeface="Calibri" panose="020F0502020204030204" pitchFamily="34" charset="0"/>
            </a:endParaRPr>
          </a:p>
          <a:p>
            <a:pPr marL="0" indent="0">
              <a:lnSpc>
                <a:spcPts val="4020"/>
              </a:lnSpc>
              <a:buNone/>
            </a:pPr>
            <a:endParaRPr lang="en-GB" sz="2800" b="1" kern="0" dirty="0">
              <a:latin typeface="Calibri" panose="020F0502020204030204" pitchFamily="34" charset="0"/>
            </a:endParaRPr>
          </a:p>
          <a:p>
            <a:pPr marL="0" indent="0">
              <a:lnSpc>
                <a:spcPts val="4020"/>
              </a:lnSpc>
              <a:buNone/>
            </a:pPr>
            <a:endParaRPr lang="en-GB" sz="2800" b="1" kern="0" dirty="0">
              <a:latin typeface="Calibri" panose="020F0502020204030204" pitchFamily="34" charset="0"/>
            </a:endParaRPr>
          </a:p>
          <a:p>
            <a:pPr marL="0" indent="0">
              <a:lnSpc>
                <a:spcPts val="4020"/>
              </a:lnSpc>
              <a:buNone/>
            </a:pPr>
            <a:endParaRPr lang="en-GB" sz="2800" b="1" kern="0" dirty="0">
              <a:latin typeface="Calibri" panose="020F0502020204030204" pitchFamily="34" charset="0"/>
            </a:endParaRPr>
          </a:p>
        </p:txBody>
      </p:sp>
      <p:cxnSp>
        <p:nvCxnSpPr>
          <p:cNvPr id="24" name="Straight Connector 23">
            <a:extLst>
              <a:ext uri="{FF2B5EF4-FFF2-40B4-BE49-F238E27FC236}">
                <a16:creationId xmlns="" xmlns:a16="http://schemas.microsoft.com/office/drawing/2014/main" id="{47C0CD8D-908F-C34C-AB84-8BE6C23E8D3B}"/>
              </a:ext>
            </a:extLst>
          </p:cNvPr>
          <p:cNvCxnSpPr>
            <a:cxnSpLocks/>
          </p:cNvCxnSpPr>
          <p:nvPr/>
        </p:nvCxnSpPr>
        <p:spPr bwMode="auto">
          <a:xfrm flipH="1">
            <a:off x="2950457" y="4573180"/>
            <a:ext cx="1471946" cy="411911"/>
          </a:xfrm>
          <a:prstGeom prst="line">
            <a:avLst/>
          </a:prstGeom>
          <a:solidFill>
            <a:schemeClr val="accent1"/>
          </a:solidFill>
          <a:ln w="38100" cap="flat" cmpd="sng" algn="ctr">
            <a:solidFill>
              <a:schemeClr val="bg2"/>
            </a:solidFill>
            <a:prstDash val="solid"/>
            <a:round/>
            <a:headEnd type="none" w="med" len="med"/>
            <a:tailEnd type="none" w="med" len="med"/>
          </a:ln>
          <a:effectLst/>
        </p:spPr>
      </p:cxnSp>
      <p:cxnSp>
        <p:nvCxnSpPr>
          <p:cNvPr id="26" name="Straight Connector 25">
            <a:extLst>
              <a:ext uri="{FF2B5EF4-FFF2-40B4-BE49-F238E27FC236}">
                <a16:creationId xmlns="" xmlns:a16="http://schemas.microsoft.com/office/drawing/2014/main" id="{B72F1C2A-98E7-444B-820C-1FBBA96DB3AF}"/>
              </a:ext>
            </a:extLst>
          </p:cNvPr>
          <p:cNvCxnSpPr>
            <a:cxnSpLocks/>
          </p:cNvCxnSpPr>
          <p:nvPr/>
        </p:nvCxnSpPr>
        <p:spPr bwMode="auto">
          <a:xfrm flipV="1">
            <a:off x="7001905" y="2574557"/>
            <a:ext cx="1471946" cy="411911"/>
          </a:xfrm>
          <a:prstGeom prst="line">
            <a:avLst/>
          </a:prstGeom>
          <a:solidFill>
            <a:schemeClr val="accent1"/>
          </a:solidFill>
          <a:ln w="38100" cap="flat" cmpd="sng" algn="ctr">
            <a:solidFill>
              <a:schemeClr val="bg2"/>
            </a:solidFill>
            <a:prstDash val="solid"/>
            <a:round/>
            <a:headEnd type="none" w="med" len="med"/>
            <a:tailEnd type="none" w="med" len="med"/>
          </a:ln>
          <a:effectLst/>
        </p:spPr>
      </p:cxnSp>
    </p:spTree>
    <p:extLst>
      <p:ext uri="{BB962C8B-B14F-4D97-AF65-F5344CB8AC3E}">
        <p14:creationId xmlns:p14="http://schemas.microsoft.com/office/powerpoint/2010/main" val="34692837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979" y="320040"/>
            <a:ext cx="8256091" cy="720000"/>
          </a:xfrm>
        </p:spPr>
        <p:txBody>
          <a:bodyPr/>
          <a:lstStyle/>
          <a:p>
            <a:r>
              <a:rPr lang="en-GB" sz="4000" b="1" dirty="0">
                <a:cs typeface="Calibri" panose="020F0502020204030204" pitchFamily="34" charset="0"/>
              </a:rPr>
              <a:t>Deaf or Hearing?</a:t>
            </a:r>
          </a:p>
        </p:txBody>
      </p:sp>
      <p:sp>
        <p:nvSpPr>
          <p:cNvPr id="13" name="Title 1"/>
          <p:cNvSpPr txBox="1">
            <a:spLocks/>
          </p:cNvSpPr>
          <p:nvPr/>
        </p:nvSpPr>
        <p:spPr bwMode="auto">
          <a:xfrm>
            <a:off x="4840137" y="5446018"/>
            <a:ext cx="2526165" cy="720000"/>
          </a:xfrm>
          <a:prstGeom prst="rect">
            <a:avLst/>
          </a:prstGeom>
          <a:noFill/>
          <a:ln w="9525">
            <a:noFill/>
            <a:miter lim="800000"/>
            <a:headEnd/>
            <a:tailEnd/>
          </a:ln>
        </p:spPr>
        <p:txBody>
          <a:bodyPr vert="horz" wrap="square" lIns="122008" tIns="61004" rIns="122008" bIns="61004" numCol="1" anchor="t" anchorCtr="0" compatLnSpc="1">
            <a:prstTxWarp prst="textNoShape">
              <a:avLst/>
            </a:prstTxWarp>
          </a:bodyPr>
          <a:lstStyle>
            <a:lvl1pPr algn="l" rtl="0" eaLnBrk="1" fontAlgn="base" hangingPunct="1">
              <a:spcBef>
                <a:spcPct val="0"/>
              </a:spcBef>
              <a:spcAft>
                <a:spcPct val="0"/>
              </a:spcAft>
              <a:defRPr sz="4400" b="1">
                <a:solidFill>
                  <a:schemeClr val="bg2"/>
                </a:solidFill>
                <a:latin typeface="+mj-lt"/>
                <a:ea typeface="+mj-ea"/>
                <a:cs typeface="+mj-cs"/>
              </a:defRPr>
            </a:lvl1pPr>
            <a:lvl2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2pPr>
            <a:lvl3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3pPr>
            <a:lvl4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4pPr>
            <a:lvl5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5pPr>
            <a:lvl6pPr marL="610042"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6pPr>
            <a:lvl7pPr marL="1220084"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7pPr>
            <a:lvl8pPr marL="1830126"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8pPr>
            <a:lvl9pPr marL="2440168"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9pPr>
          </a:lstStyle>
          <a:p>
            <a:r>
              <a:rPr lang="en-US" sz="1600" b="0" kern="0" dirty="0">
                <a:latin typeface="Calibri" panose="020F0502020204030204" pitchFamily="34" charset="0"/>
                <a:cs typeface="Calibri" panose="020F0502020204030204" pitchFamily="34" charset="0"/>
              </a:rPr>
              <a:t>Profoundly deaf </a:t>
            </a:r>
          </a:p>
          <a:p>
            <a:r>
              <a:rPr lang="en-US" sz="1600" b="0" kern="0" dirty="0">
                <a:latin typeface="Calibri" panose="020F0502020204030204" pitchFamily="34" charset="0"/>
                <a:cs typeface="Calibri" panose="020F0502020204030204" pitchFamily="34" charset="0"/>
              </a:rPr>
              <a:t>1 hearing aid</a:t>
            </a:r>
            <a:endParaRPr lang="en-GB" sz="1600" b="0" kern="0" dirty="0">
              <a:latin typeface="Calibri" panose="020F0502020204030204" pitchFamily="34" charset="0"/>
              <a:cs typeface="Calibri" panose="020F0502020204030204" pitchFamily="34" charset="0"/>
            </a:endParaRPr>
          </a:p>
        </p:txBody>
      </p:sp>
      <p:sp>
        <p:nvSpPr>
          <p:cNvPr id="16" name="TextBox 15"/>
          <p:cNvSpPr txBox="1"/>
          <p:nvPr/>
        </p:nvSpPr>
        <p:spPr>
          <a:xfrm>
            <a:off x="677671" y="5446018"/>
            <a:ext cx="2476029" cy="584775"/>
          </a:xfrm>
          <a:prstGeom prst="rect">
            <a:avLst/>
          </a:prstGeom>
          <a:noFill/>
        </p:spPr>
        <p:txBody>
          <a:bodyPr wrap="square" rtlCol="0" anchor="t">
            <a:spAutoFit/>
          </a:bodyPr>
          <a:lstStyle/>
          <a:p>
            <a:r>
              <a:rPr lang="en-US" sz="1600" kern="0" dirty="0">
                <a:solidFill>
                  <a:schemeClr val="bg2"/>
                </a:solidFill>
                <a:latin typeface="Calibri" panose="020F0502020204030204" pitchFamily="34" charset="0"/>
                <a:cs typeface="Calibri" panose="020F0502020204030204" pitchFamily="34" charset="0"/>
              </a:rPr>
              <a:t>Severely deaf  </a:t>
            </a:r>
          </a:p>
          <a:p>
            <a:r>
              <a:rPr lang="en-US" sz="1600" kern="0" dirty="0">
                <a:solidFill>
                  <a:schemeClr val="bg2"/>
                </a:solidFill>
                <a:latin typeface="Calibri" panose="020F0502020204030204" pitchFamily="34" charset="0"/>
                <a:cs typeface="Calibri" panose="020F0502020204030204" pitchFamily="34" charset="0"/>
              </a:rPr>
              <a:t>2 hearing aids</a:t>
            </a:r>
            <a:endParaRPr lang="en-GB" sz="1600" kern="0" dirty="0">
              <a:solidFill>
                <a:schemeClr val="bg2"/>
              </a:solidFill>
              <a:latin typeface="Calibri" panose="020F0502020204030204" pitchFamily="34" charset="0"/>
              <a:cs typeface="Calibri" panose="020F0502020204030204" pitchFamily="34" charset="0"/>
            </a:endParaRPr>
          </a:p>
        </p:txBody>
      </p:sp>
      <p:sp>
        <p:nvSpPr>
          <p:cNvPr id="19" name="Title 1"/>
          <p:cNvSpPr txBox="1">
            <a:spLocks/>
          </p:cNvSpPr>
          <p:nvPr/>
        </p:nvSpPr>
        <p:spPr bwMode="auto">
          <a:xfrm>
            <a:off x="8698587" y="5446018"/>
            <a:ext cx="4722930" cy="720000"/>
          </a:xfrm>
          <a:prstGeom prst="rect">
            <a:avLst/>
          </a:prstGeom>
          <a:noFill/>
          <a:ln w="9525">
            <a:noFill/>
            <a:miter lim="800000"/>
            <a:headEnd/>
            <a:tailEnd/>
          </a:ln>
        </p:spPr>
        <p:txBody>
          <a:bodyPr vert="horz" wrap="square" lIns="122008" tIns="61004" rIns="122008" bIns="61004" numCol="1" anchor="t" anchorCtr="0" compatLnSpc="1">
            <a:prstTxWarp prst="textNoShape">
              <a:avLst/>
            </a:prstTxWarp>
          </a:bodyPr>
          <a:lstStyle>
            <a:lvl1pPr algn="l" rtl="0" eaLnBrk="1" fontAlgn="base" hangingPunct="1">
              <a:spcBef>
                <a:spcPct val="0"/>
              </a:spcBef>
              <a:spcAft>
                <a:spcPct val="0"/>
              </a:spcAft>
              <a:defRPr sz="4400" b="1">
                <a:solidFill>
                  <a:schemeClr val="bg2"/>
                </a:solidFill>
                <a:latin typeface="+mj-lt"/>
                <a:ea typeface="+mj-ea"/>
                <a:cs typeface="+mj-cs"/>
              </a:defRPr>
            </a:lvl1pPr>
            <a:lvl2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2pPr>
            <a:lvl3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3pPr>
            <a:lvl4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4pPr>
            <a:lvl5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5pPr>
            <a:lvl6pPr marL="610042"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6pPr>
            <a:lvl7pPr marL="1220084"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7pPr>
            <a:lvl8pPr marL="1830126"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8pPr>
            <a:lvl9pPr marL="2440168"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9pPr>
          </a:lstStyle>
          <a:p>
            <a:r>
              <a:rPr lang="en-US" sz="1600" b="0" kern="0" dirty="0">
                <a:latin typeface="Calibri" panose="020F0502020204030204" pitchFamily="34" charset="0"/>
                <a:cs typeface="Calibri" panose="020F0502020204030204" pitchFamily="34" charset="0"/>
              </a:rPr>
              <a:t>Moderately deaf </a:t>
            </a:r>
          </a:p>
          <a:p>
            <a:r>
              <a:rPr lang="en-US" sz="1600" b="0" kern="0" dirty="0">
                <a:latin typeface="Calibri" panose="020F0502020204030204" pitchFamily="34" charset="0"/>
                <a:cs typeface="Calibri" panose="020F0502020204030204" pitchFamily="34" charset="0"/>
              </a:rPr>
              <a:t>Two hearing aids</a:t>
            </a:r>
            <a:endParaRPr lang="en-GB" sz="1600" b="0" kern="0" dirty="0">
              <a:latin typeface="Calibri" panose="020F0502020204030204" pitchFamily="34" charset="0"/>
              <a:cs typeface="Calibri" panose="020F0502020204030204" pitchFamily="34" charset="0"/>
            </a:endParaRPr>
          </a:p>
        </p:txBody>
      </p:sp>
      <p:grpSp>
        <p:nvGrpSpPr>
          <p:cNvPr id="20" name="Group 19">
            <a:extLst>
              <a:ext uri="{FF2B5EF4-FFF2-40B4-BE49-F238E27FC236}">
                <a16:creationId xmlns="" xmlns:a16="http://schemas.microsoft.com/office/drawing/2014/main" id="{CD0901B6-D1B2-964A-85A2-A476EACF47E4}"/>
              </a:ext>
            </a:extLst>
          </p:cNvPr>
          <p:cNvGrpSpPr/>
          <p:nvPr/>
        </p:nvGrpSpPr>
        <p:grpSpPr>
          <a:xfrm>
            <a:off x="624978" y="1701602"/>
            <a:ext cx="4104457" cy="2912681"/>
            <a:chOff x="624978" y="1701602"/>
            <a:chExt cx="4104457" cy="2912681"/>
          </a:xfrm>
        </p:grpSpPr>
        <p:sp>
          <p:nvSpPr>
            <p:cNvPr id="7" name="Rectangle 6"/>
            <p:cNvSpPr/>
            <p:nvPr/>
          </p:nvSpPr>
          <p:spPr>
            <a:xfrm>
              <a:off x="624978" y="1701602"/>
              <a:ext cx="4104457" cy="877163"/>
            </a:xfrm>
            <a:prstGeom prst="rect">
              <a:avLst/>
            </a:prstGeom>
          </p:spPr>
          <p:txBody>
            <a:bodyPr wrap="square" anchor="t">
              <a:spAutoFit/>
            </a:bodyPr>
            <a:lstStyle/>
            <a:p>
              <a:r>
                <a:rPr lang="en-US" sz="1700" b="1" dirty="0">
                  <a:solidFill>
                    <a:schemeClr val="bg2"/>
                  </a:solidFill>
                  <a:latin typeface="Calibri" panose="020F0502020204030204" pitchFamily="34" charset="0"/>
                  <a:cs typeface="Calibri" panose="020F0502020204030204" pitchFamily="34" charset="0"/>
                </a:rPr>
                <a:t>Teaching Assistant and Foster </a:t>
              </a:r>
              <a:r>
                <a:rPr lang="en-US" sz="1700" b="1" dirty="0" err="1">
                  <a:solidFill>
                    <a:schemeClr val="bg2"/>
                  </a:solidFill>
                  <a:latin typeface="Calibri" panose="020F0502020204030204" pitchFamily="34" charset="0"/>
                  <a:cs typeface="Calibri" panose="020F0502020204030204" pitchFamily="34" charset="0"/>
                </a:rPr>
                <a:t>Carer</a:t>
              </a:r>
              <a:endParaRPr lang="en-US" sz="1700" b="1" dirty="0">
                <a:solidFill>
                  <a:schemeClr val="bg2"/>
                </a:solidFill>
                <a:latin typeface="Calibri" panose="020F0502020204030204" pitchFamily="34" charset="0"/>
                <a:cs typeface="Calibri" panose="020F0502020204030204" pitchFamily="34" charset="0"/>
              </a:endParaRPr>
            </a:p>
            <a:p>
              <a:r>
                <a:rPr lang="en-GB" sz="1700" dirty="0" smtClean="0">
                  <a:latin typeface="Calibri" panose="020F0502020204030204" pitchFamily="34" charset="0"/>
                  <a:cs typeface="Calibri" panose="020F0502020204030204" pitchFamily="34" charset="0"/>
                </a:rPr>
                <a:t>E, </a:t>
              </a:r>
              <a:r>
                <a:rPr lang="en-GB" sz="1700" kern="0" dirty="0">
                  <a:latin typeface="Calibri" panose="020F0502020204030204" pitchFamily="34" charset="0"/>
                  <a:cs typeface="Calibri" panose="020F0502020204030204" pitchFamily="34" charset="0"/>
                </a:rPr>
                <a:t>Pontypool</a:t>
              </a:r>
            </a:p>
            <a:p>
              <a:endParaRPr lang="en-GB" sz="1700" dirty="0">
                <a:latin typeface="Calibri" panose="020F0502020204030204" pitchFamily="34" charset="0"/>
                <a:cs typeface="Calibri" panose="020F0502020204030204" pitchFamily="34" charset="0"/>
              </a:endParaRPr>
            </a:p>
          </p:txBody>
        </p:sp>
        <p:sp>
          <p:nvSpPr>
            <p:cNvPr id="23" name="Oval 22">
              <a:extLst>
                <a:ext uri="{FF2B5EF4-FFF2-40B4-BE49-F238E27FC236}">
                  <a16:creationId xmlns="" xmlns:a16="http://schemas.microsoft.com/office/drawing/2014/main" id="{D5943DA4-A25A-D146-8683-0C67C0B3C4A8}"/>
                </a:ext>
              </a:extLst>
            </p:cNvPr>
            <p:cNvSpPr/>
            <p:nvPr/>
          </p:nvSpPr>
          <p:spPr bwMode="auto">
            <a:xfrm>
              <a:off x="626045" y="3174123"/>
              <a:ext cx="1440160" cy="1440160"/>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400" b="1" u="none" strike="noStrike" cap="none" normalizeH="0" baseline="0" dirty="0">
                  <a:ln>
                    <a:noFill/>
                  </a:ln>
                  <a:solidFill>
                    <a:schemeClr val="bg1"/>
                  </a:solidFill>
                  <a:effectLst/>
                  <a:latin typeface="Calibri" panose="020F0502020204030204" pitchFamily="34" charset="0"/>
                  <a:cs typeface="Calibri" panose="020F0502020204030204" pitchFamily="34" charset="0"/>
                </a:rPr>
                <a:t>Teaching and Education</a:t>
              </a:r>
            </a:p>
          </p:txBody>
        </p:sp>
      </p:grpSp>
      <p:grpSp>
        <p:nvGrpSpPr>
          <p:cNvPr id="29" name="Group 28">
            <a:extLst>
              <a:ext uri="{FF2B5EF4-FFF2-40B4-BE49-F238E27FC236}">
                <a16:creationId xmlns="" xmlns:a16="http://schemas.microsoft.com/office/drawing/2014/main" id="{F4D4CC01-786B-9A4C-A385-D8BA4E091E8E}"/>
              </a:ext>
            </a:extLst>
          </p:cNvPr>
          <p:cNvGrpSpPr/>
          <p:nvPr/>
        </p:nvGrpSpPr>
        <p:grpSpPr>
          <a:xfrm>
            <a:off x="4840137" y="1701602"/>
            <a:ext cx="3612461" cy="2995515"/>
            <a:chOff x="4840137" y="1701602"/>
            <a:chExt cx="3612461" cy="2995515"/>
          </a:xfrm>
        </p:grpSpPr>
        <p:sp>
          <p:nvSpPr>
            <p:cNvPr id="12" name="Title 1"/>
            <p:cNvSpPr txBox="1">
              <a:spLocks/>
            </p:cNvSpPr>
            <p:nvPr/>
          </p:nvSpPr>
          <p:spPr bwMode="auto">
            <a:xfrm>
              <a:off x="4840137" y="1701602"/>
              <a:ext cx="3612461" cy="720000"/>
            </a:xfrm>
            <a:prstGeom prst="rect">
              <a:avLst/>
            </a:prstGeom>
            <a:noFill/>
            <a:ln w="9525">
              <a:noFill/>
              <a:miter lim="800000"/>
              <a:headEnd/>
              <a:tailEnd/>
            </a:ln>
          </p:spPr>
          <p:txBody>
            <a:bodyPr vert="horz" wrap="square" lIns="122008" tIns="61004" rIns="122008" bIns="61004" numCol="1" anchor="t" anchorCtr="0" compatLnSpc="1">
              <a:prstTxWarp prst="textNoShape">
                <a:avLst/>
              </a:prstTxWarp>
            </a:bodyPr>
            <a:lstStyle>
              <a:lvl1pPr algn="l" rtl="0" eaLnBrk="1" fontAlgn="base" hangingPunct="1">
                <a:spcBef>
                  <a:spcPct val="0"/>
                </a:spcBef>
                <a:spcAft>
                  <a:spcPct val="0"/>
                </a:spcAft>
                <a:defRPr sz="4400" b="1">
                  <a:solidFill>
                    <a:schemeClr val="bg2"/>
                  </a:solidFill>
                  <a:latin typeface="+mj-lt"/>
                  <a:ea typeface="+mj-ea"/>
                  <a:cs typeface="+mj-cs"/>
                </a:defRPr>
              </a:lvl1pPr>
              <a:lvl2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2pPr>
              <a:lvl3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3pPr>
              <a:lvl4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4pPr>
              <a:lvl5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5pPr>
              <a:lvl6pPr marL="610042"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6pPr>
              <a:lvl7pPr marL="1220084"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7pPr>
              <a:lvl8pPr marL="1830126"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8pPr>
              <a:lvl9pPr marL="2440168"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9pPr>
            </a:lstStyle>
            <a:p>
              <a:r>
                <a:rPr lang="en-US" sz="1700" kern="0" dirty="0">
                  <a:latin typeface="Calibri" panose="020F0502020204030204" pitchFamily="34" charset="0"/>
                  <a:cs typeface="Calibri" panose="020F0502020204030204" pitchFamily="34" charset="0"/>
                </a:rPr>
                <a:t>Agency Sales Executive for C4</a:t>
              </a:r>
            </a:p>
            <a:p>
              <a:r>
                <a:rPr lang="en-GB" sz="1700" b="0" dirty="0" smtClean="0">
                  <a:solidFill>
                    <a:schemeClr val="tx1"/>
                  </a:solidFill>
                  <a:latin typeface="Calibri" panose="020F0502020204030204" pitchFamily="34" charset="0"/>
                  <a:cs typeface="Calibri" panose="020F0502020204030204" pitchFamily="34" charset="0"/>
                </a:rPr>
                <a:t>C, </a:t>
              </a:r>
              <a:r>
                <a:rPr lang="en-GB" sz="1700" b="0" kern="0" dirty="0">
                  <a:solidFill>
                    <a:schemeClr val="tx1"/>
                  </a:solidFill>
                  <a:latin typeface="Calibri" panose="020F0502020204030204" pitchFamily="34" charset="0"/>
                  <a:cs typeface="Calibri" panose="020F0502020204030204" pitchFamily="34" charset="0"/>
                </a:rPr>
                <a:t>Manchester</a:t>
              </a:r>
              <a:endParaRPr lang="en-GB" sz="1700" b="0" dirty="0">
                <a:solidFill>
                  <a:schemeClr val="tx1"/>
                </a:solidFill>
                <a:latin typeface="Calibri" panose="020F0502020204030204" pitchFamily="34" charset="0"/>
                <a:cs typeface="Calibri" panose="020F0502020204030204" pitchFamily="34" charset="0"/>
              </a:endParaRPr>
            </a:p>
            <a:p>
              <a:endParaRPr lang="en-GB" sz="1700" b="0" kern="0" dirty="0">
                <a:solidFill>
                  <a:schemeClr val="tx1"/>
                </a:solidFill>
                <a:latin typeface="Calibri" panose="020F0502020204030204" pitchFamily="34" charset="0"/>
                <a:cs typeface="Calibri" panose="020F0502020204030204" pitchFamily="34" charset="0"/>
              </a:endParaRPr>
            </a:p>
          </p:txBody>
        </p:sp>
        <p:sp>
          <p:nvSpPr>
            <p:cNvPr id="24" name="Oval 23">
              <a:extLst>
                <a:ext uri="{FF2B5EF4-FFF2-40B4-BE49-F238E27FC236}">
                  <a16:creationId xmlns="" xmlns:a16="http://schemas.microsoft.com/office/drawing/2014/main" id="{1F8169FF-3A65-0E47-9B63-C4E432B8132A}"/>
                </a:ext>
              </a:extLst>
            </p:cNvPr>
            <p:cNvSpPr/>
            <p:nvPr/>
          </p:nvSpPr>
          <p:spPr bwMode="auto">
            <a:xfrm>
              <a:off x="4945459" y="3256957"/>
              <a:ext cx="1440160" cy="1440160"/>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a:r>
                <a:rPr lang="en-GB" sz="1100" b="1" dirty="0">
                  <a:solidFill>
                    <a:schemeClr val="bg1"/>
                  </a:solidFill>
                  <a:latin typeface="Calibri" panose="020F0502020204030204" pitchFamily="34" charset="0"/>
                  <a:cs typeface="Calibri" panose="020F0502020204030204" pitchFamily="34" charset="0"/>
                </a:rPr>
                <a:t>Creative, </a:t>
              </a:r>
              <a:br>
                <a:rPr lang="en-GB" sz="1100" b="1" dirty="0">
                  <a:solidFill>
                    <a:schemeClr val="bg1"/>
                  </a:solidFill>
                  <a:latin typeface="Calibri" panose="020F0502020204030204" pitchFamily="34" charset="0"/>
                  <a:cs typeface="Calibri" panose="020F0502020204030204" pitchFamily="34" charset="0"/>
                </a:rPr>
              </a:br>
              <a:r>
                <a:rPr lang="en-GB" sz="1100" b="1" dirty="0">
                  <a:solidFill>
                    <a:schemeClr val="bg1"/>
                  </a:solidFill>
                  <a:latin typeface="Calibri" panose="020F0502020204030204" pitchFamily="34" charset="0"/>
                  <a:cs typeface="Calibri" panose="020F0502020204030204" pitchFamily="34" charset="0"/>
                </a:rPr>
                <a:t>Media and </a:t>
              </a:r>
            </a:p>
            <a:p>
              <a:pPr algn="ctr"/>
              <a:r>
                <a:rPr lang="en-GB" sz="1100" b="1" dirty="0">
                  <a:solidFill>
                    <a:schemeClr val="bg1"/>
                  </a:solidFill>
                  <a:latin typeface="Calibri" panose="020F0502020204030204" pitchFamily="34" charset="0"/>
                  <a:cs typeface="Calibri" panose="020F0502020204030204" pitchFamily="34" charset="0"/>
                </a:rPr>
                <a:t>Communications</a:t>
              </a:r>
            </a:p>
          </p:txBody>
        </p:sp>
      </p:grpSp>
      <p:grpSp>
        <p:nvGrpSpPr>
          <p:cNvPr id="30" name="Group 29">
            <a:extLst>
              <a:ext uri="{FF2B5EF4-FFF2-40B4-BE49-F238E27FC236}">
                <a16:creationId xmlns="" xmlns:a16="http://schemas.microsoft.com/office/drawing/2014/main" id="{6F981E6B-5822-6641-BBD7-BEDE1D73AF71}"/>
              </a:ext>
            </a:extLst>
          </p:cNvPr>
          <p:cNvGrpSpPr/>
          <p:nvPr/>
        </p:nvGrpSpPr>
        <p:grpSpPr>
          <a:xfrm>
            <a:off x="8648440" y="1701602"/>
            <a:ext cx="2519873" cy="3024336"/>
            <a:chOff x="8648440" y="1701602"/>
            <a:chExt cx="2519873" cy="3024336"/>
          </a:xfrm>
        </p:grpSpPr>
        <p:sp>
          <p:nvSpPr>
            <p:cNvPr id="15" name="Title 1"/>
            <p:cNvSpPr txBox="1">
              <a:spLocks/>
            </p:cNvSpPr>
            <p:nvPr/>
          </p:nvSpPr>
          <p:spPr bwMode="auto">
            <a:xfrm>
              <a:off x="8670578" y="1701602"/>
              <a:ext cx="2497735" cy="720000"/>
            </a:xfrm>
            <a:prstGeom prst="rect">
              <a:avLst/>
            </a:prstGeom>
            <a:noFill/>
            <a:ln w="9525">
              <a:noFill/>
              <a:miter lim="800000"/>
              <a:headEnd/>
              <a:tailEnd/>
            </a:ln>
          </p:spPr>
          <p:txBody>
            <a:bodyPr vert="horz" wrap="square" lIns="122008" tIns="61004" rIns="122008" bIns="61004" numCol="1" anchor="t" anchorCtr="0" compatLnSpc="1">
              <a:prstTxWarp prst="textNoShape">
                <a:avLst/>
              </a:prstTxWarp>
            </a:bodyPr>
            <a:lstStyle>
              <a:lvl1pPr algn="l" rtl="0" eaLnBrk="1" fontAlgn="base" hangingPunct="1">
                <a:spcBef>
                  <a:spcPct val="0"/>
                </a:spcBef>
                <a:spcAft>
                  <a:spcPct val="0"/>
                </a:spcAft>
                <a:defRPr sz="4400" b="1">
                  <a:solidFill>
                    <a:schemeClr val="bg2"/>
                  </a:solidFill>
                  <a:latin typeface="+mj-lt"/>
                  <a:ea typeface="+mj-ea"/>
                  <a:cs typeface="+mj-cs"/>
                </a:defRPr>
              </a:lvl1pPr>
              <a:lvl2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2pPr>
              <a:lvl3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3pPr>
              <a:lvl4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4pPr>
              <a:lvl5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5pPr>
              <a:lvl6pPr marL="610042"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6pPr>
              <a:lvl7pPr marL="1220084"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7pPr>
              <a:lvl8pPr marL="1830126"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8pPr>
              <a:lvl9pPr marL="2440168"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9pPr>
            </a:lstStyle>
            <a:p>
              <a:r>
                <a:rPr lang="en-US" sz="1700" kern="0" dirty="0">
                  <a:latin typeface="Calibri" panose="020F0502020204030204" pitchFamily="34" charset="0"/>
                  <a:cs typeface="Calibri" panose="020F0502020204030204" pitchFamily="34" charset="0"/>
                </a:rPr>
                <a:t>A&amp;E Doctor</a:t>
              </a:r>
            </a:p>
            <a:p>
              <a:r>
                <a:rPr lang="en-GB" sz="1700" b="0" dirty="0" smtClean="0">
                  <a:solidFill>
                    <a:schemeClr val="tx1"/>
                  </a:solidFill>
                  <a:latin typeface="Calibri" panose="020F0502020204030204" pitchFamily="34" charset="0"/>
                  <a:cs typeface="Calibri" panose="020F0502020204030204" pitchFamily="34" charset="0"/>
                </a:rPr>
                <a:t>B, </a:t>
              </a:r>
              <a:r>
                <a:rPr lang="en-GB" sz="1700" b="0" kern="0" dirty="0">
                  <a:solidFill>
                    <a:schemeClr val="tx1"/>
                  </a:solidFill>
                  <a:latin typeface="Calibri" panose="020F0502020204030204" pitchFamily="34" charset="0"/>
                  <a:cs typeface="Calibri" panose="020F0502020204030204" pitchFamily="34" charset="0"/>
                </a:rPr>
                <a:t>Midlands </a:t>
              </a:r>
              <a:endParaRPr lang="en-GB" sz="1700" b="0" dirty="0">
                <a:solidFill>
                  <a:schemeClr val="tx1"/>
                </a:solidFill>
                <a:latin typeface="Calibri" panose="020F0502020204030204" pitchFamily="34" charset="0"/>
                <a:cs typeface="Calibri" panose="020F0502020204030204" pitchFamily="34" charset="0"/>
              </a:endParaRPr>
            </a:p>
            <a:p>
              <a:endParaRPr lang="en-GB" sz="1700" b="0" kern="0" dirty="0">
                <a:solidFill>
                  <a:schemeClr val="tx1"/>
                </a:solidFill>
                <a:latin typeface="Calibri" panose="020F0502020204030204" pitchFamily="34" charset="0"/>
                <a:cs typeface="Calibri" panose="020F0502020204030204" pitchFamily="34" charset="0"/>
              </a:endParaRPr>
            </a:p>
          </p:txBody>
        </p:sp>
        <p:sp>
          <p:nvSpPr>
            <p:cNvPr id="25" name="Oval 24">
              <a:extLst>
                <a:ext uri="{FF2B5EF4-FFF2-40B4-BE49-F238E27FC236}">
                  <a16:creationId xmlns="" xmlns:a16="http://schemas.microsoft.com/office/drawing/2014/main" id="{8CED331A-8CB8-F74C-82A2-6D5795B15018}"/>
                </a:ext>
              </a:extLst>
            </p:cNvPr>
            <p:cNvSpPr/>
            <p:nvPr/>
          </p:nvSpPr>
          <p:spPr bwMode="auto">
            <a:xfrm>
              <a:off x="8648440" y="3285778"/>
              <a:ext cx="1440160" cy="1440160"/>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400" b="1" dirty="0">
                  <a:solidFill>
                    <a:schemeClr val="bg1"/>
                  </a:solidFill>
                  <a:latin typeface="Calibri" panose="020F0502020204030204" pitchFamily="34" charset="0"/>
                  <a:cs typeface="Calibri" panose="020F0502020204030204" pitchFamily="34" charset="0"/>
                </a:rPr>
                <a:t>Healthcare</a:t>
              </a:r>
              <a:endParaRPr kumimoji="0" lang="en-GB" sz="1400" b="1" u="none" strike="noStrike" cap="none" normalizeH="0" baseline="0" dirty="0">
                <a:ln>
                  <a:noFill/>
                </a:ln>
                <a:solidFill>
                  <a:schemeClr val="bg1"/>
                </a:solidFill>
                <a:effectLst/>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942400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979" y="315731"/>
            <a:ext cx="8256091" cy="720000"/>
          </a:xfrm>
        </p:spPr>
        <p:txBody>
          <a:bodyPr/>
          <a:lstStyle/>
          <a:p>
            <a:r>
              <a:rPr lang="en-GB" b="1" dirty="0"/>
              <a:t>Which person is Hearing?</a:t>
            </a:r>
            <a:endParaRPr lang="en-GB" b="1" dirty="0">
              <a:latin typeface="Calibri" panose="020F0502020204030204" pitchFamily="34" charset="0"/>
              <a:cs typeface="Calibri" panose="020F0502020204030204" pitchFamily="34" charset="0"/>
            </a:endParaRPr>
          </a:p>
        </p:txBody>
      </p:sp>
      <p:sp>
        <p:nvSpPr>
          <p:cNvPr id="77" name="Title 1">
            <a:extLst>
              <a:ext uri="{FF2B5EF4-FFF2-40B4-BE49-F238E27FC236}">
                <a16:creationId xmlns="" xmlns:a16="http://schemas.microsoft.com/office/drawing/2014/main" id="{05DE70F9-1C93-C74A-B9F7-0C351F569014}"/>
              </a:ext>
            </a:extLst>
          </p:cNvPr>
          <p:cNvSpPr txBox="1">
            <a:spLocks/>
          </p:cNvSpPr>
          <p:nvPr/>
        </p:nvSpPr>
        <p:spPr bwMode="auto">
          <a:xfrm>
            <a:off x="696986" y="333570"/>
            <a:ext cx="7848873" cy="720000"/>
          </a:xfrm>
          <a:prstGeom prst="rect">
            <a:avLst/>
          </a:prstGeom>
          <a:solidFill>
            <a:schemeClr val="bg2"/>
          </a:solidFill>
          <a:ln w="9525">
            <a:noFill/>
            <a:miter lim="800000"/>
            <a:headEnd/>
            <a:tailEnd/>
          </a:ln>
        </p:spPr>
        <p:txBody>
          <a:bodyPr vert="horz" wrap="square" lIns="122008" tIns="61004" rIns="122008" bIns="61004" numCol="1" anchor="ctr" anchorCtr="0" compatLnSpc="1">
            <a:prstTxWarp prst="textNoShape">
              <a:avLst/>
            </a:prstTxWarp>
          </a:bodyPr>
          <a:lstStyle>
            <a:lvl1pPr algn="l" rtl="0" eaLnBrk="1" fontAlgn="base" hangingPunct="1">
              <a:spcBef>
                <a:spcPct val="0"/>
              </a:spcBef>
              <a:spcAft>
                <a:spcPct val="0"/>
              </a:spcAft>
              <a:defRPr sz="4400" b="1">
                <a:solidFill>
                  <a:schemeClr val="bg2"/>
                </a:solidFill>
                <a:latin typeface="+mj-lt"/>
                <a:ea typeface="+mj-ea"/>
                <a:cs typeface="+mj-cs"/>
              </a:defRPr>
            </a:lvl1pPr>
            <a:lvl2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2pPr>
            <a:lvl3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3pPr>
            <a:lvl4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4pPr>
            <a:lvl5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5pPr>
            <a:lvl6pPr marL="610042"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6pPr>
            <a:lvl7pPr marL="1220084"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7pPr>
            <a:lvl8pPr marL="1830126"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8pPr>
            <a:lvl9pPr marL="2440168"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9pPr>
          </a:lstStyle>
          <a:p>
            <a:pPr>
              <a:lnSpc>
                <a:spcPts val="3920"/>
              </a:lnSpc>
            </a:pPr>
            <a:r>
              <a:rPr lang="en-GB" sz="4000" kern="0" dirty="0">
                <a:solidFill>
                  <a:schemeClr val="accent4"/>
                </a:solidFill>
                <a:latin typeface="Calibri" panose="020F0502020204030204" pitchFamily="34" charset="0"/>
              </a:rPr>
              <a:t>Trick question! </a:t>
            </a:r>
            <a:br>
              <a:rPr lang="en-GB" sz="4000" kern="0" dirty="0">
                <a:solidFill>
                  <a:schemeClr val="accent4"/>
                </a:solidFill>
                <a:latin typeface="Calibri" panose="020F0502020204030204" pitchFamily="34" charset="0"/>
              </a:rPr>
            </a:br>
            <a:r>
              <a:rPr lang="en-GB" sz="4000" kern="0" dirty="0">
                <a:solidFill>
                  <a:schemeClr val="accent4"/>
                </a:solidFill>
                <a:latin typeface="Calibri" panose="020F0502020204030204" pitchFamily="34" charset="0"/>
              </a:rPr>
              <a:t>They are all deaf!</a:t>
            </a:r>
            <a:endParaRPr lang="en-GB" sz="4000" kern="0" dirty="0">
              <a:solidFill>
                <a:schemeClr val="accent4"/>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 xmlns:a16="http://schemas.microsoft.com/office/drawing/2014/main" id="{146FD9D4-67AA-304E-BD2B-77198B33DAEC}"/>
              </a:ext>
            </a:extLst>
          </p:cNvPr>
          <p:cNvSpPr/>
          <p:nvPr/>
        </p:nvSpPr>
        <p:spPr bwMode="auto">
          <a:xfrm>
            <a:off x="10058028" y="5352848"/>
            <a:ext cx="2137148" cy="15067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u="none" strike="noStrike" cap="none" normalizeH="0" baseline="0" dirty="0">
              <a:ln>
                <a:noFill/>
              </a:ln>
              <a:solidFill>
                <a:schemeClr val="tx1"/>
              </a:solidFill>
              <a:effectLst/>
              <a:latin typeface="Calibri" panose="020F0502020204030204" pitchFamily="34" charset="0"/>
            </a:endParaRPr>
          </a:p>
        </p:txBody>
      </p:sp>
      <p:sp>
        <p:nvSpPr>
          <p:cNvPr id="49" name="Title 1">
            <a:extLst>
              <a:ext uri="{FF2B5EF4-FFF2-40B4-BE49-F238E27FC236}">
                <a16:creationId xmlns="" xmlns:a16="http://schemas.microsoft.com/office/drawing/2014/main" id="{85F26345-F067-6D4D-8368-F64416D0A9CD}"/>
              </a:ext>
            </a:extLst>
          </p:cNvPr>
          <p:cNvSpPr txBox="1">
            <a:spLocks/>
          </p:cNvSpPr>
          <p:nvPr/>
        </p:nvSpPr>
        <p:spPr bwMode="auto">
          <a:xfrm>
            <a:off x="3526947" y="5446018"/>
            <a:ext cx="2526165" cy="720000"/>
          </a:xfrm>
          <a:prstGeom prst="rect">
            <a:avLst/>
          </a:prstGeom>
          <a:noFill/>
          <a:ln w="9525">
            <a:noFill/>
            <a:miter lim="800000"/>
            <a:headEnd/>
            <a:tailEnd/>
          </a:ln>
        </p:spPr>
        <p:txBody>
          <a:bodyPr vert="horz" wrap="square" lIns="122008" tIns="61004" rIns="122008" bIns="61004" numCol="1" anchor="t" anchorCtr="0" compatLnSpc="1">
            <a:prstTxWarp prst="textNoShape">
              <a:avLst/>
            </a:prstTxWarp>
          </a:bodyPr>
          <a:lstStyle>
            <a:lvl1pPr algn="l" rtl="0" eaLnBrk="1" fontAlgn="base" hangingPunct="1">
              <a:spcBef>
                <a:spcPct val="0"/>
              </a:spcBef>
              <a:spcAft>
                <a:spcPct val="0"/>
              </a:spcAft>
              <a:defRPr sz="4400" b="1">
                <a:solidFill>
                  <a:schemeClr val="bg2"/>
                </a:solidFill>
                <a:latin typeface="+mj-lt"/>
                <a:ea typeface="+mj-ea"/>
                <a:cs typeface="+mj-cs"/>
              </a:defRPr>
            </a:lvl1pPr>
            <a:lvl2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2pPr>
            <a:lvl3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3pPr>
            <a:lvl4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4pPr>
            <a:lvl5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5pPr>
            <a:lvl6pPr marL="610042"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6pPr>
            <a:lvl7pPr marL="1220084"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7pPr>
            <a:lvl8pPr marL="1830126"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8pPr>
            <a:lvl9pPr marL="2440168"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9pPr>
          </a:lstStyle>
          <a:p>
            <a:r>
              <a:rPr lang="en-US" sz="1600" b="0" kern="0" dirty="0">
                <a:latin typeface="Calibri" panose="020F0502020204030204" pitchFamily="34" charset="0"/>
                <a:cs typeface="Calibri" panose="020F0502020204030204" pitchFamily="34" charset="0"/>
              </a:rPr>
              <a:t>Profoundly deaf</a:t>
            </a:r>
          </a:p>
          <a:p>
            <a:r>
              <a:rPr lang="en-US" sz="1600" b="0" kern="0" dirty="0">
                <a:latin typeface="Calibri" panose="020F0502020204030204" pitchFamily="34" charset="0"/>
                <a:cs typeface="Calibri" panose="020F0502020204030204" pitchFamily="34" charset="0"/>
              </a:rPr>
              <a:t>2 Cochlear implants</a:t>
            </a:r>
            <a:endParaRPr lang="en-GB" sz="1600" b="0" kern="0" dirty="0">
              <a:latin typeface="Calibri" panose="020F0502020204030204" pitchFamily="34" charset="0"/>
              <a:cs typeface="Calibri" panose="020F0502020204030204" pitchFamily="34" charset="0"/>
            </a:endParaRPr>
          </a:p>
        </p:txBody>
      </p:sp>
      <p:sp>
        <p:nvSpPr>
          <p:cNvPr id="52" name="TextBox 51">
            <a:extLst>
              <a:ext uri="{FF2B5EF4-FFF2-40B4-BE49-F238E27FC236}">
                <a16:creationId xmlns="" xmlns:a16="http://schemas.microsoft.com/office/drawing/2014/main" id="{E8C87766-DD03-1D49-9825-5D9BF42B9B08}"/>
              </a:ext>
            </a:extLst>
          </p:cNvPr>
          <p:cNvSpPr txBox="1"/>
          <p:nvPr/>
        </p:nvSpPr>
        <p:spPr>
          <a:xfrm>
            <a:off x="677671" y="5446018"/>
            <a:ext cx="2476029" cy="584775"/>
          </a:xfrm>
          <a:prstGeom prst="rect">
            <a:avLst/>
          </a:prstGeom>
          <a:noFill/>
        </p:spPr>
        <p:txBody>
          <a:bodyPr wrap="square" rtlCol="0" anchor="t">
            <a:spAutoFit/>
          </a:bodyPr>
          <a:lstStyle/>
          <a:p>
            <a:r>
              <a:rPr lang="en-US" sz="1600" kern="0" dirty="0">
                <a:solidFill>
                  <a:schemeClr val="bg2"/>
                </a:solidFill>
                <a:latin typeface="Calibri" panose="020F0502020204030204" pitchFamily="34" charset="0"/>
                <a:cs typeface="Calibri" panose="020F0502020204030204" pitchFamily="34" charset="0"/>
              </a:rPr>
              <a:t>Profoundly deaf </a:t>
            </a:r>
          </a:p>
          <a:p>
            <a:r>
              <a:rPr lang="en-US" sz="1600" kern="0" dirty="0">
                <a:solidFill>
                  <a:schemeClr val="bg2"/>
                </a:solidFill>
                <a:latin typeface="Calibri" panose="020F0502020204030204" pitchFamily="34" charset="0"/>
                <a:cs typeface="Calibri" panose="020F0502020204030204" pitchFamily="34" charset="0"/>
              </a:rPr>
              <a:t>1 Cochlear implant</a:t>
            </a:r>
            <a:endParaRPr lang="en-GB" sz="1600" kern="0" dirty="0">
              <a:solidFill>
                <a:schemeClr val="bg2"/>
              </a:solidFill>
              <a:latin typeface="Calibri" panose="020F0502020204030204" pitchFamily="34" charset="0"/>
              <a:cs typeface="Calibri" panose="020F0502020204030204" pitchFamily="34" charset="0"/>
            </a:endParaRPr>
          </a:p>
        </p:txBody>
      </p:sp>
      <p:sp>
        <p:nvSpPr>
          <p:cNvPr id="53" name="Title 1">
            <a:extLst>
              <a:ext uri="{FF2B5EF4-FFF2-40B4-BE49-F238E27FC236}">
                <a16:creationId xmlns="" xmlns:a16="http://schemas.microsoft.com/office/drawing/2014/main" id="{2D037658-AA2C-2146-B541-D4CAFD0E127A}"/>
              </a:ext>
            </a:extLst>
          </p:cNvPr>
          <p:cNvSpPr txBox="1">
            <a:spLocks/>
          </p:cNvSpPr>
          <p:nvPr/>
        </p:nvSpPr>
        <p:spPr bwMode="auto">
          <a:xfrm>
            <a:off x="6329862" y="5446018"/>
            <a:ext cx="4722930" cy="720000"/>
          </a:xfrm>
          <a:prstGeom prst="rect">
            <a:avLst/>
          </a:prstGeom>
          <a:noFill/>
          <a:ln w="9525">
            <a:noFill/>
            <a:miter lim="800000"/>
            <a:headEnd/>
            <a:tailEnd/>
          </a:ln>
        </p:spPr>
        <p:txBody>
          <a:bodyPr vert="horz" wrap="square" lIns="122008" tIns="61004" rIns="122008" bIns="61004" numCol="1" anchor="t" anchorCtr="0" compatLnSpc="1">
            <a:prstTxWarp prst="textNoShape">
              <a:avLst/>
            </a:prstTxWarp>
          </a:bodyPr>
          <a:lstStyle>
            <a:lvl1pPr algn="l" rtl="0" eaLnBrk="1" fontAlgn="base" hangingPunct="1">
              <a:spcBef>
                <a:spcPct val="0"/>
              </a:spcBef>
              <a:spcAft>
                <a:spcPct val="0"/>
              </a:spcAft>
              <a:defRPr sz="4400" b="1">
                <a:solidFill>
                  <a:schemeClr val="bg2"/>
                </a:solidFill>
                <a:latin typeface="+mj-lt"/>
                <a:ea typeface="+mj-ea"/>
                <a:cs typeface="+mj-cs"/>
              </a:defRPr>
            </a:lvl1pPr>
            <a:lvl2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2pPr>
            <a:lvl3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3pPr>
            <a:lvl4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4pPr>
            <a:lvl5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5pPr>
            <a:lvl6pPr marL="610042"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6pPr>
            <a:lvl7pPr marL="1220084"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7pPr>
            <a:lvl8pPr marL="1830126"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8pPr>
            <a:lvl9pPr marL="2440168"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9pPr>
          </a:lstStyle>
          <a:p>
            <a:r>
              <a:rPr lang="en-US" sz="1600" b="0" kern="0" dirty="0">
                <a:latin typeface="Calibri" panose="020F0502020204030204" pitchFamily="34" charset="0"/>
                <a:cs typeface="Calibri" panose="020F0502020204030204" pitchFamily="34" charset="0"/>
              </a:rPr>
              <a:t>Profoundly deaf</a:t>
            </a:r>
          </a:p>
          <a:p>
            <a:r>
              <a:rPr lang="en-US" sz="1600" b="0" kern="0" dirty="0">
                <a:latin typeface="Calibri" panose="020F0502020204030204" pitchFamily="34" charset="0"/>
                <a:cs typeface="Calibri" panose="020F0502020204030204" pitchFamily="34" charset="0"/>
              </a:rPr>
              <a:t>No hearing devices</a:t>
            </a:r>
            <a:endParaRPr lang="en-GB" sz="1600" b="0" kern="0" dirty="0">
              <a:latin typeface="Calibri" panose="020F0502020204030204" pitchFamily="34" charset="0"/>
              <a:cs typeface="Calibri" panose="020F0502020204030204" pitchFamily="34" charset="0"/>
            </a:endParaRPr>
          </a:p>
        </p:txBody>
      </p:sp>
      <p:sp>
        <p:nvSpPr>
          <p:cNvPr id="63" name="Title 1">
            <a:extLst>
              <a:ext uri="{FF2B5EF4-FFF2-40B4-BE49-F238E27FC236}">
                <a16:creationId xmlns="" xmlns:a16="http://schemas.microsoft.com/office/drawing/2014/main" id="{452FD362-5A39-3E43-8BD6-2140DB1BCC7C}"/>
              </a:ext>
            </a:extLst>
          </p:cNvPr>
          <p:cNvSpPr txBox="1">
            <a:spLocks/>
          </p:cNvSpPr>
          <p:nvPr/>
        </p:nvSpPr>
        <p:spPr bwMode="auto">
          <a:xfrm>
            <a:off x="9208732" y="5457115"/>
            <a:ext cx="4722930" cy="720000"/>
          </a:xfrm>
          <a:prstGeom prst="rect">
            <a:avLst/>
          </a:prstGeom>
          <a:noFill/>
          <a:ln w="9525">
            <a:noFill/>
            <a:miter lim="800000"/>
            <a:headEnd/>
            <a:tailEnd/>
          </a:ln>
        </p:spPr>
        <p:txBody>
          <a:bodyPr vert="horz" wrap="square" lIns="122008" tIns="61004" rIns="122008" bIns="61004" numCol="1" anchor="t" anchorCtr="0" compatLnSpc="1">
            <a:prstTxWarp prst="textNoShape">
              <a:avLst/>
            </a:prstTxWarp>
          </a:bodyPr>
          <a:lstStyle>
            <a:lvl1pPr algn="l" rtl="0" eaLnBrk="1" fontAlgn="base" hangingPunct="1">
              <a:spcBef>
                <a:spcPct val="0"/>
              </a:spcBef>
              <a:spcAft>
                <a:spcPct val="0"/>
              </a:spcAft>
              <a:defRPr sz="4400" b="1">
                <a:solidFill>
                  <a:schemeClr val="bg2"/>
                </a:solidFill>
                <a:latin typeface="+mj-lt"/>
                <a:ea typeface="+mj-ea"/>
                <a:cs typeface="+mj-cs"/>
              </a:defRPr>
            </a:lvl1pPr>
            <a:lvl2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2pPr>
            <a:lvl3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3pPr>
            <a:lvl4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4pPr>
            <a:lvl5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5pPr>
            <a:lvl6pPr marL="610042"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6pPr>
            <a:lvl7pPr marL="1220084"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7pPr>
            <a:lvl8pPr marL="1830126"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8pPr>
            <a:lvl9pPr marL="2440168"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9pPr>
          </a:lstStyle>
          <a:p>
            <a:r>
              <a:rPr lang="en-US" sz="1600" b="0" kern="0" dirty="0">
                <a:latin typeface="Calibri" panose="020F0502020204030204" pitchFamily="34" charset="0"/>
                <a:cs typeface="Calibri" panose="020F0502020204030204" pitchFamily="34" charset="0"/>
              </a:rPr>
              <a:t>Profoundly deaf</a:t>
            </a:r>
          </a:p>
          <a:p>
            <a:r>
              <a:rPr lang="en-US" sz="1600" b="0" kern="0" dirty="0">
                <a:latin typeface="Calibri" panose="020F0502020204030204" pitchFamily="34" charset="0"/>
                <a:cs typeface="Calibri" panose="020F0502020204030204" pitchFamily="34" charset="0"/>
              </a:rPr>
              <a:t>Two hearing aids</a:t>
            </a:r>
            <a:endParaRPr lang="en-GB" sz="1600" b="0" kern="0" dirty="0">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 xmlns:a16="http://schemas.microsoft.com/office/drawing/2014/main" id="{53F0ADC8-A97D-394C-BE93-A5B4F86C1BC8}"/>
              </a:ext>
            </a:extLst>
          </p:cNvPr>
          <p:cNvGrpSpPr/>
          <p:nvPr/>
        </p:nvGrpSpPr>
        <p:grpSpPr>
          <a:xfrm>
            <a:off x="624978" y="1697104"/>
            <a:ext cx="3868551" cy="3033118"/>
            <a:chOff x="624978" y="1697104"/>
            <a:chExt cx="3868551" cy="3033118"/>
          </a:xfrm>
        </p:grpSpPr>
        <p:sp>
          <p:nvSpPr>
            <p:cNvPr id="45" name="Rectangle 44">
              <a:extLst>
                <a:ext uri="{FF2B5EF4-FFF2-40B4-BE49-F238E27FC236}">
                  <a16:creationId xmlns="" xmlns:a16="http://schemas.microsoft.com/office/drawing/2014/main" id="{2BF4130B-A839-BA42-8A41-3DC68F166741}"/>
                </a:ext>
              </a:extLst>
            </p:cNvPr>
            <p:cNvSpPr/>
            <p:nvPr/>
          </p:nvSpPr>
          <p:spPr>
            <a:xfrm>
              <a:off x="624978" y="1697104"/>
              <a:ext cx="3868551" cy="877163"/>
            </a:xfrm>
            <a:prstGeom prst="rect">
              <a:avLst/>
            </a:prstGeom>
          </p:spPr>
          <p:txBody>
            <a:bodyPr wrap="square" anchor="t">
              <a:spAutoFit/>
            </a:bodyPr>
            <a:lstStyle/>
            <a:p>
              <a:r>
                <a:rPr lang="en-US" sz="1700" b="1" dirty="0">
                  <a:solidFill>
                    <a:schemeClr val="bg2"/>
                  </a:solidFill>
                  <a:latin typeface="Calibri" panose="020F0502020204030204" pitchFamily="34" charset="0"/>
                  <a:cs typeface="Calibri" panose="020F0502020204030204" pitchFamily="34" charset="0"/>
                </a:rPr>
                <a:t>Photographer</a:t>
              </a:r>
            </a:p>
            <a:p>
              <a:r>
                <a:rPr lang="en-GB" sz="1700" dirty="0" smtClean="0">
                  <a:latin typeface="Calibri" panose="020F0502020204030204" pitchFamily="34" charset="0"/>
                  <a:cs typeface="Calibri" panose="020F0502020204030204" pitchFamily="34" charset="0"/>
                </a:rPr>
                <a:t>L, </a:t>
              </a:r>
              <a:r>
                <a:rPr lang="en-GB" sz="1700" dirty="0">
                  <a:latin typeface="Calibri" panose="020F0502020204030204" pitchFamily="34" charset="0"/>
                  <a:cs typeface="Calibri" panose="020F0502020204030204" pitchFamily="34" charset="0"/>
                </a:rPr>
                <a:t>London</a:t>
              </a:r>
              <a:endParaRPr lang="en-GB" sz="1700" kern="0" dirty="0">
                <a:latin typeface="Calibri" panose="020F0502020204030204" pitchFamily="34" charset="0"/>
                <a:cs typeface="Calibri" panose="020F0502020204030204" pitchFamily="34" charset="0"/>
              </a:endParaRPr>
            </a:p>
            <a:p>
              <a:endParaRPr lang="en-GB" sz="1700" dirty="0">
                <a:latin typeface="Calibri" panose="020F0502020204030204" pitchFamily="34" charset="0"/>
                <a:cs typeface="Calibri" panose="020F0502020204030204" pitchFamily="34" charset="0"/>
              </a:endParaRPr>
            </a:p>
          </p:txBody>
        </p:sp>
        <p:sp>
          <p:nvSpPr>
            <p:cNvPr id="32" name="Oval 31">
              <a:extLst>
                <a:ext uri="{FF2B5EF4-FFF2-40B4-BE49-F238E27FC236}">
                  <a16:creationId xmlns="" xmlns:a16="http://schemas.microsoft.com/office/drawing/2014/main" id="{960224B0-03AD-9541-8764-0629DD209975}"/>
                </a:ext>
              </a:extLst>
            </p:cNvPr>
            <p:cNvSpPr/>
            <p:nvPr/>
          </p:nvSpPr>
          <p:spPr bwMode="auto">
            <a:xfrm>
              <a:off x="656193" y="3290062"/>
              <a:ext cx="1440160" cy="1440160"/>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1100" b="1" dirty="0">
                  <a:solidFill>
                    <a:schemeClr val="bg1"/>
                  </a:solidFill>
                  <a:latin typeface="Calibri" panose="020F0502020204030204" pitchFamily="34" charset="0"/>
                  <a:cs typeface="Calibri" panose="020F0502020204030204" pitchFamily="34" charset="0"/>
                </a:rPr>
                <a:t>Creative, </a:t>
              </a:r>
              <a:br>
                <a:rPr lang="en-GB" sz="1100" b="1" dirty="0">
                  <a:solidFill>
                    <a:schemeClr val="bg1"/>
                  </a:solidFill>
                  <a:latin typeface="Calibri" panose="020F0502020204030204" pitchFamily="34" charset="0"/>
                  <a:cs typeface="Calibri" panose="020F0502020204030204" pitchFamily="34" charset="0"/>
                </a:rPr>
              </a:br>
              <a:r>
                <a:rPr lang="en-GB" sz="1100" b="1" dirty="0">
                  <a:solidFill>
                    <a:schemeClr val="bg1"/>
                  </a:solidFill>
                  <a:latin typeface="Calibri" panose="020F0502020204030204" pitchFamily="34" charset="0"/>
                  <a:cs typeface="Calibri" panose="020F0502020204030204" pitchFamily="34" charset="0"/>
                </a:rPr>
                <a:t>Media and </a:t>
              </a:r>
            </a:p>
            <a:p>
              <a:pPr algn="ctr"/>
              <a:r>
                <a:rPr lang="en-GB" sz="1100" b="1" dirty="0">
                  <a:solidFill>
                    <a:schemeClr val="bg1"/>
                  </a:solidFill>
                  <a:latin typeface="Calibri" panose="020F0502020204030204" pitchFamily="34" charset="0"/>
                  <a:cs typeface="Calibri" panose="020F0502020204030204" pitchFamily="34" charset="0"/>
                </a:rPr>
                <a:t>Communications</a:t>
              </a:r>
            </a:p>
          </p:txBody>
        </p:sp>
      </p:grpSp>
      <p:grpSp>
        <p:nvGrpSpPr>
          <p:cNvPr id="12" name="Group 11">
            <a:extLst>
              <a:ext uri="{FF2B5EF4-FFF2-40B4-BE49-F238E27FC236}">
                <a16:creationId xmlns="" xmlns:a16="http://schemas.microsoft.com/office/drawing/2014/main" id="{47969D39-5B23-3941-ABEC-AA22BA773CCE}"/>
              </a:ext>
            </a:extLst>
          </p:cNvPr>
          <p:cNvGrpSpPr/>
          <p:nvPr/>
        </p:nvGrpSpPr>
        <p:grpSpPr>
          <a:xfrm>
            <a:off x="3526947" y="1697104"/>
            <a:ext cx="3612461" cy="3033118"/>
            <a:chOff x="3526947" y="1697104"/>
            <a:chExt cx="3612461" cy="3033118"/>
          </a:xfrm>
        </p:grpSpPr>
        <p:sp>
          <p:nvSpPr>
            <p:cNvPr id="48" name="Title 1">
              <a:extLst>
                <a:ext uri="{FF2B5EF4-FFF2-40B4-BE49-F238E27FC236}">
                  <a16:creationId xmlns="" xmlns:a16="http://schemas.microsoft.com/office/drawing/2014/main" id="{A3CC6390-8C5C-7B45-890B-77C9E0941689}"/>
                </a:ext>
              </a:extLst>
            </p:cNvPr>
            <p:cNvSpPr txBox="1">
              <a:spLocks/>
            </p:cNvSpPr>
            <p:nvPr/>
          </p:nvSpPr>
          <p:spPr bwMode="auto">
            <a:xfrm>
              <a:off x="3526947" y="1697104"/>
              <a:ext cx="3612461" cy="720000"/>
            </a:xfrm>
            <a:prstGeom prst="rect">
              <a:avLst/>
            </a:prstGeom>
            <a:noFill/>
            <a:ln w="9525">
              <a:noFill/>
              <a:miter lim="800000"/>
              <a:headEnd/>
              <a:tailEnd/>
            </a:ln>
          </p:spPr>
          <p:txBody>
            <a:bodyPr vert="horz" wrap="square" lIns="122008" tIns="61004" rIns="122008" bIns="61004" numCol="1" anchor="t" anchorCtr="0" compatLnSpc="1">
              <a:prstTxWarp prst="textNoShape">
                <a:avLst/>
              </a:prstTxWarp>
            </a:bodyPr>
            <a:lstStyle>
              <a:lvl1pPr algn="l" rtl="0" eaLnBrk="1" fontAlgn="base" hangingPunct="1">
                <a:spcBef>
                  <a:spcPct val="0"/>
                </a:spcBef>
                <a:spcAft>
                  <a:spcPct val="0"/>
                </a:spcAft>
                <a:defRPr sz="4400" b="1">
                  <a:solidFill>
                    <a:schemeClr val="bg2"/>
                  </a:solidFill>
                  <a:latin typeface="+mj-lt"/>
                  <a:ea typeface="+mj-ea"/>
                  <a:cs typeface="+mj-cs"/>
                </a:defRPr>
              </a:lvl1pPr>
              <a:lvl2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2pPr>
              <a:lvl3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3pPr>
              <a:lvl4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4pPr>
              <a:lvl5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5pPr>
              <a:lvl6pPr marL="610042"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6pPr>
              <a:lvl7pPr marL="1220084"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7pPr>
              <a:lvl8pPr marL="1830126"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8pPr>
              <a:lvl9pPr marL="2440168"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9pPr>
            </a:lstStyle>
            <a:p>
              <a:r>
                <a:rPr lang="en-US" sz="1700" kern="0" dirty="0">
                  <a:latin typeface="Calibri" panose="020F0502020204030204" pitchFamily="34" charset="0"/>
                  <a:cs typeface="Calibri" panose="020F0502020204030204" pitchFamily="34" charset="0"/>
                </a:rPr>
                <a:t>Company Owner</a:t>
              </a:r>
            </a:p>
            <a:p>
              <a:r>
                <a:rPr lang="en-GB" sz="1700" b="0" dirty="0" smtClean="0">
                  <a:solidFill>
                    <a:schemeClr val="tx1"/>
                  </a:solidFill>
                  <a:latin typeface="Calibri" panose="020F0502020204030204" pitchFamily="34" charset="0"/>
                  <a:cs typeface="Calibri" panose="020F0502020204030204" pitchFamily="34" charset="0"/>
                </a:rPr>
                <a:t>T, </a:t>
              </a:r>
              <a:r>
                <a:rPr lang="en-GB" sz="1700" b="0" dirty="0">
                  <a:solidFill>
                    <a:schemeClr val="tx1"/>
                  </a:solidFill>
                  <a:latin typeface="Calibri" panose="020F0502020204030204" pitchFamily="34" charset="0"/>
                  <a:cs typeface="Calibri" panose="020F0502020204030204" pitchFamily="34" charset="0"/>
                </a:rPr>
                <a:t>London</a:t>
              </a:r>
            </a:p>
            <a:p>
              <a:endParaRPr lang="en-GB" sz="1700" b="0" kern="0" dirty="0">
                <a:solidFill>
                  <a:schemeClr val="tx1"/>
                </a:solidFill>
                <a:latin typeface="Calibri" panose="020F0502020204030204" pitchFamily="34" charset="0"/>
                <a:cs typeface="Calibri" panose="020F0502020204030204" pitchFamily="34" charset="0"/>
              </a:endParaRPr>
            </a:p>
          </p:txBody>
        </p:sp>
        <p:sp>
          <p:nvSpPr>
            <p:cNvPr id="33" name="Oval 32">
              <a:extLst>
                <a:ext uri="{FF2B5EF4-FFF2-40B4-BE49-F238E27FC236}">
                  <a16:creationId xmlns="" xmlns:a16="http://schemas.microsoft.com/office/drawing/2014/main" id="{D2276D9C-BB95-6C40-83B2-06493E141A95}"/>
                </a:ext>
              </a:extLst>
            </p:cNvPr>
            <p:cNvSpPr/>
            <p:nvPr/>
          </p:nvSpPr>
          <p:spPr bwMode="auto">
            <a:xfrm>
              <a:off x="3641392" y="3290062"/>
              <a:ext cx="1440160" cy="1440160"/>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a:r>
                <a:rPr lang="en-GB" sz="1200" b="1" dirty="0">
                  <a:solidFill>
                    <a:schemeClr val="bg1"/>
                  </a:solidFill>
                  <a:latin typeface="Calibri" panose="020F0502020204030204" pitchFamily="34" charset="0"/>
                  <a:cs typeface="Calibri" panose="020F0502020204030204" pitchFamily="34" charset="0"/>
                </a:rPr>
                <a:t>Business, </a:t>
              </a:r>
              <a:br>
                <a:rPr lang="en-GB" sz="1200" b="1" dirty="0">
                  <a:solidFill>
                    <a:schemeClr val="bg1"/>
                  </a:solidFill>
                  <a:latin typeface="Calibri" panose="020F0502020204030204" pitchFamily="34" charset="0"/>
                  <a:cs typeface="Calibri" panose="020F0502020204030204" pitchFamily="34" charset="0"/>
                </a:rPr>
              </a:br>
              <a:r>
                <a:rPr lang="en-GB" sz="1200" b="1" dirty="0">
                  <a:solidFill>
                    <a:schemeClr val="bg1"/>
                  </a:solidFill>
                  <a:latin typeface="Calibri" panose="020F0502020204030204" pitchFamily="34" charset="0"/>
                  <a:cs typeface="Calibri" panose="020F0502020204030204" pitchFamily="34" charset="0"/>
                </a:rPr>
                <a:t>Finance and Administration</a:t>
              </a:r>
            </a:p>
          </p:txBody>
        </p:sp>
      </p:grpSp>
      <p:grpSp>
        <p:nvGrpSpPr>
          <p:cNvPr id="13" name="Group 12">
            <a:extLst>
              <a:ext uri="{FF2B5EF4-FFF2-40B4-BE49-F238E27FC236}">
                <a16:creationId xmlns="" xmlns:a16="http://schemas.microsoft.com/office/drawing/2014/main" id="{B3E56143-59AE-504F-971E-89277A76367A}"/>
              </a:ext>
            </a:extLst>
          </p:cNvPr>
          <p:cNvGrpSpPr/>
          <p:nvPr/>
        </p:nvGrpSpPr>
        <p:grpSpPr>
          <a:xfrm>
            <a:off x="6301853" y="1682044"/>
            <a:ext cx="3078081" cy="3048178"/>
            <a:chOff x="6301853" y="1682044"/>
            <a:chExt cx="3078081" cy="3048178"/>
          </a:xfrm>
        </p:grpSpPr>
        <p:sp>
          <p:nvSpPr>
            <p:cNvPr id="51" name="Title 1">
              <a:extLst>
                <a:ext uri="{FF2B5EF4-FFF2-40B4-BE49-F238E27FC236}">
                  <a16:creationId xmlns="" xmlns:a16="http://schemas.microsoft.com/office/drawing/2014/main" id="{7BFDF493-4C0F-DD46-AA74-68F909429C1D}"/>
                </a:ext>
              </a:extLst>
            </p:cNvPr>
            <p:cNvSpPr txBox="1">
              <a:spLocks/>
            </p:cNvSpPr>
            <p:nvPr/>
          </p:nvSpPr>
          <p:spPr bwMode="auto">
            <a:xfrm>
              <a:off x="6301853" y="1682044"/>
              <a:ext cx="3078081" cy="720000"/>
            </a:xfrm>
            <a:prstGeom prst="rect">
              <a:avLst/>
            </a:prstGeom>
            <a:noFill/>
            <a:ln w="9525">
              <a:noFill/>
              <a:miter lim="800000"/>
              <a:headEnd/>
              <a:tailEnd/>
            </a:ln>
          </p:spPr>
          <p:txBody>
            <a:bodyPr vert="horz" wrap="square" lIns="122008" tIns="61004" rIns="122008" bIns="61004" numCol="1" anchor="t" anchorCtr="0" compatLnSpc="1">
              <a:prstTxWarp prst="textNoShape">
                <a:avLst/>
              </a:prstTxWarp>
            </a:bodyPr>
            <a:lstStyle>
              <a:lvl1pPr algn="l" rtl="0" eaLnBrk="1" fontAlgn="base" hangingPunct="1">
                <a:spcBef>
                  <a:spcPct val="0"/>
                </a:spcBef>
                <a:spcAft>
                  <a:spcPct val="0"/>
                </a:spcAft>
                <a:defRPr sz="4400" b="1">
                  <a:solidFill>
                    <a:schemeClr val="bg2"/>
                  </a:solidFill>
                  <a:latin typeface="+mj-lt"/>
                  <a:ea typeface="+mj-ea"/>
                  <a:cs typeface="+mj-cs"/>
                </a:defRPr>
              </a:lvl1pPr>
              <a:lvl2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2pPr>
              <a:lvl3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3pPr>
              <a:lvl4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4pPr>
              <a:lvl5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5pPr>
              <a:lvl6pPr marL="610042"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6pPr>
              <a:lvl7pPr marL="1220084"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7pPr>
              <a:lvl8pPr marL="1830126"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8pPr>
              <a:lvl9pPr marL="2440168"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9pPr>
            </a:lstStyle>
            <a:p>
              <a:r>
                <a:rPr lang="en-US" sz="1700" kern="0" dirty="0">
                  <a:latin typeface="Calibri" panose="020F0502020204030204" pitchFamily="34" charset="0"/>
                  <a:cs typeface="Calibri" panose="020F0502020204030204" pitchFamily="34" charset="0"/>
                </a:rPr>
                <a:t>IT at Ministry of </a:t>
              </a:r>
              <a:r>
                <a:rPr lang="en-US" sz="1700" kern="0" dirty="0" err="1">
                  <a:latin typeface="Calibri" panose="020F0502020204030204" pitchFamily="34" charset="0"/>
                  <a:cs typeface="Calibri" panose="020F0502020204030204" pitchFamily="34" charset="0"/>
                </a:rPr>
                <a:t>Defence</a:t>
              </a:r>
              <a:endParaRPr lang="en-US" sz="1700" kern="0" dirty="0">
                <a:latin typeface="Calibri" panose="020F0502020204030204" pitchFamily="34" charset="0"/>
                <a:cs typeface="Calibri" panose="020F0502020204030204" pitchFamily="34" charset="0"/>
              </a:endParaRPr>
            </a:p>
            <a:p>
              <a:r>
                <a:rPr lang="en-GB" sz="1700" b="0" dirty="0" smtClean="0">
                  <a:solidFill>
                    <a:schemeClr val="tx1"/>
                  </a:solidFill>
                  <a:latin typeface="Calibri" panose="020F0502020204030204" pitchFamily="34" charset="0"/>
                  <a:cs typeface="Calibri" panose="020F0502020204030204" pitchFamily="34" charset="0"/>
                </a:rPr>
                <a:t>Y, </a:t>
              </a:r>
              <a:r>
                <a:rPr lang="en-GB" sz="1700" b="0" dirty="0">
                  <a:solidFill>
                    <a:schemeClr val="tx1"/>
                  </a:solidFill>
                  <a:latin typeface="Calibri" panose="020F0502020204030204" pitchFamily="34" charset="0"/>
                  <a:cs typeface="Calibri" panose="020F0502020204030204" pitchFamily="34" charset="0"/>
                </a:rPr>
                <a:t>London</a:t>
              </a:r>
            </a:p>
            <a:p>
              <a:endParaRPr lang="en-GB" sz="1700" b="0" kern="0" dirty="0">
                <a:solidFill>
                  <a:schemeClr val="tx1"/>
                </a:solidFill>
                <a:latin typeface="Calibri" panose="020F0502020204030204" pitchFamily="34" charset="0"/>
                <a:cs typeface="Calibri" panose="020F0502020204030204" pitchFamily="34" charset="0"/>
              </a:endParaRPr>
            </a:p>
          </p:txBody>
        </p:sp>
        <p:sp>
          <p:nvSpPr>
            <p:cNvPr id="34" name="Oval 33">
              <a:extLst>
                <a:ext uri="{FF2B5EF4-FFF2-40B4-BE49-F238E27FC236}">
                  <a16:creationId xmlns="" xmlns:a16="http://schemas.microsoft.com/office/drawing/2014/main" id="{8ABA8538-0252-8B48-A055-F7EDA200D787}"/>
                </a:ext>
              </a:extLst>
            </p:cNvPr>
            <p:cNvSpPr/>
            <p:nvPr/>
          </p:nvSpPr>
          <p:spPr bwMode="auto">
            <a:xfrm>
              <a:off x="6427132" y="3290062"/>
              <a:ext cx="1440160" cy="1440160"/>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1400" b="1" dirty="0">
                  <a:solidFill>
                    <a:schemeClr val="bg1"/>
                  </a:solidFill>
                  <a:latin typeface="Calibri" panose="020F0502020204030204" pitchFamily="34" charset="0"/>
                  <a:cs typeface="Calibri" panose="020F0502020204030204" pitchFamily="34" charset="0"/>
                </a:rPr>
                <a:t>Computing, Technology and Digital</a:t>
              </a:r>
            </a:p>
          </p:txBody>
        </p:sp>
      </p:grpSp>
      <p:grpSp>
        <p:nvGrpSpPr>
          <p:cNvPr id="14" name="Group 13">
            <a:extLst>
              <a:ext uri="{FF2B5EF4-FFF2-40B4-BE49-F238E27FC236}">
                <a16:creationId xmlns="" xmlns:a16="http://schemas.microsoft.com/office/drawing/2014/main" id="{8352A821-2640-344E-903E-1BAF84D18893}"/>
              </a:ext>
            </a:extLst>
          </p:cNvPr>
          <p:cNvGrpSpPr/>
          <p:nvPr/>
        </p:nvGrpSpPr>
        <p:grpSpPr>
          <a:xfrm>
            <a:off x="9180723" y="1693141"/>
            <a:ext cx="3078081" cy="3104805"/>
            <a:chOff x="9180723" y="1693141"/>
            <a:chExt cx="3078081" cy="3104805"/>
          </a:xfrm>
        </p:grpSpPr>
        <p:sp>
          <p:nvSpPr>
            <p:cNvPr id="62" name="Title 1">
              <a:extLst>
                <a:ext uri="{FF2B5EF4-FFF2-40B4-BE49-F238E27FC236}">
                  <a16:creationId xmlns="" xmlns:a16="http://schemas.microsoft.com/office/drawing/2014/main" id="{70BF812D-B3D2-8A4C-A6D0-9FE9614D4A27}"/>
                </a:ext>
              </a:extLst>
            </p:cNvPr>
            <p:cNvSpPr txBox="1">
              <a:spLocks/>
            </p:cNvSpPr>
            <p:nvPr/>
          </p:nvSpPr>
          <p:spPr bwMode="auto">
            <a:xfrm>
              <a:off x="9180723" y="1693141"/>
              <a:ext cx="3078081" cy="720000"/>
            </a:xfrm>
            <a:prstGeom prst="rect">
              <a:avLst/>
            </a:prstGeom>
            <a:noFill/>
            <a:ln w="9525">
              <a:noFill/>
              <a:miter lim="800000"/>
              <a:headEnd/>
              <a:tailEnd/>
            </a:ln>
          </p:spPr>
          <p:txBody>
            <a:bodyPr vert="horz" wrap="square" lIns="122008" tIns="61004" rIns="122008" bIns="61004" numCol="1" anchor="t" anchorCtr="0" compatLnSpc="1">
              <a:prstTxWarp prst="textNoShape">
                <a:avLst/>
              </a:prstTxWarp>
            </a:bodyPr>
            <a:lstStyle>
              <a:lvl1pPr algn="l" rtl="0" eaLnBrk="1" fontAlgn="base" hangingPunct="1">
                <a:spcBef>
                  <a:spcPct val="0"/>
                </a:spcBef>
                <a:spcAft>
                  <a:spcPct val="0"/>
                </a:spcAft>
                <a:defRPr sz="4400" b="1">
                  <a:solidFill>
                    <a:schemeClr val="bg2"/>
                  </a:solidFill>
                  <a:latin typeface="+mj-lt"/>
                  <a:ea typeface="+mj-ea"/>
                  <a:cs typeface="+mj-cs"/>
                </a:defRPr>
              </a:lvl1pPr>
              <a:lvl2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2pPr>
              <a:lvl3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3pPr>
              <a:lvl4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4pPr>
              <a:lvl5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5pPr>
              <a:lvl6pPr marL="610042"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6pPr>
              <a:lvl7pPr marL="1220084"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7pPr>
              <a:lvl8pPr marL="1830126"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8pPr>
              <a:lvl9pPr marL="2440168"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9pPr>
            </a:lstStyle>
            <a:p>
              <a:r>
                <a:rPr lang="en-US" sz="1700" kern="0" dirty="0">
                  <a:latin typeface="Calibri" panose="020F0502020204030204" pitchFamily="34" charset="0"/>
                  <a:cs typeface="Calibri" panose="020F0502020204030204" pitchFamily="34" charset="0"/>
                </a:rPr>
                <a:t>Statistician</a:t>
              </a:r>
            </a:p>
            <a:p>
              <a:r>
                <a:rPr lang="en-GB" sz="1700" b="0" dirty="0" smtClean="0">
                  <a:solidFill>
                    <a:schemeClr val="tx1"/>
                  </a:solidFill>
                  <a:latin typeface="Calibri" panose="020F0502020204030204" pitchFamily="34" charset="0"/>
                  <a:cs typeface="Calibri" panose="020F0502020204030204" pitchFamily="34" charset="0"/>
                </a:rPr>
                <a:t>C, </a:t>
              </a:r>
              <a:r>
                <a:rPr lang="en-GB" sz="1700" b="0" dirty="0">
                  <a:solidFill>
                    <a:schemeClr val="tx1"/>
                  </a:solidFill>
                  <a:latin typeface="Calibri" panose="020F0502020204030204" pitchFamily="34" charset="0"/>
                  <a:cs typeface="Calibri" panose="020F0502020204030204" pitchFamily="34" charset="0"/>
                </a:rPr>
                <a:t>Edinburgh</a:t>
              </a:r>
            </a:p>
            <a:p>
              <a:endParaRPr lang="en-GB" sz="1700" b="0" kern="0" dirty="0">
                <a:solidFill>
                  <a:schemeClr val="tx1"/>
                </a:solidFill>
                <a:latin typeface="Calibri" panose="020F0502020204030204" pitchFamily="34" charset="0"/>
                <a:cs typeface="Calibri" panose="020F0502020204030204" pitchFamily="34" charset="0"/>
              </a:endParaRPr>
            </a:p>
          </p:txBody>
        </p:sp>
        <p:sp>
          <p:nvSpPr>
            <p:cNvPr id="35" name="Oval 34">
              <a:extLst>
                <a:ext uri="{FF2B5EF4-FFF2-40B4-BE49-F238E27FC236}">
                  <a16:creationId xmlns="" xmlns:a16="http://schemas.microsoft.com/office/drawing/2014/main" id="{63118F6C-B4BA-164A-A5FE-5CCD3AE17C8A}"/>
                </a:ext>
              </a:extLst>
            </p:cNvPr>
            <p:cNvSpPr/>
            <p:nvPr/>
          </p:nvSpPr>
          <p:spPr bwMode="auto">
            <a:xfrm>
              <a:off x="9279603" y="3357786"/>
              <a:ext cx="1440160" cy="1440160"/>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1400" b="1" dirty="0">
                  <a:solidFill>
                    <a:schemeClr val="bg1"/>
                  </a:solidFill>
                  <a:latin typeface="Calibri" panose="020F0502020204030204" pitchFamily="34" charset="0"/>
                  <a:cs typeface="Calibri" panose="020F0502020204030204" pitchFamily="34" charset="0"/>
                </a:rPr>
                <a:t>Science and Research</a:t>
              </a:r>
            </a:p>
          </p:txBody>
        </p:sp>
      </p:grpSp>
    </p:spTree>
    <p:extLst>
      <p:ext uri="{BB962C8B-B14F-4D97-AF65-F5344CB8AC3E}">
        <p14:creationId xmlns:p14="http://schemas.microsoft.com/office/powerpoint/2010/main" val="3545336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77"/>
                                        </p:tgtEl>
                                        <p:attrNameLst>
                                          <p:attrName>style.visibility</p:attrName>
                                        </p:attrNameLst>
                                      </p:cBhvr>
                                      <p:to>
                                        <p:strVal val="visible"/>
                                      </p:to>
                                    </p:set>
                                    <p:animEffect transition="in" filter="fade">
                                      <p:cBhvr>
                                        <p:cTn id="39"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49" grpId="0"/>
      <p:bldP spid="52" grpId="0"/>
      <p:bldP spid="53" grpId="0"/>
      <p:bldP spid="6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979" y="320040"/>
            <a:ext cx="8256091" cy="720000"/>
          </a:xfrm>
        </p:spPr>
        <p:txBody>
          <a:bodyPr/>
          <a:lstStyle/>
          <a:p>
            <a:r>
              <a:rPr lang="en-GB" sz="4000" b="1" dirty="0"/>
              <a:t>Final round…Hearing or Deaf?</a:t>
            </a:r>
            <a:endParaRPr lang="en-GB" sz="4000" b="1" dirty="0">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 xmlns:a16="http://schemas.microsoft.com/office/drawing/2014/main" id="{4284243F-10A0-384B-B9F4-40B5D5EB54E8}"/>
              </a:ext>
            </a:extLst>
          </p:cNvPr>
          <p:cNvGrpSpPr/>
          <p:nvPr/>
        </p:nvGrpSpPr>
        <p:grpSpPr>
          <a:xfrm>
            <a:off x="624978" y="1701602"/>
            <a:ext cx="3868551" cy="3037383"/>
            <a:chOff x="624978" y="1701602"/>
            <a:chExt cx="3868551" cy="3037383"/>
          </a:xfrm>
        </p:grpSpPr>
        <p:sp>
          <p:nvSpPr>
            <p:cNvPr id="7" name="Rectangle 6"/>
            <p:cNvSpPr/>
            <p:nvPr/>
          </p:nvSpPr>
          <p:spPr>
            <a:xfrm>
              <a:off x="624978" y="1701602"/>
              <a:ext cx="3868551" cy="877163"/>
            </a:xfrm>
            <a:prstGeom prst="rect">
              <a:avLst/>
            </a:prstGeom>
          </p:spPr>
          <p:txBody>
            <a:bodyPr wrap="square" anchor="t">
              <a:spAutoFit/>
            </a:bodyPr>
            <a:lstStyle/>
            <a:p>
              <a:r>
                <a:rPr lang="en-US" sz="1700" b="1" dirty="0">
                  <a:solidFill>
                    <a:schemeClr val="bg2"/>
                  </a:solidFill>
                  <a:latin typeface="Calibri" panose="020F0502020204030204" pitchFamily="34" charset="0"/>
                  <a:cs typeface="Calibri" panose="020F0502020204030204" pitchFamily="34" charset="0"/>
                </a:rPr>
                <a:t>Joiner and business owner</a:t>
              </a:r>
            </a:p>
            <a:p>
              <a:r>
                <a:rPr lang="en-GB" sz="1700" dirty="0" smtClean="0">
                  <a:latin typeface="Calibri" panose="020F0502020204030204" pitchFamily="34" charset="0"/>
                  <a:cs typeface="Calibri" panose="020F0502020204030204" pitchFamily="34" charset="0"/>
                </a:rPr>
                <a:t>F </a:t>
              </a:r>
              <a:r>
                <a:rPr lang="en-GB" sz="1700" dirty="0">
                  <a:latin typeface="Calibri" panose="020F0502020204030204" pitchFamily="34" charset="0"/>
                  <a:cs typeface="Calibri" panose="020F0502020204030204" pitchFamily="34" charset="0"/>
                </a:rPr>
                <a:t>West Lothian</a:t>
              </a:r>
              <a:endParaRPr lang="en-GB" sz="1700" kern="0" dirty="0">
                <a:latin typeface="Calibri" panose="020F0502020204030204" pitchFamily="34" charset="0"/>
                <a:cs typeface="Calibri" panose="020F0502020204030204" pitchFamily="34" charset="0"/>
              </a:endParaRPr>
            </a:p>
            <a:p>
              <a:endParaRPr lang="en-GB" sz="1700" dirty="0">
                <a:latin typeface="Calibri" panose="020F0502020204030204" pitchFamily="34" charset="0"/>
                <a:cs typeface="Calibri" panose="020F0502020204030204" pitchFamily="34" charset="0"/>
              </a:endParaRPr>
            </a:p>
          </p:txBody>
        </p:sp>
        <p:sp>
          <p:nvSpPr>
            <p:cNvPr id="23" name="Oval 22">
              <a:extLst>
                <a:ext uri="{FF2B5EF4-FFF2-40B4-BE49-F238E27FC236}">
                  <a16:creationId xmlns="" xmlns:a16="http://schemas.microsoft.com/office/drawing/2014/main" id="{D5943DA4-A25A-D146-8683-0C67C0B3C4A8}"/>
                </a:ext>
              </a:extLst>
            </p:cNvPr>
            <p:cNvSpPr/>
            <p:nvPr/>
          </p:nvSpPr>
          <p:spPr bwMode="auto">
            <a:xfrm>
              <a:off x="677671" y="3298825"/>
              <a:ext cx="1440160" cy="1440160"/>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1200" b="1" dirty="0">
                  <a:solidFill>
                    <a:schemeClr val="bg1"/>
                  </a:solidFill>
                  <a:latin typeface="Calibri" panose="020F0502020204030204" pitchFamily="34" charset="0"/>
                  <a:cs typeface="Calibri" panose="020F0502020204030204" pitchFamily="34" charset="0"/>
                </a:rPr>
                <a:t>Construction and Trades</a:t>
              </a:r>
            </a:p>
          </p:txBody>
        </p:sp>
      </p:grpSp>
      <p:grpSp>
        <p:nvGrpSpPr>
          <p:cNvPr id="4" name="Group 3">
            <a:extLst>
              <a:ext uri="{FF2B5EF4-FFF2-40B4-BE49-F238E27FC236}">
                <a16:creationId xmlns="" xmlns:a16="http://schemas.microsoft.com/office/drawing/2014/main" id="{8DF441DB-87F2-F245-80F2-50C01473C6E1}"/>
              </a:ext>
            </a:extLst>
          </p:cNvPr>
          <p:cNvGrpSpPr/>
          <p:nvPr/>
        </p:nvGrpSpPr>
        <p:grpSpPr>
          <a:xfrm>
            <a:off x="4409037" y="1701602"/>
            <a:ext cx="3612461" cy="3001348"/>
            <a:chOff x="4409037" y="1701602"/>
            <a:chExt cx="3612461" cy="3001348"/>
          </a:xfrm>
        </p:grpSpPr>
        <p:sp>
          <p:nvSpPr>
            <p:cNvPr id="12" name="Title 1"/>
            <p:cNvSpPr txBox="1">
              <a:spLocks/>
            </p:cNvSpPr>
            <p:nvPr/>
          </p:nvSpPr>
          <p:spPr bwMode="auto">
            <a:xfrm>
              <a:off x="4409037" y="1701602"/>
              <a:ext cx="3612461" cy="720000"/>
            </a:xfrm>
            <a:prstGeom prst="rect">
              <a:avLst/>
            </a:prstGeom>
            <a:noFill/>
            <a:ln w="9525">
              <a:noFill/>
              <a:miter lim="800000"/>
              <a:headEnd/>
              <a:tailEnd/>
            </a:ln>
          </p:spPr>
          <p:txBody>
            <a:bodyPr vert="horz" wrap="square" lIns="122008" tIns="61004" rIns="122008" bIns="61004" numCol="1" anchor="t" anchorCtr="0" compatLnSpc="1">
              <a:prstTxWarp prst="textNoShape">
                <a:avLst/>
              </a:prstTxWarp>
            </a:bodyPr>
            <a:lstStyle>
              <a:lvl1pPr algn="l" rtl="0" eaLnBrk="1" fontAlgn="base" hangingPunct="1">
                <a:spcBef>
                  <a:spcPct val="0"/>
                </a:spcBef>
                <a:spcAft>
                  <a:spcPct val="0"/>
                </a:spcAft>
                <a:defRPr sz="4400" b="1">
                  <a:solidFill>
                    <a:schemeClr val="bg2"/>
                  </a:solidFill>
                  <a:latin typeface="+mj-lt"/>
                  <a:ea typeface="+mj-ea"/>
                  <a:cs typeface="+mj-cs"/>
                </a:defRPr>
              </a:lvl1pPr>
              <a:lvl2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2pPr>
              <a:lvl3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3pPr>
              <a:lvl4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4pPr>
              <a:lvl5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5pPr>
              <a:lvl6pPr marL="610042"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6pPr>
              <a:lvl7pPr marL="1220084"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7pPr>
              <a:lvl8pPr marL="1830126"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8pPr>
              <a:lvl9pPr marL="2440168"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9pPr>
            </a:lstStyle>
            <a:p>
              <a:r>
                <a:rPr lang="en-US" sz="1700" kern="0" dirty="0">
                  <a:latin typeface="Calibri" panose="020F0502020204030204" pitchFamily="34" charset="0"/>
                  <a:cs typeface="Calibri" panose="020F0502020204030204" pitchFamily="34" charset="0"/>
                </a:rPr>
                <a:t>Uber driver</a:t>
              </a:r>
            </a:p>
            <a:p>
              <a:r>
                <a:rPr lang="en-GB" sz="1700" b="0" dirty="0" smtClean="0">
                  <a:solidFill>
                    <a:schemeClr val="tx1"/>
                  </a:solidFill>
                  <a:latin typeface="Calibri" panose="020F0502020204030204" pitchFamily="34" charset="0"/>
                  <a:cs typeface="Calibri" panose="020F0502020204030204" pitchFamily="34" charset="0"/>
                </a:rPr>
                <a:t>O, </a:t>
              </a:r>
              <a:r>
                <a:rPr lang="en-GB" sz="1700" b="0" dirty="0">
                  <a:solidFill>
                    <a:schemeClr val="tx1"/>
                  </a:solidFill>
                  <a:latin typeface="Calibri" panose="020F0502020204030204" pitchFamily="34" charset="0"/>
                  <a:cs typeface="Calibri" panose="020F0502020204030204" pitchFamily="34" charset="0"/>
                </a:rPr>
                <a:t>London</a:t>
              </a:r>
            </a:p>
            <a:p>
              <a:endParaRPr lang="en-GB" sz="1700" b="0" kern="0" dirty="0">
                <a:solidFill>
                  <a:schemeClr val="tx1"/>
                </a:solidFill>
                <a:latin typeface="Calibri" panose="020F0502020204030204" pitchFamily="34" charset="0"/>
                <a:cs typeface="Calibri" panose="020F0502020204030204" pitchFamily="34" charset="0"/>
              </a:endParaRPr>
            </a:p>
          </p:txBody>
        </p:sp>
        <p:sp>
          <p:nvSpPr>
            <p:cNvPr id="24" name="Oval 23">
              <a:extLst>
                <a:ext uri="{FF2B5EF4-FFF2-40B4-BE49-F238E27FC236}">
                  <a16:creationId xmlns="" xmlns:a16="http://schemas.microsoft.com/office/drawing/2014/main" id="{1F8169FF-3A65-0E47-9B63-C4E432B8132A}"/>
                </a:ext>
              </a:extLst>
            </p:cNvPr>
            <p:cNvSpPr/>
            <p:nvPr/>
          </p:nvSpPr>
          <p:spPr bwMode="auto">
            <a:xfrm>
              <a:off x="4493529" y="3262790"/>
              <a:ext cx="1440160" cy="1440160"/>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a:r>
                <a:rPr lang="en-GB" sz="1400" b="1" dirty="0">
                  <a:solidFill>
                    <a:schemeClr val="bg1"/>
                  </a:solidFill>
                  <a:latin typeface="Calibri" panose="020F0502020204030204" pitchFamily="34" charset="0"/>
                  <a:cs typeface="Calibri" panose="020F0502020204030204" pitchFamily="34" charset="0"/>
                </a:rPr>
                <a:t>Transport and Logistics</a:t>
              </a:r>
            </a:p>
          </p:txBody>
        </p:sp>
      </p:grpSp>
      <p:sp>
        <p:nvSpPr>
          <p:cNvPr id="29" name="Rectangle 28">
            <a:extLst>
              <a:ext uri="{FF2B5EF4-FFF2-40B4-BE49-F238E27FC236}">
                <a16:creationId xmlns="" xmlns:a16="http://schemas.microsoft.com/office/drawing/2014/main" id="{84A20161-A7A6-D941-B4B4-DB7232A9B557}"/>
              </a:ext>
            </a:extLst>
          </p:cNvPr>
          <p:cNvSpPr/>
          <p:nvPr/>
        </p:nvSpPr>
        <p:spPr>
          <a:xfrm>
            <a:off x="7970335" y="2782480"/>
            <a:ext cx="3520058" cy="1708160"/>
          </a:xfrm>
          <a:prstGeom prst="rect">
            <a:avLst/>
          </a:prstGeom>
        </p:spPr>
        <p:txBody>
          <a:bodyPr wrap="square">
            <a:spAutoFit/>
          </a:bodyPr>
          <a:lstStyle/>
          <a:p>
            <a:r>
              <a:rPr lang="en-GB" sz="2100" dirty="0">
                <a:latin typeface="Calibri" panose="020F0502020204030204" pitchFamily="34" charset="0"/>
                <a:cs typeface="Calibri" panose="020F0502020204030204" pitchFamily="34" charset="0"/>
              </a:rPr>
              <a:t>Remember these nine </a:t>
            </a:r>
            <a:r>
              <a:rPr lang="en-GB" sz="2100" dirty="0" smtClean="0">
                <a:latin typeface="Calibri" panose="020F0502020204030204" pitchFamily="34" charset="0"/>
                <a:cs typeface="Calibri" panose="020F0502020204030204" pitchFamily="34" charset="0"/>
              </a:rPr>
              <a:t>people… </a:t>
            </a:r>
            <a:r>
              <a:rPr lang="en-GB" sz="2100" dirty="0">
                <a:latin typeface="Calibri" panose="020F0502020204030204" pitchFamily="34" charset="0"/>
                <a:cs typeface="Calibri" panose="020F0502020204030204" pitchFamily="34" charset="0"/>
              </a:rPr>
              <a:t>We will look at their work journey and any support they use in the workplace later!</a:t>
            </a:r>
          </a:p>
        </p:txBody>
      </p:sp>
      <p:sp>
        <p:nvSpPr>
          <p:cNvPr id="37" name="Title 1">
            <a:extLst>
              <a:ext uri="{FF2B5EF4-FFF2-40B4-BE49-F238E27FC236}">
                <a16:creationId xmlns="" xmlns:a16="http://schemas.microsoft.com/office/drawing/2014/main" id="{273F88AA-40B5-C647-8E5F-064AAE01B3A7}"/>
              </a:ext>
            </a:extLst>
          </p:cNvPr>
          <p:cNvSpPr txBox="1">
            <a:spLocks/>
          </p:cNvSpPr>
          <p:nvPr/>
        </p:nvSpPr>
        <p:spPr bwMode="auto">
          <a:xfrm>
            <a:off x="4409037" y="5459046"/>
            <a:ext cx="2526165" cy="720000"/>
          </a:xfrm>
          <a:prstGeom prst="rect">
            <a:avLst/>
          </a:prstGeom>
          <a:noFill/>
          <a:ln w="9525">
            <a:noFill/>
            <a:miter lim="800000"/>
            <a:headEnd/>
            <a:tailEnd/>
          </a:ln>
        </p:spPr>
        <p:txBody>
          <a:bodyPr vert="horz" wrap="square" lIns="122008" tIns="61004" rIns="122008" bIns="61004" numCol="1" anchor="t" anchorCtr="0" compatLnSpc="1">
            <a:prstTxWarp prst="textNoShape">
              <a:avLst/>
            </a:prstTxWarp>
          </a:bodyPr>
          <a:lstStyle>
            <a:lvl1pPr algn="l" rtl="0" eaLnBrk="1" fontAlgn="base" hangingPunct="1">
              <a:spcBef>
                <a:spcPct val="0"/>
              </a:spcBef>
              <a:spcAft>
                <a:spcPct val="0"/>
              </a:spcAft>
              <a:defRPr sz="4400" b="1">
                <a:solidFill>
                  <a:schemeClr val="bg2"/>
                </a:solidFill>
                <a:latin typeface="+mj-lt"/>
                <a:ea typeface="+mj-ea"/>
                <a:cs typeface="+mj-cs"/>
              </a:defRPr>
            </a:lvl1pPr>
            <a:lvl2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2pPr>
            <a:lvl3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3pPr>
            <a:lvl4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4pPr>
            <a:lvl5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5pPr>
            <a:lvl6pPr marL="610042"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6pPr>
            <a:lvl7pPr marL="1220084"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7pPr>
            <a:lvl8pPr marL="1830126"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8pPr>
            <a:lvl9pPr marL="2440168"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9pPr>
          </a:lstStyle>
          <a:p>
            <a:r>
              <a:rPr lang="en-US" sz="1600" b="0" kern="0" dirty="0">
                <a:latin typeface="Calibri" panose="020F0502020204030204" pitchFamily="34" charset="0"/>
                <a:cs typeface="Calibri" panose="020F0502020204030204" pitchFamily="34" charset="0"/>
              </a:rPr>
              <a:t>Profoundly deaf </a:t>
            </a:r>
            <a:br>
              <a:rPr lang="en-US" sz="1600" b="0" kern="0" dirty="0">
                <a:latin typeface="Calibri" panose="020F0502020204030204" pitchFamily="34" charset="0"/>
                <a:cs typeface="Calibri" panose="020F0502020204030204" pitchFamily="34" charset="0"/>
              </a:rPr>
            </a:br>
            <a:r>
              <a:rPr lang="en-US" sz="1600" b="0" kern="0" dirty="0">
                <a:latin typeface="Calibri" panose="020F0502020204030204" pitchFamily="34" charset="0"/>
                <a:cs typeface="Calibri" panose="020F0502020204030204" pitchFamily="34" charset="0"/>
              </a:rPr>
              <a:t>No hearing devices</a:t>
            </a:r>
            <a:endParaRPr lang="en-GB" sz="1600" b="0" kern="0" dirty="0">
              <a:latin typeface="Calibri" panose="020F0502020204030204" pitchFamily="34" charset="0"/>
              <a:cs typeface="Calibri" panose="020F0502020204030204" pitchFamily="34" charset="0"/>
            </a:endParaRPr>
          </a:p>
        </p:txBody>
      </p:sp>
      <p:sp>
        <p:nvSpPr>
          <p:cNvPr id="38" name="TextBox 37">
            <a:extLst>
              <a:ext uri="{FF2B5EF4-FFF2-40B4-BE49-F238E27FC236}">
                <a16:creationId xmlns="" xmlns:a16="http://schemas.microsoft.com/office/drawing/2014/main" id="{37A032B7-4AE9-0E41-9ADB-4E5961E7395D}"/>
              </a:ext>
            </a:extLst>
          </p:cNvPr>
          <p:cNvSpPr txBox="1"/>
          <p:nvPr/>
        </p:nvSpPr>
        <p:spPr>
          <a:xfrm>
            <a:off x="677671" y="5459046"/>
            <a:ext cx="2476029" cy="584775"/>
          </a:xfrm>
          <a:prstGeom prst="rect">
            <a:avLst/>
          </a:prstGeom>
          <a:noFill/>
        </p:spPr>
        <p:txBody>
          <a:bodyPr wrap="square" rtlCol="0" anchor="t">
            <a:spAutoFit/>
          </a:bodyPr>
          <a:lstStyle/>
          <a:p>
            <a:r>
              <a:rPr lang="en-US" sz="1600" kern="0" dirty="0">
                <a:solidFill>
                  <a:schemeClr val="bg2"/>
                </a:solidFill>
                <a:latin typeface="Calibri" panose="020F0502020204030204" pitchFamily="34" charset="0"/>
                <a:cs typeface="Calibri" panose="020F0502020204030204" pitchFamily="34" charset="0"/>
              </a:rPr>
              <a:t>Profoundly deaf</a:t>
            </a:r>
          </a:p>
          <a:p>
            <a:r>
              <a:rPr lang="en-US" sz="1600" kern="0" dirty="0">
                <a:solidFill>
                  <a:schemeClr val="bg2"/>
                </a:solidFill>
                <a:latin typeface="Calibri" panose="020F0502020204030204" pitchFamily="34" charset="0"/>
                <a:cs typeface="Calibri" panose="020F0502020204030204" pitchFamily="34" charset="0"/>
              </a:rPr>
              <a:t>1 cochlear implant</a:t>
            </a:r>
            <a:endParaRPr lang="en-GB" sz="1600" kern="0" dirty="0">
              <a:solidFill>
                <a:schemeClr val="bg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24663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7" grpId="0"/>
      <p:bldP spid="3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 xmlns:a16="http://schemas.microsoft.com/office/drawing/2014/main" id="{C81A6321-B24E-7744-870E-7E4857ACAF7C}"/>
              </a:ext>
            </a:extLst>
          </p:cNvPr>
          <p:cNvSpPr txBox="1">
            <a:spLocks/>
          </p:cNvSpPr>
          <p:nvPr/>
        </p:nvSpPr>
        <p:spPr bwMode="auto">
          <a:xfrm>
            <a:off x="1129035" y="2560320"/>
            <a:ext cx="9937104" cy="1224136"/>
          </a:xfrm>
          <a:prstGeom prst="rect">
            <a:avLst/>
          </a:prstGeom>
          <a:noFill/>
          <a:ln w="9525">
            <a:noFill/>
            <a:miter lim="800000"/>
            <a:headEnd/>
            <a:tailEnd/>
          </a:ln>
        </p:spPr>
        <p:txBody>
          <a:bodyPr vert="horz" wrap="square" lIns="122008" tIns="61004" rIns="122008" bIns="61004" numCol="1" anchor="t" anchorCtr="0" compatLnSpc="1">
            <a:prstTxWarp prst="textNoShape">
              <a:avLst/>
            </a:prstTxWarp>
          </a:bodyPr>
          <a:lstStyle>
            <a:lvl1pPr marL="0" indent="0" algn="ctr" rtl="0" eaLnBrk="1" fontAlgn="base" hangingPunct="1">
              <a:spcBef>
                <a:spcPct val="20000"/>
              </a:spcBef>
              <a:spcAft>
                <a:spcPct val="0"/>
              </a:spcAft>
              <a:buClr>
                <a:schemeClr val="bg2"/>
              </a:buClr>
              <a:buFont typeface="Arial" panose="020B0604020202020204" pitchFamily="34" charset="0"/>
              <a:buNone/>
              <a:defRPr sz="6000" b="1" i="0">
                <a:solidFill>
                  <a:schemeClr val="bg1"/>
                </a:solidFill>
                <a:latin typeface="+mn-lt"/>
                <a:ea typeface="+mn-ea"/>
                <a:cs typeface="+mn-cs"/>
              </a:defRPr>
            </a:lvl1pPr>
            <a:lvl2pPr marL="0" indent="0" algn="l" rtl="0" eaLnBrk="1" fontAlgn="base" hangingPunct="1">
              <a:spcBef>
                <a:spcPct val="20000"/>
              </a:spcBef>
              <a:spcAft>
                <a:spcPct val="0"/>
              </a:spcAft>
              <a:buClr>
                <a:schemeClr val="bg2"/>
              </a:buClr>
              <a:buFont typeface="Arial" panose="020B0604020202020204" pitchFamily="34" charset="0"/>
              <a:buNone/>
              <a:defRPr sz="3200">
                <a:solidFill>
                  <a:schemeClr val="tx1"/>
                </a:solidFill>
                <a:latin typeface="+mn-lt"/>
                <a:ea typeface="+mn-ea"/>
              </a:defRPr>
            </a:lvl2pPr>
            <a:lvl3pPr marL="0" indent="0" algn="l" rtl="0" eaLnBrk="1" fontAlgn="base" hangingPunct="1">
              <a:spcBef>
                <a:spcPct val="20000"/>
              </a:spcBef>
              <a:spcAft>
                <a:spcPct val="0"/>
              </a:spcAft>
              <a:buNone/>
              <a:defRPr sz="3200">
                <a:solidFill>
                  <a:schemeClr val="tx1"/>
                </a:solidFill>
                <a:latin typeface="+mn-lt"/>
                <a:ea typeface="+mn-ea"/>
              </a:defRPr>
            </a:lvl3pPr>
            <a:lvl4pPr marL="0" indent="0" algn="l" rtl="0" eaLnBrk="1" fontAlgn="base" hangingPunct="1">
              <a:spcBef>
                <a:spcPct val="20000"/>
              </a:spcBef>
              <a:spcAft>
                <a:spcPct val="0"/>
              </a:spcAft>
              <a:buNone/>
              <a:defRPr sz="3200">
                <a:solidFill>
                  <a:schemeClr val="tx1"/>
                </a:solidFill>
                <a:latin typeface="+mn-lt"/>
                <a:ea typeface="+mn-ea"/>
              </a:defRPr>
            </a:lvl4pPr>
            <a:lvl5pPr marL="0" indent="0" algn="l" rtl="0" eaLnBrk="1" fontAlgn="base" hangingPunct="1">
              <a:spcBef>
                <a:spcPct val="20000"/>
              </a:spcBef>
              <a:spcAft>
                <a:spcPct val="0"/>
              </a:spcAft>
              <a:buNone/>
              <a:defRPr sz="3200">
                <a:solidFill>
                  <a:schemeClr val="tx1"/>
                </a:solidFill>
                <a:latin typeface="+mn-lt"/>
                <a:ea typeface="+mn-ea"/>
              </a:defRPr>
            </a:lvl5pPr>
            <a:lvl6pPr marL="3355231" indent="-305021" algn="l" rtl="0" eaLnBrk="1" fontAlgn="base" hangingPunct="1">
              <a:spcBef>
                <a:spcPct val="20000"/>
              </a:spcBef>
              <a:spcAft>
                <a:spcPct val="0"/>
              </a:spcAft>
              <a:buChar char="»"/>
              <a:defRPr sz="2700">
                <a:solidFill>
                  <a:schemeClr val="tx1"/>
                </a:solidFill>
                <a:latin typeface="+mn-lt"/>
                <a:ea typeface="+mn-ea"/>
              </a:defRPr>
            </a:lvl6pPr>
            <a:lvl7pPr marL="3965273" indent="-305021" algn="l" rtl="0" eaLnBrk="1" fontAlgn="base" hangingPunct="1">
              <a:spcBef>
                <a:spcPct val="20000"/>
              </a:spcBef>
              <a:spcAft>
                <a:spcPct val="0"/>
              </a:spcAft>
              <a:buChar char="»"/>
              <a:defRPr sz="2700">
                <a:solidFill>
                  <a:schemeClr val="tx1"/>
                </a:solidFill>
                <a:latin typeface="+mn-lt"/>
                <a:ea typeface="+mn-ea"/>
              </a:defRPr>
            </a:lvl7pPr>
            <a:lvl8pPr marL="4575315" indent="-305021" algn="l" rtl="0" eaLnBrk="1" fontAlgn="base" hangingPunct="1">
              <a:spcBef>
                <a:spcPct val="20000"/>
              </a:spcBef>
              <a:spcAft>
                <a:spcPct val="0"/>
              </a:spcAft>
              <a:buChar char="»"/>
              <a:defRPr sz="2700">
                <a:solidFill>
                  <a:schemeClr val="tx1"/>
                </a:solidFill>
                <a:latin typeface="+mn-lt"/>
                <a:ea typeface="+mn-ea"/>
              </a:defRPr>
            </a:lvl8pPr>
            <a:lvl9pPr marL="5185357" indent="-305021" algn="l" rtl="0" eaLnBrk="1" fontAlgn="base" hangingPunct="1">
              <a:spcBef>
                <a:spcPct val="20000"/>
              </a:spcBef>
              <a:spcAft>
                <a:spcPct val="0"/>
              </a:spcAft>
              <a:buChar char="»"/>
              <a:defRPr sz="2700">
                <a:solidFill>
                  <a:schemeClr val="tx1"/>
                </a:solidFill>
                <a:latin typeface="+mn-lt"/>
                <a:ea typeface="+mn-ea"/>
              </a:defRPr>
            </a:lvl9pPr>
          </a:lstStyle>
          <a:p>
            <a:pPr>
              <a:lnSpc>
                <a:spcPts val="6940"/>
              </a:lnSpc>
            </a:pPr>
            <a:r>
              <a:rPr lang="en-US" sz="7200" kern="0" dirty="0">
                <a:solidFill>
                  <a:srgbClr val="FFE900"/>
                </a:solidFill>
                <a:latin typeface="Calibri" panose="020F0502020204030204" pitchFamily="34" charset="0"/>
              </a:rPr>
              <a:t>5</a:t>
            </a:r>
            <a:r>
              <a:rPr lang="en-US" sz="7200" kern="0" dirty="0" smtClean="0">
                <a:solidFill>
                  <a:srgbClr val="FFE900"/>
                </a:solidFill>
                <a:latin typeface="Calibri" panose="020F0502020204030204" pitchFamily="34" charset="0"/>
              </a:rPr>
              <a:t>. </a:t>
            </a:r>
            <a:r>
              <a:rPr lang="en-US" sz="7200" kern="0" dirty="0">
                <a:solidFill>
                  <a:srgbClr val="FFE900"/>
                </a:solidFill>
                <a:latin typeface="Calibri" panose="020F0502020204030204" pitchFamily="34" charset="0"/>
              </a:rPr>
              <a:t>Building </a:t>
            </a:r>
            <a:br>
              <a:rPr lang="en-US" sz="7200" kern="0" dirty="0">
                <a:solidFill>
                  <a:srgbClr val="FFE900"/>
                </a:solidFill>
                <a:latin typeface="Calibri" panose="020F0502020204030204" pitchFamily="34" charset="0"/>
              </a:rPr>
            </a:br>
            <a:r>
              <a:rPr lang="en-US" sz="7200" kern="0" dirty="0">
                <a:solidFill>
                  <a:srgbClr val="FFE900"/>
                </a:solidFill>
                <a:latin typeface="Calibri" panose="020F0502020204030204" pitchFamily="34" charset="0"/>
              </a:rPr>
              <a:t>My Brand</a:t>
            </a:r>
          </a:p>
        </p:txBody>
      </p:sp>
    </p:spTree>
    <p:extLst>
      <p:ext uri="{BB962C8B-B14F-4D97-AF65-F5344CB8AC3E}">
        <p14:creationId xmlns:p14="http://schemas.microsoft.com/office/powerpoint/2010/main" val="2461868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979" y="320040"/>
            <a:ext cx="8256091" cy="720000"/>
          </a:xfrm>
        </p:spPr>
        <p:txBody>
          <a:bodyPr/>
          <a:lstStyle/>
          <a:p>
            <a:r>
              <a:rPr lang="en-GB" sz="4000" b="1" dirty="0"/>
              <a:t>Activity</a:t>
            </a:r>
          </a:p>
        </p:txBody>
      </p:sp>
      <p:sp>
        <p:nvSpPr>
          <p:cNvPr id="3" name="Content Placeholder 2"/>
          <p:cNvSpPr>
            <a:spLocks noGrp="1"/>
          </p:cNvSpPr>
          <p:nvPr>
            <p:ph idx="1"/>
          </p:nvPr>
        </p:nvSpPr>
        <p:spPr>
          <a:xfrm>
            <a:off x="624979" y="1701602"/>
            <a:ext cx="9361040" cy="3024336"/>
          </a:xfrm>
        </p:spPr>
        <p:txBody>
          <a:bodyPr/>
          <a:lstStyle/>
          <a:p>
            <a:pPr marL="0" indent="0">
              <a:buNone/>
            </a:pPr>
            <a:r>
              <a:rPr lang="en-GB" sz="3200" b="1" dirty="0"/>
              <a:t>Choose one:</a:t>
            </a:r>
          </a:p>
          <a:p>
            <a:r>
              <a:rPr lang="en-GB" sz="3200" dirty="0"/>
              <a:t>Build a giraffe (13-16 years) (Newspapers)</a:t>
            </a:r>
          </a:p>
          <a:p>
            <a:r>
              <a:rPr lang="en-GB" sz="3200" dirty="0"/>
              <a:t>Build a tower (16-25 years) (Skewers)</a:t>
            </a:r>
          </a:p>
          <a:p>
            <a:r>
              <a:rPr lang="en-GB" sz="3200" dirty="0"/>
              <a:t>Experience Counts (16-25 years) (R5.1)</a:t>
            </a:r>
          </a:p>
        </p:txBody>
      </p:sp>
    </p:spTree>
    <p:extLst>
      <p:ext uri="{BB962C8B-B14F-4D97-AF65-F5344CB8AC3E}">
        <p14:creationId xmlns:p14="http://schemas.microsoft.com/office/powerpoint/2010/main" val="3686530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979" y="320040"/>
            <a:ext cx="8258150" cy="720000"/>
          </a:xfrm>
        </p:spPr>
        <p:txBody>
          <a:bodyPr/>
          <a:lstStyle/>
          <a:p>
            <a:r>
              <a:rPr lang="en-GB" sz="4000" b="1" dirty="0"/>
              <a:t>Skill-sets</a:t>
            </a:r>
          </a:p>
        </p:txBody>
      </p:sp>
      <p:graphicFrame>
        <p:nvGraphicFramePr>
          <p:cNvPr id="3" name="Table 2"/>
          <p:cNvGraphicFramePr>
            <a:graphicFrameLocks noGrp="1"/>
          </p:cNvGraphicFramePr>
          <p:nvPr>
            <p:extLst>
              <p:ext uri="{D42A27DB-BD31-4B8C-83A1-F6EECF244321}">
                <p14:modId xmlns:p14="http://schemas.microsoft.com/office/powerpoint/2010/main" val="1189083978"/>
              </p:ext>
            </p:extLst>
          </p:nvPr>
        </p:nvGraphicFramePr>
        <p:xfrm>
          <a:off x="768995" y="1701602"/>
          <a:ext cx="7704856" cy="3886200"/>
        </p:xfrm>
        <a:graphic>
          <a:graphicData uri="http://schemas.openxmlformats.org/drawingml/2006/table">
            <a:tbl>
              <a:tblPr firstRow="1" bandRow="1">
                <a:tableStyleId>{5C22544A-7EE6-4342-B048-85BDC9FD1C3A}</a:tableStyleId>
              </a:tblPr>
              <a:tblGrid>
                <a:gridCol w="3852428">
                  <a:extLst>
                    <a:ext uri="{9D8B030D-6E8A-4147-A177-3AD203B41FA5}">
                      <a16:colId xmlns="" xmlns:a16="http://schemas.microsoft.com/office/drawing/2014/main" val="20000"/>
                    </a:ext>
                  </a:extLst>
                </a:gridCol>
                <a:gridCol w="3852428">
                  <a:extLst>
                    <a:ext uri="{9D8B030D-6E8A-4147-A177-3AD203B41FA5}">
                      <a16:colId xmlns="" xmlns:a16="http://schemas.microsoft.com/office/drawing/2014/main" val="20001"/>
                    </a:ext>
                  </a:extLst>
                </a:gridCol>
              </a:tblGrid>
              <a:tr h="370840">
                <a:tc>
                  <a:txBody>
                    <a:bodyPr/>
                    <a:lstStyle/>
                    <a:p>
                      <a:r>
                        <a:rPr lang="en-GB" sz="2300" b="1" i="0" dirty="0">
                          <a:solidFill>
                            <a:schemeClr val="bg2"/>
                          </a:solidFill>
                          <a:latin typeface="Calibri" panose="020F0502020204030204" pitchFamily="34" charset="0"/>
                        </a:rPr>
                        <a:t>Soft skills</a:t>
                      </a:r>
                    </a:p>
                  </a:txBody>
                  <a:tcPr marL="0">
                    <a:lnB w="12700" cap="flat" cmpd="sng" algn="ctr">
                      <a:solidFill>
                        <a:schemeClr val="bg2"/>
                      </a:solidFill>
                      <a:prstDash val="solid"/>
                      <a:round/>
                      <a:headEnd type="none" w="med" len="med"/>
                      <a:tailEnd type="none" w="med" len="med"/>
                    </a:lnB>
                    <a:noFill/>
                  </a:tcPr>
                </a:tc>
                <a:tc>
                  <a:txBody>
                    <a:bodyPr/>
                    <a:lstStyle/>
                    <a:p>
                      <a:r>
                        <a:rPr lang="en-GB" sz="2300" b="1" i="0" dirty="0">
                          <a:solidFill>
                            <a:schemeClr val="bg2"/>
                          </a:solidFill>
                          <a:latin typeface="Calibri" panose="020F0502020204030204" pitchFamily="34" charset="0"/>
                        </a:rPr>
                        <a:t>Hard Skills</a:t>
                      </a:r>
                    </a:p>
                  </a:txBody>
                  <a:tcPr marL="0">
                    <a:lnB w="12700" cap="flat" cmpd="sng" algn="ctr">
                      <a:solidFill>
                        <a:schemeClr val="bg2"/>
                      </a:solidFill>
                      <a:prstDash val="solid"/>
                      <a:round/>
                      <a:headEnd type="none" w="med" len="med"/>
                      <a:tailEnd type="none" w="med" len="med"/>
                    </a:lnB>
                    <a:noFill/>
                  </a:tcPr>
                </a:tc>
                <a:extLst>
                  <a:ext uri="{0D108BD9-81ED-4DB2-BD59-A6C34878D82A}">
                    <a16:rowId xmlns="" xmlns:a16="http://schemas.microsoft.com/office/drawing/2014/main" val="10000"/>
                  </a:ext>
                </a:extLst>
              </a:tr>
              <a:tr h="370840">
                <a:tc>
                  <a:txBody>
                    <a:bodyPr/>
                    <a:lstStyle/>
                    <a:p>
                      <a:r>
                        <a:rPr lang="en-GB" sz="2300" b="0" i="0" dirty="0">
                          <a:latin typeface="Calibri" panose="020F0502020204030204" pitchFamily="34" charset="0"/>
                        </a:rPr>
                        <a:t>Are character</a:t>
                      </a:r>
                      <a:r>
                        <a:rPr lang="en-GB" sz="2300" b="0" i="0" baseline="0" dirty="0">
                          <a:latin typeface="Calibri" panose="020F0502020204030204" pitchFamily="34" charset="0"/>
                        </a:rPr>
                        <a:t> traits </a:t>
                      </a:r>
                      <a:endParaRPr lang="en-GB" sz="2300" b="0" i="0" dirty="0">
                        <a:latin typeface="Calibri" panose="020F0502020204030204" pitchFamily="34" charset="0"/>
                      </a:endParaRPr>
                    </a:p>
                  </a:txBody>
                  <a:tcPr marL="0">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r>
                        <a:rPr lang="en-GB" sz="2300" b="0" i="0" dirty="0">
                          <a:latin typeface="Calibri" panose="020F0502020204030204" pitchFamily="34" charset="0"/>
                        </a:rPr>
                        <a:t>Can</a:t>
                      </a:r>
                      <a:r>
                        <a:rPr lang="en-GB" sz="2300" b="0" i="0" baseline="0" dirty="0">
                          <a:latin typeface="Calibri" panose="020F0502020204030204" pitchFamily="34" charset="0"/>
                        </a:rPr>
                        <a:t> be taught and measured</a:t>
                      </a:r>
                      <a:endParaRPr lang="en-GB" sz="2300" b="0" i="0" dirty="0">
                        <a:latin typeface="Calibri" panose="020F0502020204030204" pitchFamily="34" charset="0"/>
                      </a:endParaRPr>
                    </a:p>
                  </a:txBody>
                  <a:tcPr marL="0">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 xmlns:a16="http://schemas.microsoft.com/office/drawing/2014/main" val="10001"/>
                  </a:ext>
                </a:extLst>
              </a:tr>
              <a:tr h="370840">
                <a:tc>
                  <a:txBody>
                    <a:bodyPr/>
                    <a:lstStyle/>
                    <a:p>
                      <a:r>
                        <a:rPr lang="en-GB" sz="2300" b="0" i="0" dirty="0">
                          <a:latin typeface="Calibri" panose="020F0502020204030204" pitchFamily="34" charset="0"/>
                        </a:rPr>
                        <a:t>Linked to your personality</a:t>
                      </a:r>
                    </a:p>
                  </a:txBody>
                  <a:tcPr marL="0">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r>
                        <a:rPr lang="en-GB" sz="2300" b="0" i="0" dirty="0">
                          <a:latin typeface="Calibri" panose="020F0502020204030204" pitchFamily="34" charset="0"/>
                        </a:rPr>
                        <a:t>Linked to ability</a:t>
                      </a:r>
                      <a:r>
                        <a:rPr lang="en-GB" sz="2300" b="0" i="0" baseline="0" dirty="0">
                          <a:latin typeface="Calibri" panose="020F0502020204030204" pitchFamily="34" charset="0"/>
                        </a:rPr>
                        <a:t> or capability </a:t>
                      </a:r>
                    </a:p>
                    <a:p>
                      <a:r>
                        <a:rPr lang="en-GB" sz="2300" b="0" i="0" baseline="0" dirty="0">
                          <a:latin typeface="Calibri" panose="020F0502020204030204" pitchFamily="34" charset="0"/>
                        </a:rPr>
                        <a:t>to do something</a:t>
                      </a:r>
                      <a:endParaRPr lang="en-GB" sz="2300" b="0" i="0" dirty="0">
                        <a:latin typeface="Calibri" panose="020F0502020204030204" pitchFamily="34" charset="0"/>
                      </a:endParaRPr>
                    </a:p>
                  </a:txBody>
                  <a:tcPr marL="0">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 xmlns:a16="http://schemas.microsoft.com/office/drawing/2014/main" val="10002"/>
                  </a:ext>
                </a:extLst>
              </a:tr>
              <a:tr h="370840">
                <a:tc>
                  <a:txBody>
                    <a:bodyPr/>
                    <a:lstStyle/>
                    <a:p>
                      <a:r>
                        <a:rPr lang="en-GB" sz="2300" b="0" i="0" dirty="0">
                          <a:latin typeface="Calibri" panose="020F0502020204030204" pitchFamily="34" charset="0"/>
                        </a:rPr>
                        <a:t>Self-developed</a:t>
                      </a:r>
                    </a:p>
                  </a:txBody>
                  <a:tcPr marL="0">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r>
                        <a:rPr lang="en-GB" sz="2300" b="0" i="0" dirty="0">
                          <a:latin typeface="Calibri" panose="020F0502020204030204" pitchFamily="34" charset="0"/>
                        </a:rPr>
                        <a:t>Self-learned</a:t>
                      </a:r>
                    </a:p>
                  </a:txBody>
                  <a:tcPr marL="0">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 xmlns:a16="http://schemas.microsoft.com/office/drawing/2014/main" val="10003"/>
                  </a:ext>
                </a:extLst>
              </a:tr>
              <a:tr h="370840">
                <a:tc>
                  <a:txBody>
                    <a:bodyPr/>
                    <a:lstStyle/>
                    <a:p>
                      <a:r>
                        <a:rPr lang="en-GB" sz="2300" b="0" i="0" dirty="0">
                          <a:latin typeface="Calibri" panose="020F0502020204030204" pitchFamily="34" charset="0"/>
                        </a:rPr>
                        <a:t>General</a:t>
                      </a:r>
                    </a:p>
                  </a:txBody>
                  <a:tcPr marL="0">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r>
                        <a:rPr lang="en-GB" sz="2300" b="0" i="0" dirty="0">
                          <a:latin typeface="Calibri" panose="020F0502020204030204" pitchFamily="34" charset="0"/>
                        </a:rPr>
                        <a:t>Specific</a:t>
                      </a:r>
                    </a:p>
                  </a:txBody>
                  <a:tcPr marL="0">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 xmlns:a16="http://schemas.microsoft.com/office/drawing/2014/main" val="10004"/>
                  </a:ext>
                </a:extLst>
              </a:tr>
              <a:tr h="370840">
                <a:tc gridSpan="2">
                  <a:txBody>
                    <a:bodyPr/>
                    <a:lstStyle/>
                    <a:p>
                      <a:pPr algn="ctr"/>
                      <a:r>
                        <a:rPr lang="en-GB" sz="2300" b="0" i="0" dirty="0">
                          <a:latin typeface="Calibri" panose="020F0502020204030204" pitchFamily="34" charset="0"/>
                        </a:rPr>
                        <a:t>Both</a:t>
                      </a:r>
                      <a:r>
                        <a:rPr lang="en-GB" sz="2300" b="0" i="0" baseline="0" dirty="0">
                          <a:latin typeface="Calibri" panose="020F0502020204030204" pitchFamily="34" charset="0"/>
                        </a:rPr>
                        <a:t> can come from your interests and strengths</a:t>
                      </a:r>
                      <a:endParaRPr lang="en-GB" sz="2300" b="0" i="0" dirty="0">
                        <a:latin typeface="Calibri" panose="020F0502020204030204" pitchFamily="34" charset="0"/>
                      </a:endParaRPr>
                    </a:p>
                  </a:txBody>
                  <a:tcP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4">
                        <a:lumMod val="20000"/>
                        <a:lumOff val="80000"/>
                      </a:schemeClr>
                    </a:solidFill>
                  </a:tcPr>
                </a:tc>
                <a:tc hMerge="1">
                  <a:txBody>
                    <a:bodyPr/>
                    <a:lstStyle/>
                    <a:p>
                      <a:endParaRPr lang="en-GB" dirty="0"/>
                    </a:p>
                  </a:txBody>
                  <a:tcPr/>
                </a:tc>
                <a:extLst>
                  <a:ext uri="{0D108BD9-81ED-4DB2-BD59-A6C34878D82A}">
                    <a16:rowId xmlns="" xmlns:a16="http://schemas.microsoft.com/office/drawing/2014/main" val="10005"/>
                  </a:ext>
                </a:extLst>
              </a:tr>
              <a:tr h="370840">
                <a:tc gridSpan="2">
                  <a:txBody>
                    <a:bodyPr/>
                    <a:lstStyle/>
                    <a:p>
                      <a:pPr algn="ctr"/>
                      <a:r>
                        <a:rPr lang="en-GB" sz="2300" b="0" i="0" dirty="0">
                          <a:latin typeface="Calibri" panose="020F0502020204030204" pitchFamily="34" charset="0"/>
                        </a:rPr>
                        <a:t>Both can be developed and improved</a:t>
                      </a:r>
                    </a:p>
                  </a:txBody>
                  <a:tcP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4">
                        <a:lumMod val="40000"/>
                        <a:lumOff val="60000"/>
                      </a:schemeClr>
                    </a:solidFill>
                  </a:tcPr>
                </a:tc>
                <a:tc hMerge="1">
                  <a:txBody>
                    <a:bodyPr/>
                    <a:lstStyle/>
                    <a:p>
                      <a:endParaRPr lang="en-GB" dirty="0"/>
                    </a:p>
                  </a:txBody>
                  <a:tcPr/>
                </a:tc>
                <a:extLst>
                  <a:ext uri="{0D108BD9-81ED-4DB2-BD59-A6C34878D82A}">
                    <a16:rowId xmlns="" xmlns:a16="http://schemas.microsoft.com/office/drawing/2014/main" val="10006"/>
                  </a:ext>
                </a:extLst>
              </a:tr>
              <a:tr h="370840">
                <a:tc gridSpan="2">
                  <a:txBody>
                    <a:bodyPr/>
                    <a:lstStyle/>
                    <a:p>
                      <a:pPr algn="ctr"/>
                      <a:r>
                        <a:rPr lang="en-GB" sz="2300" b="0" i="0" dirty="0">
                          <a:solidFill>
                            <a:schemeClr val="tx1"/>
                          </a:solidFill>
                          <a:latin typeface="Calibri" panose="020F0502020204030204" pitchFamily="34" charset="0"/>
                        </a:rPr>
                        <a:t>Employers</a:t>
                      </a:r>
                      <a:r>
                        <a:rPr lang="en-GB" sz="2300" b="0" i="0" baseline="0" dirty="0">
                          <a:solidFill>
                            <a:schemeClr val="tx1"/>
                          </a:solidFill>
                          <a:latin typeface="Calibri" panose="020F0502020204030204" pitchFamily="34" charset="0"/>
                        </a:rPr>
                        <a:t> are looking for both!</a:t>
                      </a:r>
                      <a:endParaRPr lang="en-GB" sz="2300" b="0" i="0" dirty="0">
                        <a:solidFill>
                          <a:schemeClr val="tx1"/>
                        </a:solidFill>
                        <a:latin typeface="Calibri" panose="020F0502020204030204" pitchFamily="34" charset="0"/>
                      </a:endParaRPr>
                    </a:p>
                  </a:txBody>
                  <a:tcP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E900"/>
                    </a:solidFill>
                  </a:tcPr>
                </a:tc>
                <a:tc hMerge="1">
                  <a:txBody>
                    <a:bodyPr/>
                    <a:lstStyle/>
                    <a:p>
                      <a:endParaRPr lang="en-GB" dirty="0"/>
                    </a:p>
                  </a:txBody>
                  <a:tcPr/>
                </a:tc>
                <a:extLst>
                  <a:ext uri="{0D108BD9-81ED-4DB2-BD59-A6C34878D82A}">
                    <a16:rowId xmlns="" xmlns:a16="http://schemas.microsoft.com/office/drawing/2014/main" val="10007"/>
                  </a:ext>
                </a:extLst>
              </a:tr>
            </a:tbl>
          </a:graphicData>
        </a:graphic>
      </p:graphicFrame>
    </p:spTree>
    <p:extLst>
      <p:ext uri="{BB962C8B-B14F-4D97-AF65-F5344CB8AC3E}">
        <p14:creationId xmlns:p14="http://schemas.microsoft.com/office/powerpoint/2010/main" val="23626644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979" y="320040"/>
            <a:ext cx="8258150" cy="704707"/>
          </a:xfrm>
        </p:spPr>
        <p:txBody>
          <a:bodyPr/>
          <a:lstStyle/>
          <a:p>
            <a:r>
              <a:rPr lang="en-GB" sz="4000" b="1" dirty="0"/>
              <a:t>What do employers want?</a:t>
            </a:r>
          </a:p>
        </p:txBody>
      </p:sp>
      <p:graphicFrame>
        <p:nvGraphicFramePr>
          <p:cNvPr id="6" name="Table 5">
            <a:extLst>
              <a:ext uri="{FF2B5EF4-FFF2-40B4-BE49-F238E27FC236}">
                <a16:creationId xmlns="" xmlns:a16="http://schemas.microsoft.com/office/drawing/2014/main" id="{D26A88E3-9D5D-FB49-AE33-C9ACD3213201}"/>
              </a:ext>
            </a:extLst>
          </p:cNvPr>
          <p:cNvGraphicFramePr>
            <a:graphicFrameLocks noGrp="1"/>
          </p:cNvGraphicFramePr>
          <p:nvPr>
            <p:extLst>
              <p:ext uri="{D42A27DB-BD31-4B8C-83A1-F6EECF244321}">
                <p14:modId xmlns:p14="http://schemas.microsoft.com/office/powerpoint/2010/main" val="496438723"/>
              </p:ext>
            </p:extLst>
          </p:nvPr>
        </p:nvGraphicFramePr>
        <p:xfrm>
          <a:off x="732987" y="1701602"/>
          <a:ext cx="3132352" cy="4191000"/>
        </p:xfrm>
        <a:graphic>
          <a:graphicData uri="http://schemas.openxmlformats.org/drawingml/2006/table">
            <a:tbl>
              <a:tblPr firstRow="1" bandRow="1">
                <a:tableStyleId>{5C22544A-7EE6-4342-B048-85BDC9FD1C3A}</a:tableStyleId>
              </a:tblPr>
              <a:tblGrid>
                <a:gridCol w="3132352">
                  <a:extLst>
                    <a:ext uri="{9D8B030D-6E8A-4147-A177-3AD203B41FA5}">
                      <a16:colId xmlns="" xmlns:a16="http://schemas.microsoft.com/office/drawing/2014/main" val="20000"/>
                    </a:ext>
                  </a:extLst>
                </a:gridCol>
              </a:tblGrid>
              <a:tr h="370840">
                <a:tc>
                  <a:txBody>
                    <a:bodyPr/>
                    <a:lstStyle/>
                    <a:p>
                      <a:r>
                        <a:rPr lang="en-GB" sz="1900" b="1" i="0" dirty="0">
                          <a:solidFill>
                            <a:schemeClr val="bg2"/>
                          </a:solidFill>
                          <a:latin typeface="Calibri" panose="020F0502020204030204" pitchFamily="34" charset="0"/>
                        </a:rPr>
                        <a:t>Soft skills</a:t>
                      </a:r>
                    </a:p>
                  </a:txBody>
                  <a:tcPr marL="0">
                    <a:lnB w="12700" cap="flat" cmpd="sng" algn="ctr">
                      <a:solidFill>
                        <a:schemeClr val="bg2"/>
                      </a:solidFill>
                      <a:prstDash val="solid"/>
                      <a:round/>
                      <a:headEnd type="none" w="med" len="med"/>
                      <a:tailEnd type="none" w="med" len="med"/>
                    </a:lnB>
                    <a:noFill/>
                  </a:tcPr>
                </a:tc>
                <a:extLst>
                  <a:ext uri="{0D108BD9-81ED-4DB2-BD59-A6C34878D82A}">
                    <a16:rowId xmlns="" xmlns:a16="http://schemas.microsoft.com/office/drawing/2014/main" val="10000"/>
                  </a:ext>
                </a:extLst>
              </a:tr>
              <a:tr h="370840">
                <a:tc>
                  <a:txBody>
                    <a:bodyPr/>
                    <a:lstStyle/>
                    <a:p>
                      <a:r>
                        <a:rPr lang="en-GB" sz="1900" b="0" i="0" dirty="0">
                          <a:latin typeface="Calibri" panose="020F0502020204030204" pitchFamily="34" charset="0"/>
                        </a:rPr>
                        <a:t>Problem solving</a:t>
                      </a:r>
                    </a:p>
                  </a:txBody>
                  <a:tcPr marL="0">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 xmlns:a16="http://schemas.microsoft.com/office/drawing/2014/main" val="10001"/>
                  </a:ext>
                </a:extLst>
              </a:tr>
              <a:tr h="370840">
                <a:tc>
                  <a:txBody>
                    <a:bodyPr/>
                    <a:lstStyle/>
                    <a:p>
                      <a:r>
                        <a:rPr lang="en-GB" sz="1900" b="0" i="0" dirty="0">
                          <a:latin typeface="Calibri" panose="020F0502020204030204" pitchFamily="34" charset="0"/>
                        </a:rPr>
                        <a:t>Positive attitude</a:t>
                      </a:r>
                    </a:p>
                  </a:txBody>
                  <a:tcPr marL="0">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 xmlns:a16="http://schemas.microsoft.com/office/drawing/2014/main" val="10002"/>
                  </a:ext>
                </a:extLst>
              </a:tr>
              <a:tr h="370840">
                <a:tc>
                  <a:txBody>
                    <a:bodyPr/>
                    <a:lstStyle/>
                    <a:p>
                      <a:r>
                        <a:rPr lang="en-GB" sz="1900" b="0" i="0" dirty="0">
                          <a:latin typeface="Calibri" panose="020F0502020204030204" pitchFamily="34" charset="0"/>
                        </a:rPr>
                        <a:t>Teamwork</a:t>
                      </a:r>
                    </a:p>
                  </a:txBody>
                  <a:tcPr marL="0">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 xmlns:a16="http://schemas.microsoft.com/office/drawing/2014/main" val="10003"/>
                  </a:ext>
                </a:extLst>
              </a:tr>
              <a:tr h="370840">
                <a:tc>
                  <a:txBody>
                    <a:bodyPr/>
                    <a:lstStyle/>
                    <a:p>
                      <a:r>
                        <a:rPr lang="en-GB" sz="1900" b="0" i="0" dirty="0">
                          <a:latin typeface="Calibri" panose="020F0502020204030204" pitchFamily="34" charset="0"/>
                        </a:rPr>
                        <a:t>Communication</a:t>
                      </a:r>
                      <a:r>
                        <a:rPr lang="en-GB" sz="1900" b="0" i="0" baseline="0" dirty="0">
                          <a:latin typeface="Calibri" panose="020F0502020204030204" pitchFamily="34" charset="0"/>
                        </a:rPr>
                        <a:t> skills</a:t>
                      </a:r>
                      <a:endParaRPr lang="en-GB" sz="1900" b="0" i="0" dirty="0">
                        <a:latin typeface="Calibri" panose="020F0502020204030204" pitchFamily="34" charset="0"/>
                      </a:endParaRPr>
                    </a:p>
                  </a:txBody>
                  <a:tcPr marL="0">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 xmlns:a16="http://schemas.microsoft.com/office/drawing/2014/main" val="10004"/>
                  </a:ext>
                </a:extLst>
              </a:tr>
              <a:tr h="370840">
                <a:tc>
                  <a:txBody>
                    <a:bodyPr/>
                    <a:lstStyle/>
                    <a:p>
                      <a:r>
                        <a:rPr lang="en-GB" sz="1900" b="0" i="0" dirty="0">
                          <a:latin typeface="Calibri" panose="020F0502020204030204" pitchFamily="34" charset="0"/>
                        </a:rPr>
                        <a:t>Time management</a:t>
                      </a:r>
                    </a:p>
                  </a:txBody>
                  <a:tcPr marL="0">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 xmlns:a16="http://schemas.microsoft.com/office/drawing/2014/main" val="108486092"/>
                  </a:ext>
                </a:extLst>
              </a:tr>
              <a:tr h="370840">
                <a:tc>
                  <a:txBody>
                    <a:bodyPr/>
                    <a:lstStyle/>
                    <a:p>
                      <a:r>
                        <a:rPr lang="en-GB" sz="1900" b="0" i="0" dirty="0">
                          <a:latin typeface="Calibri" panose="020F0502020204030204" pitchFamily="34" charset="0"/>
                        </a:rPr>
                        <a:t>Working under pressure</a:t>
                      </a:r>
                    </a:p>
                  </a:txBody>
                  <a:tcPr marL="0">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 xmlns:a16="http://schemas.microsoft.com/office/drawing/2014/main" val="2256863519"/>
                  </a:ext>
                </a:extLst>
              </a:tr>
              <a:tr h="370840">
                <a:tc>
                  <a:txBody>
                    <a:bodyPr/>
                    <a:lstStyle/>
                    <a:p>
                      <a:r>
                        <a:rPr lang="en-GB" sz="1900" b="0" i="0" dirty="0">
                          <a:latin typeface="Calibri" panose="020F0502020204030204" pitchFamily="34" charset="0"/>
                        </a:rPr>
                        <a:t>Leadership</a:t>
                      </a:r>
                    </a:p>
                  </a:txBody>
                  <a:tcPr marL="0">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 xmlns:a16="http://schemas.microsoft.com/office/drawing/2014/main" val="2060545766"/>
                  </a:ext>
                </a:extLst>
              </a:tr>
              <a:tr h="370840">
                <a:tc>
                  <a:txBody>
                    <a:bodyPr/>
                    <a:lstStyle/>
                    <a:p>
                      <a:r>
                        <a:rPr lang="en-GB" sz="1900" b="0" i="0" dirty="0">
                          <a:latin typeface="Calibri" panose="020F0502020204030204" pitchFamily="34" charset="0"/>
                        </a:rPr>
                        <a:t>Perseverance</a:t>
                      </a:r>
                    </a:p>
                  </a:txBody>
                  <a:tcPr marL="0">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 xmlns:a16="http://schemas.microsoft.com/office/drawing/2014/main" val="3002211091"/>
                  </a:ext>
                </a:extLst>
              </a:tr>
              <a:tr h="370840">
                <a:tc>
                  <a:txBody>
                    <a:bodyPr/>
                    <a:lstStyle/>
                    <a:p>
                      <a:r>
                        <a:rPr lang="en-GB" sz="1900" b="0" i="0" dirty="0">
                          <a:latin typeface="Calibri" panose="020F0502020204030204" pitchFamily="34" charset="0"/>
                        </a:rPr>
                        <a:t>Adaptability</a:t>
                      </a:r>
                    </a:p>
                  </a:txBody>
                  <a:tcPr marL="0">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 xmlns:a16="http://schemas.microsoft.com/office/drawing/2014/main" val="1305969838"/>
                  </a:ext>
                </a:extLst>
              </a:tr>
              <a:tr h="370840">
                <a:tc>
                  <a:txBody>
                    <a:bodyPr/>
                    <a:lstStyle/>
                    <a:p>
                      <a:r>
                        <a:rPr lang="en-GB" sz="1900" b="0" i="0" dirty="0">
                          <a:latin typeface="Calibri" panose="020F0502020204030204" pitchFamily="34" charset="0"/>
                        </a:rPr>
                        <a:t>AND</a:t>
                      </a:r>
                      <a:r>
                        <a:rPr lang="en-GB" sz="1900" b="0" i="0" baseline="0" dirty="0">
                          <a:latin typeface="Calibri" panose="020F0502020204030204" pitchFamily="34" charset="0"/>
                        </a:rPr>
                        <a:t> MORE!</a:t>
                      </a:r>
                      <a:endParaRPr lang="en-GB" sz="1900" b="0" i="0" dirty="0">
                        <a:latin typeface="Calibri" panose="020F0502020204030204" pitchFamily="34" charset="0"/>
                      </a:endParaRPr>
                    </a:p>
                  </a:txBody>
                  <a:tcPr marL="0">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 xmlns:a16="http://schemas.microsoft.com/office/drawing/2014/main" val="3108730593"/>
                  </a:ext>
                </a:extLst>
              </a:tr>
            </a:tbl>
          </a:graphicData>
        </a:graphic>
      </p:graphicFrame>
      <p:graphicFrame>
        <p:nvGraphicFramePr>
          <p:cNvPr id="10" name="Table 9">
            <a:extLst>
              <a:ext uri="{FF2B5EF4-FFF2-40B4-BE49-F238E27FC236}">
                <a16:creationId xmlns="" xmlns:a16="http://schemas.microsoft.com/office/drawing/2014/main" id="{D3606856-BB1E-0D40-9236-B9EC59E60AD6}"/>
              </a:ext>
            </a:extLst>
          </p:cNvPr>
          <p:cNvGraphicFramePr>
            <a:graphicFrameLocks noGrp="1"/>
          </p:cNvGraphicFramePr>
          <p:nvPr>
            <p:extLst>
              <p:ext uri="{D42A27DB-BD31-4B8C-83A1-F6EECF244321}">
                <p14:modId xmlns:p14="http://schemas.microsoft.com/office/powerpoint/2010/main" val="2390622977"/>
              </p:ext>
            </p:extLst>
          </p:nvPr>
        </p:nvGraphicFramePr>
        <p:xfrm>
          <a:off x="4225381" y="1701795"/>
          <a:ext cx="3312366" cy="4191000"/>
        </p:xfrm>
        <a:graphic>
          <a:graphicData uri="http://schemas.openxmlformats.org/drawingml/2006/table">
            <a:tbl>
              <a:tblPr firstRow="1" bandRow="1">
                <a:tableStyleId>{5C22544A-7EE6-4342-B048-85BDC9FD1C3A}</a:tableStyleId>
              </a:tblPr>
              <a:tblGrid>
                <a:gridCol w="3312366">
                  <a:extLst>
                    <a:ext uri="{9D8B030D-6E8A-4147-A177-3AD203B41FA5}">
                      <a16:colId xmlns="" xmlns:a16="http://schemas.microsoft.com/office/drawing/2014/main" val="20000"/>
                    </a:ext>
                  </a:extLst>
                </a:gridCol>
              </a:tblGrid>
              <a:tr h="370840">
                <a:tc>
                  <a:txBody>
                    <a:bodyPr/>
                    <a:lstStyle/>
                    <a:p>
                      <a:r>
                        <a:rPr lang="en-GB" sz="1900" b="1" i="0" dirty="0">
                          <a:solidFill>
                            <a:schemeClr val="bg2"/>
                          </a:solidFill>
                          <a:latin typeface="Calibri" panose="020F0502020204030204" pitchFamily="34" charset="0"/>
                        </a:rPr>
                        <a:t>Hard Skills</a:t>
                      </a:r>
                    </a:p>
                  </a:txBody>
                  <a:tcPr marL="0">
                    <a:lnB w="12700" cap="flat" cmpd="sng" algn="ctr">
                      <a:solidFill>
                        <a:schemeClr val="bg2"/>
                      </a:solidFill>
                      <a:prstDash val="solid"/>
                      <a:round/>
                      <a:headEnd type="none" w="med" len="med"/>
                      <a:tailEnd type="none" w="med" len="med"/>
                    </a:lnB>
                    <a:noFill/>
                  </a:tcPr>
                </a:tc>
                <a:extLst>
                  <a:ext uri="{0D108BD9-81ED-4DB2-BD59-A6C34878D82A}">
                    <a16:rowId xmlns="" xmlns:a16="http://schemas.microsoft.com/office/drawing/2014/main" val="10000"/>
                  </a:ext>
                </a:extLst>
              </a:tr>
              <a:tr h="370840">
                <a:tc>
                  <a:txBody>
                    <a:bodyPr/>
                    <a:lstStyle/>
                    <a:p>
                      <a:r>
                        <a:rPr lang="en-GB" sz="1900" b="0" i="0" dirty="0">
                          <a:latin typeface="Calibri" panose="020F0502020204030204" pitchFamily="34" charset="0"/>
                        </a:rPr>
                        <a:t>Your qualifications</a:t>
                      </a:r>
                    </a:p>
                  </a:txBody>
                  <a:tcPr marL="0">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 xmlns:a16="http://schemas.microsoft.com/office/drawing/2014/main" val="10001"/>
                  </a:ext>
                </a:extLst>
              </a:tr>
              <a:tr h="370840">
                <a:tc>
                  <a:txBody>
                    <a:bodyPr/>
                    <a:lstStyle/>
                    <a:p>
                      <a:r>
                        <a:rPr lang="en-GB" sz="1900" b="0" i="0" dirty="0">
                          <a:latin typeface="Calibri" panose="020F0502020204030204" pitchFamily="34" charset="0"/>
                        </a:rPr>
                        <a:t>Language</a:t>
                      </a:r>
                      <a:r>
                        <a:rPr lang="en-GB" sz="1900" b="0" i="0" baseline="0" dirty="0">
                          <a:latin typeface="Calibri" panose="020F0502020204030204" pitchFamily="34" charset="0"/>
                        </a:rPr>
                        <a:t> skills</a:t>
                      </a:r>
                      <a:endParaRPr lang="en-GB" sz="1900" b="0" i="0" dirty="0">
                        <a:latin typeface="Calibri" panose="020F0502020204030204" pitchFamily="34" charset="0"/>
                      </a:endParaRPr>
                    </a:p>
                  </a:txBody>
                  <a:tcPr marL="0">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 xmlns:a16="http://schemas.microsoft.com/office/drawing/2014/main" val="10002"/>
                  </a:ext>
                </a:extLst>
              </a:tr>
              <a:tr h="370840">
                <a:tc>
                  <a:txBody>
                    <a:bodyPr/>
                    <a:lstStyle/>
                    <a:p>
                      <a:r>
                        <a:rPr lang="en-GB" sz="1900" b="0" i="0" dirty="0">
                          <a:latin typeface="Calibri" panose="020F0502020204030204" pitchFamily="34" charset="0"/>
                        </a:rPr>
                        <a:t>Typing speed</a:t>
                      </a:r>
                    </a:p>
                  </a:txBody>
                  <a:tcPr marL="0">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 xmlns:a16="http://schemas.microsoft.com/office/drawing/2014/main" val="10003"/>
                  </a:ext>
                </a:extLst>
              </a:tr>
              <a:tr h="370840">
                <a:tc>
                  <a:txBody>
                    <a:bodyPr/>
                    <a:lstStyle/>
                    <a:p>
                      <a:r>
                        <a:rPr lang="en-GB" sz="1900" b="0" i="0" dirty="0">
                          <a:latin typeface="Calibri" panose="020F0502020204030204" pitchFamily="34" charset="0"/>
                        </a:rPr>
                        <a:t>Using Excel, Word</a:t>
                      </a:r>
                    </a:p>
                  </a:txBody>
                  <a:tcPr marL="0">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 xmlns:a16="http://schemas.microsoft.com/office/drawing/2014/main" val="10004"/>
                  </a:ext>
                </a:extLst>
              </a:tr>
              <a:tr h="370840">
                <a:tc>
                  <a:txBody>
                    <a:bodyPr/>
                    <a:lstStyle/>
                    <a:p>
                      <a:r>
                        <a:rPr lang="en-GB" sz="1900" b="0" i="0" dirty="0">
                          <a:latin typeface="Calibri" panose="020F0502020204030204" pitchFamily="34" charset="0"/>
                        </a:rPr>
                        <a:t>Using a machine</a:t>
                      </a:r>
                    </a:p>
                  </a:txBody>
                  <a:tcPr marL="0">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 xmlns:a16="http://schemas.microsoft.com/office/drawing/2014/main" val="108486092"/>
                  </a:ext>
                </a:extLst>
              </a:tr>
              <a:tr h="370840">
                <a:tc>
                  <a:txBody>
                    <a:bodyPr/>
                    <a:lstStyle/>
                    <a:p>
                      <a:r>
                        <a:rPr lang="en-GB" sz="1900" b="0" i="0" dirty="0">
                          <a:latin typeface="Calibri" panose="020F0502020204030204" pitchFamily="34" charset="0"/>
                        </a:rPr>
                        <a:t>Driving</a:t>
                      </a:r>
                    </a:p>
                  </a:txBody>
                  <a:tcPr marL="0">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 xmlns:a16="http://schemas.microsoft.com/office/drawing/2014/main" val="2256863519"/>
                  </a:ext>
                </a:extLst>
              </a:tr>
              <a:tr h="370840">
                <a:tc>
                  <a:txBody>
                    <a:bodyPr/>
                    <a:lstStyle/>
                    <a:p>
                      <a:r>
                        <a:rPr lang="en-GB" sz="1900" b="0" i="0" dirty="0">
                          <a:latin typeface="Calibri" panose="020F0502020204030204" pitchFamily="34" charset="0"/>
                        </a:rPr>
                        <a:t>Using specific </a:t>
                      </a:r>
                      <a:r>
                        <a:rPr lang="en-GB" sz="1900" b="0" i="0" baseline="0" dirty="0">
                          <a:latin typeface="Calibri" panose="020F0502020204030204" pitchFamily="34" charset="0"/>
                        </a:rPr>
                        <a:t>systems</a:t>
                      </a:r>
                      <a:endParaRPr lang="en-GB" sz="1900" b="0" i="0" dirty="0">
                        <a:latin typeface="Calibri" panose="020F0502020204030204" pitchFamily="34" charset="0"/>
                      </a:endParaRPr>
                    </a:p>
                  </a:txBody>
                  <a:tcPr marL="0">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 xmlns:a16="http://schemas.microsoft.com/office/drawing/2014/main" val="2060545766"/>
                  </a:ext>
                </a:extLst>
              </a:tr>
              <a:tr h="370840">
                <a:tc>
                  <a:txBody>
                    <a:bodyPr/>
                    <a:lstStyle/>
                    <a:p>
                      <a:r>
                        <a:rPr lang="en-GB" sz="1900" b="0" i="0" dirty="0">
                          <a:latin typeface="Calibri" panose="020F0502020204030204" pitchFamily="34" charset="0"/>
                        </a:rPr>
                        <a:t>Operating</a:t>
                      </a:r>
                      <a:r>
                        <a:rPr lang="en-GB" sz="1900" b="0" i="0" baseline="0" dirty="0">
                          <a:latin typeface="Calibri" panose="020F0502020204030204" pitchFamily="34" charset="0"/>
                        </a:rPr>
                        <a:t> a computer</a:t>
                      </a:r>
                      <a:endParaRPr lang="en-GB" sz="1900" b="0" i="0" dirty="0">
                        <a:latin typeface="Calibri" panose="020F0502020204030204" pitchFamily="34" charset="0"/>
                      </a:endParaRPr>
                    </a:p>
                  </a:txBody>
                  <a:tcPr marL="0">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 xmlns:a16="http://schemas.microsoft.com/office/drawing/2014/main" val="3002211091"/>
                  </a:ext>
                </a:extLst>
              </a:tr>
              <a:tr h="370840">
                <a:tc>
                  <a:txBody>
                    <a:bodyPr/>
                    <a:lstStyle/>
                    <a:p>
                      <a:r>
                        <a:rPr lang="en-GB" sz="1900" b="0" i="0" dirty="0">
                          <a:latin typeface="Calibri" panose="020F0502020204030204" pitchFamily="34" charset="0"/>
                        </a:rPr>
                        <a:t>Other technical</a:t>
                      </a:r>
                      <a:r>
                        <a:rPr lang="en-GB" sz="1900" b="0" i="0" baseline="0" dirty="0">
                          <a:latin typeface="Calibri" panose="020F0502020204030204" pitchFamily="34" charset="0"/>
                        </a:rPr>
                        <a:t> knowledge</a:t>
                      </a:r>
                      <a:endParaRPr lang="en-GB" sz="1900" b="0" i="0" dirty="0">
                        <a:latin typeface="Calibri" panose="020F0502020204030204" pitchFamily="34" charset="0"/>
                      </a:endParaRPr>
                    </a:p>
                  </a:txBody>
                  <a:tcPr marL="0">
                    <a:lnT w="12700" cap="flat" cmpd="sng" algn="ctr">
                      <a:solidFill>
                        <a:schemeClr val="bg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 xmlns:a16="http://schemas.microsoft.com/office/drawing/2014/main" val="1305969838"/>
                  </a:ext>
                </a:extLst>
              </a:tr>
              <a:tr h="370840">
                <a:tc>
                  <a:txBody>
                    <a:bodyPr/>
                    <a:lstStyle/>
                    <a:p>
                      <a:r>
                        <a:rPr lang="en-GB" sz="1900" b="0" i="0" dirty="0">
                          <a:latin typeface="Calibri" panose="020F0502020204030204" pitchFamily="34" charset="0"/>
                        </a:rPr>
                        <a:t>AND MORE!</a:t>
                      </a:r>
                    </a:p>
                  </a:txBody>
                  <a:tcPr marL="0">
                    <a:lnT w="12700" cap="flat" cmpd="sng" algn="ctr">
                      <a:solidFill>
                        <a:schemeClr val="accent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 xmlns:a16="http://schemas.microsoft.com/office/drawing/2014/main" val="3108730593"/>
                  </a:ext>
                </a:extLst>
              </a:tr>
            </a:tbl>
          </a:graphicData>
        </a:graphic>
      </p:graphicFrame>
      <p:sp>
        <p:nvSpPr>
          <p:cNvPr id="11" name="TextBox 10">
            <a:extLst>
              <a:ext uri="{FF2B5EF4-FFF2-40B4-BE49-F238E27FC236}">
                <a16:creationId xmlns="" xmlns:a16="http://schemas.microsoft.com/office/drawing/2014/main" id="{4C34EAFD-6563-9F4D-916D-43C5E0211B65}"/>
              </a:ext>
            </a:extLst>
          </p:cNvPr>
          <p:cNvSpPr txBox="1"/>
          <p:nvPr/>
        </p:nvSpPr>
        <p:spPr>
          <a:xfrm>
            <a:off x="8093417" y="1701602"/>
            <a:ext cx="3470036" cy="3539430"/>
          </a:xfrm>
          <a:prstGeom prst="rect">
            <a:avLst/>
          </a:prstGeom>
          <a:noFill/>
        </p:spPr>
        <p:txBody>
          <a:bodyPr wrap="square" rtlCol="0">
            <a:spAutoFit/>
          </a:bodyPr>
          <a:lstStyle/>
          <a:p>
            <a:pPr marL="296863" indent="-296863">
              <a:spcBef>
                <a:spcPts val="900"/>
              </a:spcBef>
              <a:buClr>
                <a:schemeClr val="bg2"/>
              </a:buClr>
              <a:buFont typeface="Arial" panose="020B0604020202020204" pitchFamily="34" charset="0"/>
              <a:buChar char="•"/>
            </a:pPr>
            <a:r>
              <a:rPr lang="en-GB" sz="1900" dirty="0">
                <a:latin typeface="Calibri" panose="020F0502020204030204" pitchFamily="34" charset="0"/>
                <a:cs typeface="Calibri" panose="020F0502020204030204" pitchFamily="34" charset="0"/>
              </a:rPr>
              <a:t>Employers look for both </a:t>
            </a:r>
            <a:br>
              <a:rPr lang="en-GB" sz="1900" dirty="0">
                <a:latin typeface="Calibri" panose="020F0502020204030204" pitchFamily="34" charset="0"/>
                <a:cs typeface="Calibri" panose="020F0502020204030204" pitchFamily="34" charset="0"/>
              </a:rPr>
            </a:br>
            <a:r>
              <a:rPr lang="en-GB" sz="1900" dirty="0">
                <a:latin typeface="Calibri" panose="020F0502020204030204" pitchFamily="34" charset="0"/>
                <a:cs typeface="Calibri" panose="020F0502020204030204" pitchFamily="34" charset="0"/>
              </a:rPr>
              <a:t>types of skills</a:t>
            </a:r>
          </a:p>
          <a:p>
            <a:pPr marL="296863" indent="-296863">
              <a:spcBef>
                <a:spcPts val="900"/>
              </a:spcBef>
              <a:buClr>
                <a:schemeClr val="bg2"/>
              </a:buClr>
              <a:buFont typeface="Arial" panose="020B0604020202020204" pitchFamily="34" charset="0"/>
              <a:buChar char="•"/>
            </a:pPr>
            <a:r>
              <a:rPr lang="en-GB" sz="1900" dirty="0">
                <a:latin typeface="Calibri" panose="020F0502020204030204" pitchFamily="34" charset="0"/>
                <a:cs typeface="Calibri" panose="020F0502020204030204" pitchFamily="34" charset="0"/>
              </a:rPr>
              <a:t>Knowing what your skills </a:t>
            </a:r>
            <a:br>
              <a:rPr lang="en-GB" sz="1900" dirty="0">
                <a:latin typeface="Calibri" panose="020F0502020204030204" pitchFamily="34" charset="0"/>
                <a:cs typeface="Calibri" panose="020F0502020204030204" pitchFamily="34" charset="0"/>
              </a:rPr>
            </a:br>
            <a:r>
              <a:rPr lang="en-GB" sz="1900" dirty="0">
                <a:latin typeface="Calibri" panose="020F0502020204030204" pitchFamily="34" charset="0"/>
                <a:cs typeface="Calibri" panose="020F0502020204030204" pitchFamily="34" charset="0"/>
              </a:rPr>
              <a:t>are can help you decide </a:t>
            </a:r>
            <a:br>
              <a:rPr lang="en-GB" sz="1900" dirty="0">
                <a:latin typeface="Calibri" panose="020F0502020204030204" pitchFamily="34" charset="0"/>
                <a:cs typeface="Calibri" panose="020F0502020204030204" pitchFamily="34" charset="0"/>
              </a:rPr>
            </a:br>
            <a:r>
              <a:rPr lang="en-GB" sz="1900" dirty="0">
                <a:latin typeface="Calibri" panose="020F0502020204030204" pitchFamily="34" charset="0"/>
                <a:cs typeface="Calibri" panose="020F0502020204030204" pitchFamily="34" charset="0"/>
              </a:rPr>
              <a:t>your career</a:t>
            </a:r>
          </a:p>
          <a:p>
            <a:pPr marL="296863" indent="-296863">
              <a:spcBef>
                <a:spcPts val="900"/>
              </a:spcBef>
              <a:buClr>
                <a:schemeClr val="bg2"/>
              </a:buClr>
              <a:buFont typeface="Arial" panose="020B0604020202020204" pitchFamily="34" charset="0"/>
              <a:buChar char="•"/>
            </a:pPr>
            <a:r>
              <a:rPr lang="en-GB" sz="1900" dirty="0">
                <a:latin typeface="Calibri" panose="020F0502020204030204" pitchFamily="34" charset="0"/>
                <a:cs typeface="Calibri" panose="020F0502020204030204" pitchFamily="34" charset="0"/>
              </a:rPr>
              <a:t>You need to think of examples of your skills and how you </a:t>
            </a:r>
            <a:br>
              <a:rPr lang="en-GB" sz="1900" dirty="0">
                <a:latin typeface="Calibri" panose="020F0502020204030204" pitchFamily="34" charset="0"/>
                <a:cs typeface="Calibri" panose="020F0502020204030204" pitchFamily="34" charset="0"/>
              </a:rPr>
            </a:br>
            <a:r>
              <a:rPr lang="en-GB" sz="1900" dirty="0">
                <a:latin typeface="Calibri" panose="020F0502020204030204" pitchFamily="34" charset="0"/>
                <a:cs typeface="Calibri" panose="020F0502020204030204" pitchFamily="34" charset="0"/>
              </a:rPr>
              <a:t>use them for your college, </a:t>
            </a:r>
            <a:br>
              <a:rPr lang="en-GB" sz="1900" dirty="0">
                <a:latin typeface="Calibri" panose="020F0502020204030204" pitchFamily="34" charset="0"/>
                <a:cs typeface="Calibri" panose="020F0502020204030204" pitchFamily="34" charset="0"/>
              </a:rPr>
            </a:br>
            <a:r>
              <a:rPr lang="en-GB" sz="1900" dirty="0" err="1">
                <a:latin typeface="Calibri" panose="020F0502020204030204" pitchFamily="34" charset="0"/>
                <a:cs typeface="Calibri" panose="020F0502020204030204" pitchFamily="34" charset="0"/>
              </a:rPr>
              <a:t>uni</a:t>
            </a:r>
            <a:r>
              <a:rPr lang="en-GB" sz="1900" dirty="0">
                <a:latin typeface="Calibri" panose="020F0502020204030204" pitchFamily="34" charset="0"/>
                <a:cs typeface="Calibri" panose="020F0502020204030204" pitchFamily="34" charset="0"/>
              </a:rPr>
              <a:t> and job applications and interviews – and practice them!</a:t>
            </a:r>
          </a:p>
        </p:txBody>
      </p:sp>
    </p:spTree>
    <p:extLst>
      <p:ext uri="{BB962C8B-B14F-4D97-AF65-F5344CB8AC3E}">
        <p14:creationId xmlns:p14="http://schemas.microsoft.com/office/powerpoint/2010/main" val="600495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09920F1D-BE91-4041-BCC2-D8C15244C25C}"/>
              </a:ext>
            </a:extLst>
          </p:cNvPr>
          <p:cNvSpPr/>
          <p:nvPr/>
        </p:nvSpPr>
        <p:spPr bwMode="auto">
          <a:xfrm>
            <a:off x="0" y="1341562"/>
            <a:ext cx="12195175" cy="5522976"/>
          </a:xfrm>
          <a:prstGeom prst="rect">
            <a:avLst/>
          </a:prstGeom>
          <a:solidFill>
            <a:srgbClr val="FFE900">
              <a:alpha val="7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sp>
        <p:nvSpPr>
          <p:cNvPr id="8" name="Oval 7">
            <a:extLst>
              <a:ext uri="{FF2B5EF4-FFF2-40B4-BE49-F238E27FC236}">
                <a16:creationId xmlns="" xmlns:a16="http://schemas.microsoft.com/office/drawing/2014/main" id="{4DEAB177-1EC7-8541-AF46-4197686DE1B8}"/>
              </a:ext>
            </a:extLst>
          </p:cNvPr>
          <p:cNvSpPr/>
          <p:nvPr/>
        </p:nvSpPr>
        <p:spPr bwMode="auto">
          <a:xfrm>
            <a:off x="4525416" y="2218610"/>
            <a:ext cx="3024336" cy="3024336"/>
          </a:xfrm>
          <a:prstGeom prst="ellipse">
            <a:avLst/>
          </a:prstGeom>
          <a:solidFill>
            <a:schemeClr val="bg1"/>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sp>
        <p:nvSpPr>
          <p:cNvPr id="10" name="Content Placeholder 2">
            <a:extLst>
              <a:ext uri="{FF2B5EF4-FFF2-40B4-BE49-F238E27FC236}">
                <a16:creationId xmlns="" xmlns:a16="http://schemas.microsoft.com/office/drawing/2014/main" id="{D7BDAE0C-4984-E846-B426-A9BEB391F464}"/>
              </a:ext>
            </a:extLst>
          </p:cNvPr>
          <p:cNvSpPr txBox="1">
            <a:spLocks/>
          </p:cNvSpPr>
          <p:nvPr/>
        </p:nvSpPr>
        <p:spPr bwMode="auto">
          <a:xfrm>
            <a:off x="4525414" y="3285778"/>
            <a:ext cx="3024337" cy="546899"/>
          </a:xfrm>
          <a:prstGeom prst="rect">
            <a:avLst/>
          </a:prstGeom>
          <a:noFill/>
          <a:ln w="9525">
            <a:noFill/>
            <a:miter lim="800000"/>
            <a:headEnd/>
            <a:tailEnd/>
          </a:ln>
        </p:spPr>
        <p:txBody>
          <a:bodyPr vert="horz" wrap="square" lIns="122008" tIns="61004" rIns="122008" bIns="61004" numCol="1" anchor="t" anchorCtr="0" compatLnSpc="1">
            <a:prstTxWarp prst="textNoShape">
              <a:avLst/>
            </a:prstTxWarp>
          </a:bodyPr>
          <a:lstStyle>
            <a:lvl1pPr marL="357188" indent="-357188" algn="l" rtl="0" eaLnBrk="1" fontAlgn="base" hangingPunct="1">
              <a:spcBef>
                <a:spcPct val="20000"/>
              </a:spcBef>
              <a:spcAft>
                <a:spcPct val="0"/>
              </a:spcAft>
              <a:buClr>
                <a:schemeClr val="bg2"/>
              </a:buClr>
              <a:buFont typeface="Arial" panose="020B0604020202020204" pitchFamily="34" charset="0"/>
              <a:buChar char="•"/>
              <a:defRPr sz="3200" b="0">
                <a:solidFill>
                  <a:schemeClr val="tx1"/>
                </a:solidFill>
                <a:latin typeface="+mn-lt"/>
                <a:ea typeface="+mn-ea"/>
                <a:cs typeface="+mn-cs"/>
              </a:defRPr>
            </a:lvl1pPr>
            <a:lvl2pPr marL="0" indent="0" algn="l" rtl="0" eaLnBrk="1" fontAlgn="base" hangingPunct="1">
              <a:spcBef>
                <a:spcPct val="20000"/>
              </a:spcBef>
              <a:spcAft>
                <a:spcPct val="0"/>
              </a:spcAft>
              <a:buClr>
                <a:schemeClr val="bg2"/>
              </a:buClr>
              <a:buFont typeface="Arial" panose="020B0604020202020204" pitchFamily="34" charset="0"/>
              <a:buNone/>
              <a:defRPr sz="3200">
                <a:solidFill>
                  <a:schemeClr val="tx1"/>
                </a:solidFill>
                <a:latin typeface="+mn-lt"/>
                <a:ea typeface="+mn-ea"/>
              </a:defRPr>
            </a:lvl2pPr>
            <a:lvl3pPr marL="0" indent="0" algn="l" rtl="0" eaLnBrk="1" fontAlgn="base" hangingPunct="1">
              <a:spcBef>
                <a:spcPct val="20000"/>
              </a:spcBef>
              <a:spcAft>
                <a:spcPct val="0"/>
              </a:spcAft>
              <a:buNone/>
              <a:defRPr sz="3200">
                <a:solidFill>
                  <a:schemeClr val="tx1"/>
                </a:solidFill>
                <a:latin typeface="+mn-lt"/>
                <a:ea typeface="+mn-ea"/>
              </a:defRPr>
            </a:lvl3pPr>
            <a:lvl4pPr marL="0" indent="0" algn="l" rtl="0" eaLnBrk="1" fontAlgn="base" hangingPunct="1">
              <a:spcBef>
                <a:spcPct val="20000"/>
              </a:spcBef>
              <a:spcAft>
                <a:spcPct val="0"/>
              </a:spcAft>
              <a:buNone/>
              <a:defRPr sz="3200">
                <a:solidFill>
                  <a:schemeClr val="tx1"/>
                </a:solidFill>
                <a:latin typeface="+mn-lt"/>
                <a:ea typeface="+mn-ea"/>
              </a:defRPr>
            </a:lvl4pPr>
            <a:lvl5pPr marL="0" indent="0" algn="l" rtl="0" eaLnBrk="1" fontAlgn="base" hangingPunct="1">
              <a:spcBef>
                <a:spcPct val="20000"/>
              </a:spcBef>
              <a:spcAft>
                <a:spcPct val="0"/>
              </a:spcAft>
              <a:buNone/>
              <a:defRPr sz="3200">
                <a:solidFill>
                  <a:schemeClr val="tx1"/>
                </a:solidFill>
                <a:latin typeface="+mn-lt"/>
                <a:ea typeface="+mn-ea"/>
              </a:defRPr>
            </a:lvl5pPr>
            <a:lvl6pPr marL="3355231" indent="-305021" algn="l" rtl="0" eaLnBrk="1" fontAlgn="base" hangingPunct="1">
              <a:spcBef>
                <a:spcPct val="20000"/>
              </a:spcBef>
              <a:spcAft>
                <a:spcPct val="0"/>
              </a:spcAft>
              <a:buChar char="»"/>
              <a:defRPr sz="2700">
                <a:solidFill>
                  <a:schemeClr val="tx1"/>
                </a:solidFill>
                <a:latin typeface="+mn-lt"/>
                <a:ea typeface="+mn-ea"/>
              </a:defRPr>
            </a:lvl6pPr>
            <a:lvl7pPr marL="3965273" indent="-305021" algn="l" rtl="0" eaLnBrk="1" fontAlgn="base" hangingPunct="1">
              <a:spcBef>
                <a:spcPct val="20000"/>
              </a:spcBef>
              <a:spcAft>
                <a:spcPct val="0"/>
              </a:spcAft>
              <a:buChar char="»"/>
              <a:defRPr sz="2700">
                <a:solidFill>
                  <a:schemeClr val="tx1"/>
                </a:solidFill>
                <a:latin typeface="+mn-lt"/>
                <a:ea typeface="+mn-ea"/>
              </a:defRPr>
            </a:lvl7pPr>
            <a:lvl8pPr marL="4575315" indent="-305021" algn="l" rtl="0" eaLnBrk="1" fontAlgn="base" hangingPunct="1">
              <a:spcBef>
                <a:spcPct val="20000"/>
              </a:spcBef>
              <a:spcAft>
                <a:spcPct val="0"/>
              </a:spcAft>
              <a:buChar char="»"/>
              <a:defRPr sz="2700">
                <a:solidFill>
                  <a:schemeClr val="tx1"/>
                </a:solidFill>
                <a:latin typeface="+mn-lt"/>
                <a:ea typeface="+mn-ea"/>
              </a:defRPr>
            </a:lvl8pPr>
            <a:lvl9pPr marL="5185357" indent="-305021" algn="l" rtl="0" eaLnBrk="1" fontAlgn="base" hangingPunct="1">
              <a:spcBef>
                <a:spcPct val="20000"/>
              </a:spcBef>
              <a:spcAft>
                <a:spcPct val="0"/>
              </a:spcAft>
              <a:buChar char="»"/>
              <a:defRPr sz="2700">
                <a:solidFill>
                  <a:schemeClr val="tx1"/>
                </a:solidFill>
                <a:latin typeface="+mn-lt"/>
                <a:ea typeface="+mn-ea"/>
              </a:defRPr>
            </a:lvl9pPr>
          </a:lstStyle>
          <a:p>
            <a:pPr marL="0" indent="0" algn="ctr">
              <a:buNone/>
            </a:pPr>
            <a:r>
              <a:rPr lang="en-GB" sz="4800" b="1" kern="0" dirty="0">
                <a:solidFill>
                  <a:schemeClr val="bg2"/>
                </a:solidFill>
                <a:latin typeface="Calibri" panose="020F0502020204030204" pitchFamily="34" charset="0"/>
              </a:rPr>
              <a:t>Break</a:t>
            </a:r>
          </a:p>
        </p:txBody>
      </p:sp>
    </p:spTree>
    <p:extLst>
      <p:ext uri="{BB962C8B-B14F-4D97-AF65-F5344CB8AC3E}">
        <p14:creationId xmlns:p14="http://schemas.microsoft.com/office/powerpoint/2010/main" val="29724469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 xmlns:a16="http://schemas.microsoft.com/office/drawing/2014/main" id="{739FC528-01F1-D24F-AFD1-E584E37D0880}"/>
              </a:ext>
            </a:extLst>
          </p:cNvPr>
          <p:cNvSpPr txBox="1">
            <a:spLocks/>
          </p:cNvSpPr>
          <p:nvPr/>
        </p:nvSpPr>
        <p:spPr bwMode="auto">
          <a:xfrm>
            <a:off x="1129035" y="2560320"/>
            <a:ext cx="9937104" cy="1224136"/>
          </a:xfrm>
          <a:prstGeom prst="rect">
            <a:avLst/>
          </a:prstGeom>
          <a:noFill/>
          <a:ln w="9525">
            <a:noFill/>
            <a:miter lim="800000"/>
            <a:headEnd/>
            <a:tailEnd/>
          </a:ln>
        </p:spPr>
        <p:txBody>
          <a:bodyPr vert="horz" wrap="square" lIns="122008" tIns="61004" rIns="122008" bIns="61004" numCol="1" anchor="t" anchorCtr="0" compatLnSpc="1">
            <a:prstTxWarp prst="textNoShape">
              <a:avLst/>
            </a:prstTxWarp>
          </a:bodyPr>
          <a:lstStyle>
            <a:lvl1pPr marL="0" indent="0" algn="ctr" rtl="0" eaLnBrk="1" fontAlgn="base" hangingPunct="1">
              <a:spcBef>
                <a:spcPct val="20000"/>
              </a:spcBef>
              <a:spcAft>
                <a:spcPct val="0"/>
              </a:spcAft>
              <a:buClr>
                <a:schemeClr val="bg2"/>
              </a:buClr>
              <a:buFont typeface="Arial" panose="020B0604020202020204" pitchFamily="34" charset="0"/>
              <a:buNone/>
              <a:defRPr sz="6000" b="1" i="0">
                <a:solidFill>
                  <a:schemeClr val="bg1"/>
                </a:solidFill>
                <a:latin typeface="+mn-lt"/>
                <a:ea typeface="+mn-ea"/>
                <a:cs typeface="+mn-cs"/>
              </a:defRPr>
            </a:lvl1pPr>
            <a:lvl2pPr marL="0" indent="0" algn="l" rtl="0" eaLnBrk="1" fontAlgn="base" hangingPunct="1">
              <a:spcBef>
                <a:spcPct val="20000"/>
              </a:spcBef>
              <a:spcAft>
                <a:spcPct val="0"/>
              </a:spcAft>
              <a:buClr>
                <a:schemeClr val="bg2"/>
              </a:buClr>
              <a:buFont typeface="Arial" panose="020B0604020202020204" pitchFamily="34" charset="0"/>
              <a:buNone/>
              <a:defRPr sz="3200">
                <a:solidFill>
                  <a:schemeClr val="tx1"/>
                </a:solidFill>
                <a:latin typeface="+mn-lt"/>
                <a:ea typeface="+mn-ea"/>
              </a:defRPr>
            </a:lvl2pPr>
            <a:lvl3pPr marL="0" indent="0" algn="l" rtl="0" eaLnBrk="1" fontAlgn="base" hangingPunct="1">
              <a:spcBef>
                <a:spcPct val="20000"/>
              </a:spcBef>
              <a:spcAft>
                <a:spcPct val="0"/>
              </a:spcAft>
              <a:buNone/>
              <a:defRPr sz="3200">
                <a:solidFill>
                  <a:schemeClr val="tx1"/>
                </a:solidFill>
                <a:latin typeface="+mn-lt"/>
                <a:ea typeface="+mn-ea"/>
              </a:defRPr>
            </a:lvl3pPr>
            <a:lvl4pPr marL="0" indent="0" algn="l" rtl="0" eaLnBrk="1" fontAlgn="base" hangingPunct="1">
              <a:spcBef>
                <a:spcPct val="20000"/>
              </a:spcBef>
              <a:spcAft>
                <a:spcPct val="0"/>
              </a:spcAft>
              <a:buNone/>
              <a:defRPr sz="3200">
                <a:solidFill>
                  <a:schemeClr val="tx1"/>
                </a:solidFill>
                <a:latin typeface="+mn-lt"/>
                <a:ea typeface="+mn-ea"/>
              </a:defRPr>
            </a:lvl4pPr>
            <a:lvl5pPr marL="0" indent="0" algn="l" rtl="0" eaLnBrk="1" fontAlgn="base" hangingPunct="1">
              <a:spcBef>
                <a:spcPct val="20000"/>
              </a:spcBef>
              <a:spcAft>
                <a:spcPct val="0"/>
              </a:spcAft>
              <a:buNone/>
              <a:defRPr sz="3200">
                <a:solidFill>
                  <a:schemeClr val="tx1"/>
                </a:solidFill>
                <a:latin typeface="+mn-lt"/>
                <a:ea typeface="+mn-ea"/>
              </a:defRPr>
            </a:lvl5pPr>
            <a:lvl6pPr marL="3355231" indent="-305021" algn="l" rtl="0" eaLnBrk="1" fontAlgn="base" hangingPunct="1">
              <a:spcBef>
                <a:spcPct val="20000"/>
              </a:spcBef>
              <a:spcAft>
                <a:spcPct val="0"/>
              </a:spcAft>
              <a:buChar char="»"/>
              <a:defRPr sz="2700">
                <a:solidFill>
                  <a:schemeClr val="tx1"/>
                </a:solidFill>
                <a:latin typeface="+mn-lt"/>
                <a:ea typeface="+mn-ea"/>
              </a:defRPr>
            </a:lvl6pPr>
            <a:lvl7pPr marL="3965273" indent="-305021" algn="l" rtl="0" eaLnBrk="1" fontAlgn="base" hangingPunct="1">
              <a:spcBef>
                <a:spcPct val="20000"/>
              </a:spcBef>
              <a:spcAft>
                <a:spcPct val="0"/>
              </a:spcAft>
              <a:buChar char="»"/>
              <a:defRPr sz="2700">
                <a:solidFill>
                  <a:schemeClr val="tx1"/>
                </a:solidFill>
                <a:latin typeface="+mn-lt"/>
                <a:ea typeface="+mn-ea"/>
              </a:defRPr>
            </a:lvl7pPr>
            <a:lvl8pPr marL="4575315" indent="-305021" algn="l" rtl="0" eaLnBrk="1" fontAlgn="base" hangingPunct="1">
              <a:spcBef>
                <a:spcPct val="20000"/>
              </a:spcBef>
              <a:spcAft>
                <a:spcPct val="0"/>
              </a:spcAft>
              <a:buChar char="»"/>
              <a:defRPr sz="2700">
                <a:solidFill>
                  <a:schemeClr val="tx1"/>
                </a:solidFill>
                <a:latin typeface="+mn-lt"/>
                <a:ea typeface="+mn-ea"/>
              </a:defRPr>
            </a:lvl8pPr>
            <a:lvl9pPr marL="5185357" indent="-305021" algn="l" rtl="0" eaLnBrk="1" fontAlgn="base" hangingPunct="1">
              <a:spcBef>
                <a:spcPct val="20000"/>
              </a:spcBef>
              <a:spcAft>
                <a:spcPct val="0"/>
              </a:spcAft>
              <a:buChar char="»"/>
              <a:defRPr sz="2700">
                <a:solidFill>
                  <a:schemeClr val="tx1"/>
                </a:solidFill>
                <a:latin typeface="+mn-lt"/>
                <a:ea typeface="+mn-ea"/>
              </a:defRPr>
            </a:lvl9pPr>
          </a:lstStyle>
          <a:p>
            <a:pPr>
              <a:lnSpc>
                <a:spcPts val="6940"/>
              </a:lnSpc>
            </a:pPr>
            <a:r>
              <a:rPr lang="en-US" sz="7200" kern="0" dirty="0">
                <a:solidFill>
                  <a:srgbClr val="FFE900"/>
                </a:solidFill>
                <a:latin typeface="Calibri" panose="020F0502020204030204" pitchFamily="34" charset="0"/>
              </a:rPr>
              <a:t>6</a:t>
            </a:r>
            <a:r>
              <a:rPr lang="en-US" sz="7200" kern="0" dirty="0" smtClean="0">
                <a:solidFill>
                  <a:srgbClr val="FFE900"/>
                </a:solidFill>
                <a:latin typeface="Calibri" panose="020F0502020204030204" pitchFamily="34" charset="0"/>
              </a:rPr>
              <a:t>. </a:t>
            </a:r>
            <a:r>
              <a:rPr lang="en-US" sz="7200" kern="0" dirty="0">
                <a:solidFill>
                  <a:srgbClr val="FFE900"/>
                </a:solidFill>
                <a:latin typeface="Calibri" panose="020F0502020204030204" pitchFamily="34" charset="0"/>
              </a:rPr>
              <a:t>Post-16 </a:t>
            </a:r>
            <a:br>
              <a:rPr lang="en-US" sz="7200" kern="0" dirty="0">
                <a:solidFill>
                  <a:srgbClr val="FFE900"/>
                </a:solidFill>
                <a:latin typeface="Calibri" panose="020F0502020204030204" pitchFamily="34" charset="0"/>
              </a:rPr>
            </a:br>
            <a:r>
              <a:rPr lang="en-US" sz="7200" kern="0" dirty="0">
                <a:solidFill>
                  <a:srgbClr val="FFE900"/>
                </a:solidFill>
                <a:latin typeface="Calibri" panose="020F0502020204030204" pitchFamily="34" charset="0"/>
              </a:rPr>
              <a:t>options</a:t>
            </a:r>
          </a:p>
        </p:txBody>
      </p:sp>
    </p:spTree>
    <p:extLst>
      <p:ext uri="{BB962C8B-B14F-4D97-AF65-F5344CB8AC3E}">
        <p14:creationId xmlns:p14="http://schemas.microsoft.com/office/powerpoint/2010/main" val="24993126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76091" y="2925738"/>
            <a:ext cx="2706448" cy="3002326"/>
          </a:xfrm>
        </p:spPr>
        <p:txBody>
          <a:bodyPr/>
          <a:lstStyle/>
          <a:p>
            <a:pPr marL="0" indent="0">
              <a:buNone/>
            </a:pPr>
            <a:r>
              <a:rPr lang="en-GB" sz="2600" dirty="0"/>
              <a:t>Imagine that you were going on a school trip tomorrow?! </a:t>
            </a:r>
            <a:br>
              <a:rPr lang="en-GB" sz="2600" dirty="0"/>
            </a:br>
            <a:r>
              <a:rPr lang="en-GB" sz="2600" dirty="0"/>
              <a:t>Could you do it?</a:t>
            </a:r>
          </a:p>
        </p:txBody>
      </p:sp>
      <p:pic>
        <p:nvPicPr>
          <p:cNvPr id="8" name="Picture 7">
            <a:extLst>
              <a:ext uri="{FF2B5EF4-FFF2-40B4-BE49-F238E27FC236}">
                <a16:creationId xmlns="" xmlns:a16="http://schemas.microsoft.com/office/drawing/2014/main" id="{AB0ECA14-4260-5A4C-8598-6069EA38754B}"/>
              </a:ext>
            </a:extLst>
          </p:cNvPr>
          <p:cNvPicPr>
            <a:picLocks/>
          </p:cNvPicPr>
          <p:nvPr/>
        </p:nvPicPr>
        <p:blipFill rotWithShape="1">
          <a:blip r:embed="rId2" cstate="screen">
            <a:extLst>
              <a:ext uri="{28A0092B-C50C-407E-A947-70E740481C1C}">
                <a14:useLocalDpi xmlns:a14="http://schemas.microsoft.com/office/drawing/2010/main"/>
              </a:ext>
            </a:extLst>
          </a:blip>
          <a:srcRect/>
          <a:stretch/>
        </p:blipFill>
        <p:spPr>
          <a:xfrm>
            <a:off x="660930" y="1755022"/>
            <a:ext cx="7770019" cy="7770019"/>
          </a:xfrm>
          <a:prstGeom prst="ellipse">
            <a:avLst/>
          </a:prstGeom>
          <a:ln w="76200">
            <a:solidFill>
              <a:schemeClr val="bg2">
                <a:lumMod val="20000"/>
                <a:lumOff val="80000"/>
              </a:schemeClr>
            </a:solidFill>
          </a:ln>
        </p:spPr>
      </p:pic>
      <p:sp>
        <p:nvSpPr>
          <p:cNvPr id="5" name="Title 1">
            <a:extLst>
              <a:ext uri="{FF2B5EF4-FFF2-40B4-BE49-F238E27FC236}">
                <a16:creationId xmlns="" xmlns:a16="http://schemas.microsoft.com/office/drawing/2014/main" id="{0747FBAD-5A23-024F-9E3D-61AB896F74B5}"/>
              </a:ext>
            </a:extLst>
          </p:cNvPr>
          <p:cNvSpPr txBox="1">
            <a:spLocks/>
          </p:cNvSpPr>
          <p:nvPr/>
        </p:nvSpPr>
        <p:spPr bwMode="auto">
          <a:xfrm>
            <a:off x="624979" y="320040"/>
            <a:ext cx="8258150" cy="704707"/>
          </a:xfrm>
          <a:prstGeom prst="rect">
            <a:avLst/>
          </a:prstGeom>
          <a:noFill/>
          <a:ln w="9525">
            <a:noFill/>
            <a:miter lim="800000"/>
            <a:headEnd/>
            <a:tailEnd/>
          </a:ln>
        </p:spPr>
        <p:txBody>
          <a:bodyPr vert="horz" wrap="square" lIns="122008" tIns="61004" rIns="122008" bIns="61004" numCol="1" anchor="ctr" anchorCtr="0" compatLnSpc="1">
            <a:prstTxWarp prst="textNoShape">
              <a:avLst/>
            </a:prstTxWarp>
          </a:bodyPr>
          <a:lstStyle>
            <a:lvl1pPr algn="l" rtl="0" eaLnBrk="1" fontAlgn="base" hangingPunct="1">
              <a:spcBef>
                <a:spcPct val="0"/>
              </a:spcBef>
              <a:spcAft>
                <a:spcPct val="0"/>
              </a:spcAft>
              <a:defRPr sz="3600" b="0" i="0">
                <a:solidFill>
                  <a:srgbClr val="FFE900"/>
                </a:solidFill>
                <a:latin typeface="Calibri" panose="020F0502020204030204" pitchFamily="34" charset="0"/>
                <a:ea typeface="+mj-ea"/>
                <a:cs typeface="+mj-cs"/>
              </a:defRPr>
            </a:lvl1pPr>
            <a:lvl2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2pPr>
            <a:lvl3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3pPr>
            <a:lvl4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4pPr>
            <a:lvl5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5pPr>
            <a:lvl6pPr marL="610042"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6pPr>
            <a:lvl7pPr marL="1220084"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7pPr>
            <a:lvl8pPr marL="1830126"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8pPr>
            <a:lvl9pPr marL="2440168"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9pPr>
          </a:lstStyle>
          <a:p>
            <a:r>
              <a:rPr lang="en-GB" sz="4000" b="1" dirty="0"/>
              <a:t>Going on a journey</a:t>
            </a:r>
            <a:endParaRPr lang="en-GB" sz="4000" b="1" kern="0" dirty="0"/>
          </a:p>
        </p:txBody>
      </p:sp>
    </p:spTree>
    <p:extLst>
      <p:ext uri="{BB962C8B-B14F-4D97-AF65-F5344CB8AC3E}">
        <p14:creationId xmlns:p14="http://schemas.microsoft.com/office/powerpoint/2010/main" val="27194233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 xmlns:a16="http://schemas.microsoft.com/office/drawing/2014/main" id="{73706600-8DE8-EC4E-97E0-009C6933FFF4}"/>
              </a:ext>
            </a:extLst>
          </p:cNvPr>
          <p:cNvSpPr txBox="1">
            <a:spLocks/>
          </p:cNvSpPr>
          <p:nvPr/>
        </p:nvSpPr>
        <p:spPr bwMode="auto">
          <a:xfrm>
            <a:off x="631422" y="1701602"/>
            <a:ext cx="7122349" cy="4392488"/>
          </a:xfrm>
          <a:prstGeom prst="rect">
            <a:avLst/>
          </a:prstGeom>
          <a:noFill/>
          <a:ln w="9525">
            <a:noFill/>
            <a:miter lim="800000"/>
            <a:headEnd/>
            <a:tailEnd/>
          </a:ln>
        </p:spPr>
        <p:txBody>
          <a:bodyPr vert="horz" wrap="square" lIns="122008" tIns="61004" rIns="122008" bIns="61004" numCol="1" anchor="t" anchorCtr="0" compatLnSpc="1">
            <a:prstTxWarp prst="textNoShape">
              <a:avLst/>
            </a:prstTxWarp>
          </a:bodyPr>
          <a:lstStyle>
            <a:lvl1pPr marL="357188" indent="-357188" algn="l" rtl="0" eaLnBrk="1" fontAlgn="base" hangingPunct="1">
              <a:spcBef>
                <a:spcPct val="20000"/>
              </a:spcBef>
              <a:spcAft>
                <a:spcPct val="0"/>
              </a:spcAft>
              <a:buClr>
                <a:schemeClr val="bg2"/>
              </a:buClr>
              <a:buFont typeface="Arial" panose="020B0604020202020204" pitchFamily="34" charset="0"/>
              <a:buChar char="•"/>
              <a:defRPr sz="3200" b="0">
                <a:solidFill>
                  <a:schemeClr val="tx1"/>
                </a:solidFill>
                <a:latin typeface="+mn-lt"/>
                <a:ea typeface="+mn-ea"/>
                <a:cs typeface="+mn-cs"/>
              </a:defRPr>
            </a:lvl1pPr>
            <a:lvl2pPr marL="0" indent="0" algn="l" rtl="0" eaLnBrk="1" fontAlgn="base" hangingPunct="1">
              <a:spcBef>
                <a:spcPct val="20000"/>
              </a:spcBef>
              <a:spcAft>
                <a:spcPct val="0"/>
              </a:spcAft>
              <a:buClr>
                <a:schemeClr val="bg2"/>
              </a:buClr>
              <a:buFont typeface="Arial" panose="020B0604020202020204" pitchFamily="34" charset="0"/>
              <a:buNone/>
              <a:defRPr sz="3200">
                <a:solidFill>
                  <a:schemeClr val="tx1"/>
                </a:solidFill>
                <a:latin typeface="+mn-lt"/>
                <a:ea typeface="+mn-ea"/>
              </a:defRPr>
            </a:lvl2pPr>
            <a:lvl3pPr marL="0" indent="0" algn="l" rtl="0" eaLnBrk="1" fontAlgn="base" hangingPunct="1">
              <a:spcBef>
                <a:spcPct val="20000"/>
              </a:spcBef>
              <a:spcAft>
                <a:spcPct val="0"/>
              </a:spcAft>
              <a:buNone/>
              <a:defRPr sz="3200">
                <a:solidFill>
                  <a:schemeClr val="tx1"/>
                </a:solidFill>
                <a:latin typeface="+mn-lt"/>
                <a:ea typeface="+mn-ea"/>
              </a:defRPr>
            </a:lvl3pPr>
            <a:lvl4pPr marL="0" indent="0" algn="l" rtl="0" eaLnBrk="1" fontAlgn="base" hangingPunct="1">
              <a:spcBef>
                <a:spcPct val="20000"/>
              </a:spcBef>
              <a:spcAft>
                <a:spcPct val="0"/>
              </a:spcAft>
              <a:buNone/>
              <a:defRPr sz="3200">
                <a:solidFill>
                  <a:schemeClr val="tx1"/>
                </a:solidFill>
                <a:latin typeface="+mn-lt"/>
                <a:ea typeface="+mn-ea"/>
              </a:defRPr>
            </a:lvl4pPr>
            <a:lvl5pPr marL="0" indent="0" algn="l" rtl="0" eaLnBrk="1" fontAlgn="base" hangingPunct="1">
              <a:spcBef>
                <a:spcPct val="20000"/>
              </a:spcBef>
              <a:spcAft>
                <a:spcPct val="0"/>
              </a:spcAft>
              <a:buNone/>
              <a:defRPr sz="3200">
                <a:solidFill>
                  <a:schemeClr val="tx1"/>
                </a:solidFill>
                <a:latin typeface="+mn-lt"/>
                <a:ea typeface="+mn-ea"/>
              </a:defRPr>
            </a:lvl5pPr>
            <a:lvl6pPr marL="3355231" indent="-305021" algn="l" rtl="0" eaLnBrk="1" fontAlgn="base" hangingPunct="1">
              <a:spcBef>
                <a:spcPct val="20000"/>
              </a:spcBef>
              <a:spcAft>
                <a:spcPct val="0"/>
              </a:spcAft>
              <a:buChar char="»"/>
              <a:defRPr sz="2700">
                <a:solidFill>
                  <a:schemeClr val="tx1"/>
                </a:solidFill>
                <a:latin typeface="+mn-lt"/>
                <a:ea typeface="+mn-ea"/>
              </a:defRPr>
            </a:lvl6pPr>
            <a:lvl7pPr marL="3965273" indent="-305021" algn="l" rtl="0" eaLnBrk="1" fontAlgn="base" hangingPunct="1">
              <a:spcBef>
                <a:spcPct val="20000"/>
              </a:spcBef>
              <a:spcAft>
                <a:spcPct val="0"/>
              </a:spcAft>
              <a:buChar char="»"/>
              <a:defRPr sz="2700">
                <a:solidFill>
                  <a:schemeClr val="tx1"/>
                </a:solidFill>
                <a:latin typeface="+mn-lt"/>
                <a:ea typeface="+mn-ea"/>
              </a:defRPr>
            </a:lvl7pPr>
            <a:lvl8pPr marL="4575315" indent="-305021" algn="l" rtl="0" eaLnBrk="1" fontAlgn="base" hangingPunct="1">
              <a:spcBef>
                <a:spcPct val="20000"/>
              </a:spcBef>
              <a:spcAft>
                <a:spcPct val="0"/>
              </a:spcAft>
              <a:buChar char="»"/>
              <a:defRPr sz="2700">
                <a:solidFill>
                  <a:schemeClr val="tx1"/>
                </a:solidFill>
                <a:latin typeface="+mn-lt"/>
                <a:ea typeface="+mn-ea"/>
              </a:defRPr>
            </a:lvl8pPr>
            <a:lvl9pPr marL="5185357" indent="-305021" algn="l" rtl="0" eaLnBrk="1" fontAlgn="base" hangingPunct="1">
              <a:spcBef>
                <a:spcPct val="20000"/>
              </a:spcBef>
              <a:spcAft>
                <a:spcPct val="0"/>
              </a:spcAft>
              <a:buChar char="»"/>
              <a:defRPr sz="2700">
                <a:solidFill>
                  <a:schemeClr val="tx1"/>
                </a:solidFill>
                <a:latin typeface="+mn-lt"/>
                <a:ea typeface="+mn-ea"/>
              </a:defRPr>
            </a:lvl9pPr>
          </a:lstStyle>
          <a:p>
            <a:r>
              <a:rPr lang="en-GB" sz="2800" dirty="0">
                <a:latin typeface="Calibri" panose="020F0502020204030204" pitchFamily="34" charset="0"/>
              </a:rPr>
              <a:t>The options available to you </a:t>
            </a:r>
            <a:br>
              <a:rPr lang="en-GB" sz="2800" dirty="0">
                <a:latin typeface="Calibri" panose="020F0502020204030204" pitchFamily="34" charset="0"/>
              </a:rPr>
            </a:br>
            <a:r>
              <a:rPr lang="en-GB" sz="2800" dirty="0">
                <a:latin typeface="Calibri" panose="020F0502020204030204" pitchFamily="34" charset="0"/>
              </a:rPr>
              <a:t>when you leave school</a:t>
            </a:r>
          </a:p>
          <a:p>
            <a:r>
              <a:rPr lang="en-GB" sz="2800" dirty="0">
                <a:latin typeface="Calibri" panose="020F0502020204030204" pitchFamily="34" charset="0"/>
              </a:rPr>
              <a:t>The support available to you </a:t>
            </a:r>
            <a:br>
              <a:rPr lang="en-GB" sz="2800" dirty="0">
                <a:latin typeface="Calibri" panose="020F0502020204030204" pitchFamily="34" charset="0"/>
              </a:rPr>
            </a:br>
            <a:r>
              <a:rPr lang="en-GB" sz="2800" dirty="0">
                <a:latin typeface="Calibri" panose="020F0502020204030204" pitchFamily="34" charset="0"/>
              </a:rPr>
              <a:t>when you are studying or working </a:t>
            </a:r>
          </a:p>
          <a:p>
            <a:r>
              <a:rPr lang="en-GB" sz="2800" dirty="0">
                <a:latin typeface="Calibri" panose="020F0502020204030204" pitchFamily="34" charset="0"/>
              </a:rPr>
              <a:t>Recognising your own skills </a:t>
            </a:r>
            <a:br>
              <a:rPr lang="en-GB" sz="2800" dirty="0">
                <a:latin typeface="Calibri" panose="020F0502020204030204" pitchFamily="34" charset="0"/>
              </a:rPr>
            </a:br>
            <a:r>
              <a:rPr lang="en-GB" sz="2800" dirty="0">
                <a:latin typeface="Calibri" panose="020F0502020204030204" pitchFamily="34" charset="0"/>
              </a:rPr>
              <a:t>and interests	</a:t>
            </a:r>
          </a:p>
        </p:txBody>
      </p:sp>
      <p:sp>
        <p:nvSpPr>
          <p:cNvPr id="4" name="Title 1">
            <a:extLst>
              <a:ext uri="{FF2B5EF4-FFF2-40B4-BE49-F238E27FC236}">
                <a16:creationId xmlns="" xmlns:a16="http://schemas.microsoft.com/office/drawing/2014/main" id="{5378F1B6-E3A4-9B46-813F-9F5208B862CB}"/>
              </a:ext>
            </a:extLst>
          </p:cNvPr>
          <p:cNvSpPr txBox="1">
            <a:spLocks/>
          </p:cNvSpPr>
          <p:nvPr/>
        </p:nvSpPr>
        <p:spPr bwMode="auto">
          <a:xfrm>
            <a:off x="648428" y="361999"/>
            <a:ext cx="6241564" cy="720000"/>
          </a:xfrm>
          <a:prstGeom prst="rect">
            <a:avLst/>
          </a:prstGeom>
          <a:noFill/>
          <a:ln w="9525">
            <a:noFill/>
            <a:miter lim="800000"/>
            <a:headEnd/>
            <a:tailEnd/>
          </a:ln>
        </p:spPr>
        <p:txBody>
          <a:bodyPr vert="horz" wrap="square" lIns="122008" tIns="61004" rIns="122008" bIns="61004" numCol="1" anchor="ctr" anchorCtr="0" compatLnSpc="1">
            <a:prstTxWarp prst="textNoShape">
              <a:avLst/>
            </a:prstTxWarp>
          </a:bodyPr>
          <a:lstStyle>
            <a:lvl1pPr algn="l" rtl="0" eaLnBrk="1" fontAlgn="base" hangingPunct="1">
              <a:spcBef>
                <a:spcPct val="0"/>
              </a:spcBef>
              <a:spcAft>
                <a:spcPct val="0"/>
              </a:spcAft>
              <a:defRPr sz="4400" b="1">
                <a:solidFill>
                  <a:schemeClr val="bg2"/>
                </a:solidFill>
                <a:latin typeface="+mj-lt"/>
                <a:ea typeface="+mj-ea"/>
                <a:cs typeface="+mj-cs"/>
              </a:defRPr>
            </a:lvl1pPr>
            <a:lvl2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2pPr>
            <a:lvl3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3pPr>
            <a:lvl4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4pPr>
            <a:lvl5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5pPr>
            <a:lvl6pPr marL="610042"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6pPr>
            <a:lvl7pPr marL="1220084"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7pPr>
            <a:lvl8pPr marL="1830126"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8pPr>
            <a:lvl9pPr marL="2440168"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9pPr>
          </a:lstStyle>
          <a:p>
            <a:pPr>
              <a:lnSpc>
                <a:spcPts val="3320"/>
              </a:lnSpc>
            </a:pPr>
            <a:r>
              <a:rPr lang="en-GB" sz="4000" kern="0" dirty="0">
                <a:solidFill>
                  <a:srgbClr val="FFE900"/>
                </a:solidFill>
                <a:latin typeface="Calibri" panose="020F0502020204030204" pitchFamily="34" charset="0"/>
              </a:rPr>
              <a:t>What is the </a:t>
            </a:r>
            <a:br>
              <a:rPr lang="en-GB" sz="4000" kern="0" dirty="0">
                <a:solidFill>
                  <a:srgbClr val="FFE900"/>
                </a:solidFill>
                <a:latin typeface="Calibri" panose="020F0502020204030204" pitchFamily="34" charset="0"/>
              </a:rPr>
            </a:br>
            <a:r>
              <a:rPr lang="en-GB" sz="4000" kern="0" dirty="0">
                <a:solidFill>
                  <a:srgbClr val="FFE900"/>
                </a:solidFill>
                <a:latin typeface="Calibri" panose="020F0502020204030204" pitchFamily="34" charset="0"/>
              </a:rPr>
              <a:t>My Future workshop?</a:t>
            </a:r>
          </a:p>
        </p:txBody>
      </p:sp>
      <p:pic>
        <p:nvPicPr>
          <p:cNvPr id="8" name="Picture 7">
            <a:extLst>
              <a:ext uri="{FF2B5EF4-FFF2-40B4-BE49-F238E27FC236}">
                <a16:creationId xmlns="" xmlns:a16="http://schemas.microsoft.com/office/drawing/2014/main" id="{C235C62F-E6FE-D643-9EA1-1585400FD927}"/>
              </a:ext>
            </a:extLst>
          </p:cNvPr>
          <p:cNvPicPr>
            <a:picLocks/>
          </p:cNvPicPr>
          <p:nvPr/>
        </p:nvPicPr>
        <p:blipFill rotWithShape="1">
          <a:blip r:embed="rId2" cstate="screen">
            <a:extLst>
              <a:ext uri="{28A0092B-C50C-407E-A947-70E740481C1C}">
                <a14:useLocalDpi xmlns:a14="http://schemas.microsoft.com/office/drawing/2010/main"/>
              </a:ext>
            </a:extLst>
          </a:blip>
          <a:srcRect/>
          <a:stretch/>
        </p:blipFill>
        <p:spPr>
          <a:xfrm>
            <a:off x="6457627" y="2565698"/>
            <a:ext cx="6167529" cy="6167529"/>
          </a:xfrm>
          <a:prstGeom prst="ellipse">
            <a:avLst/>
          </a:prstGeom>
          <a:ln w="76200">
            <a:solidFill>
              <a:schemeClr val="bg2">
                <a:lumMod val="20000"/>
                <a:lumOff val="80000"/>
              </a:schemeClr>
            </a:solidFill>
          </a:ln>
        </p:spPr>
      </p:pic>
    </p:spTree>
    <p:extLst>
      <p:ext uri="{BB962C8B-B14F-4D97-AF65-F5344CB8AC3E}">
        <p14:creationId xmlns:p14="http://schemas.microsoft.com/office/powerpoint/2010/main" val="32158075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a:extLst>
              <a:ext uri="{FF2B5EF4-FFF2-40B4-BE49-F238E27FC236}">
                <a16:creationId xmlns="" xmlns:a16="http://schemas.microsoft.com/office/drawing/2014/main" id="{75E27297-1FB7-0A4F-AB79-F2D0542032F8}"/>
              </a:ext>
            </a:extLst>
          </p:cNvPr>
          <p:cNvSpPr/>
          <p:nvPr/>
        </p:nvSpPr>
        <p:spPr bwMode="auto">
          <a:xfrm>
            <a:off x="913594" y="2653390"/>
            <a:ext cx="1440160" cy="1440160"/>
          </a:xfrm>
          <a:prstGeom prst="ellipse">
            <a:avLst/>
          </a:prstGeom>
          <a:solidFill>
            <a:schemeClr val="bg2">
              <a:alpha val="70000"/>
            </a:schemeClr>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a:r>
              <a:rPr lang="en-GB" sz="1600" b="1" dirty="0">
                <a:solidFill>
                  <a:schemeClr val="bg1"/>
                </a:solidFill>
                <a:latin typeface="Calibri" panose="020F0502020204030204" pitchFamily="34" charset="0"/>
                <a:cs typeface="Calibri" panose="020F0502020204030204" pitchFamily="34" charset="0"/>
              </a:rPr>
              <a:t>Today</a:t>
            </a:r>
          </a:p>
        </p:txBody>
      </p:sp>
      <p:sp>
        <p:nvSpPr>
          <p:cNvPr id="18" name="Oval 17">
            <a:extLst>
              <a:ext uri="{FF2B5EF4-FFF2-40B4-BE49-F238E27FC236}">
                <a16:creationId xmlns="" xmlns:a16="http://schemas.microsoft.com/office/drawing/2014/main" id="{6F276BD0-3E58-F940-9E89-9FF3417E692D}"/>
              </a:ext>
            </a:extLst>
          </p:cNvPr>
          <p:cNvSpPr/>
          <p:nvPr/>
        </p:nvSpPr>
        <p:spPr bwMode="auto">
          <a:xfrm>
            <a:off x="9973856" y="2653390"/>
            <a:ext cx="1440160" cy="1440160"/>
          </a:xfrm>
          <a:prstGeom prst="ellipse">
            <a:avLst/>
          </a:prstGeom>
          <a:solidFill>
            <a:schemeClr val="bg2">
              <a:alpha val="70000"/>
            </a:schemeClr>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a:r>
              <a:rPr lang="en-GB" sz="1600" b="1" dirty="0">
                <a:solidFill>
                  <a:schemeClr val="bg1"/>
                </a:solidFill>
                <a:latin typeface="Calibri" panose="020F0502020204030204" pitchFamily="34" charset="0"/>
                <a:cs typeface="Calibri" panose="020F0502020204030204" pitchFamily="34" charset="0"/>
              </a:rPr>
              <a:t>Departure tomorrow</a:t>
            </a:r>
          </a:p>
        </p:txBody>
      </p:sp>
      <p:sp>
        <p:nvSpPr>
          <p:cNvPr id="23" name="Oval 22">
            <a:extLst>
              <a:ext uri="{FF2B5EF4-FFF2-40B4-BE49-F238E27FC236}">
                <a16:creationId xmlns="" xmlns:a16="http://schemas.microsoft.com/office/drawing/2014/main" id="{5FAB1FE6-EA59-EE46-8B32-5FC29D16595F}"/>
              </a:ext>
            </a:extLst>
          </p:cNvPr>
          <p:cNvSpPr/>
          <p:nvPr/>
        </p:nvSpPr>
        <p:spPr bwMode="auto">
          <a:xfrm>
            <a:off x="4939669" y="2211813"/>
            <a:ext cx="2448272" cy="2448272"/>
          </a:xfrm>
          <a:prstGeom prst="ellipse">
            <a:avLst/>
          </a:prstGeom>
          <a:solidFill>
            <a:schemeClr val="accent3"/>
          </a:solidFill>
          <a:ln w="38100" cap="flat" cmpd="sng" algn="ctr">
            <a:solidFill>
              <a:schemeClr val="accent3">
                <a:lumMod val="20000"/>
                <a:lumOff val="80000"/>
              </a:schemeClr>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a:r>
              <a:rPr lang="en-GB" sz="19900" dirty="0">
                <a:solidFill>
                  <a:schemeClr val="bg1"/>
                </a:solidFill>
                <a:latin typeface="Calibri" panose="020F0502020204030204" pitchFamily="34" charset="0"/>
                <a:cs typeface="Calibri" panose="020F0502020204030204" pitchFamily="34" charset="0"/>
              </a:rPr>
              <a:t>?</a:t>
            </a:r>
          </a:p>
        </p:txBody>
      </p:sp>
      <p:grpSp>
        <p:nvGrpSpPr>
          <p:cNvPr id="3" name="Group 2">
            <a:extLst>
              <a:ext uri="{FF2B5EF4-FFF2-40B4-BE49-F238E27FC236}">
                <a16:creationId xmlns="" xmlns:a16="http://schemas.microsoft.com/office/drawing/2014/main" id="{4E3C069B-4E71-C04F-90B8-6424FE558245}"/>
              </a:ext>
            </a:extLst>
          </p:cNvPr>
          <p:cNvGrpSpPr/>
          <p:nvPr/>
        </p:nvGrpSpPr>
        <p:grpSpPr>
          <a:xfrm>
            <a:off x="2512946" y="333450"/>
            <a:ext cx="7329057" cy="5890178"/>
            <a:chOff x="2512946" y="333450"/>
            <a:chExt cx="7329057" cy="5890178"/>
          </a:xfrm>
        </p:grpSpPr>
        <p:grpSp>
          <p:nvGrpSpPr>
            <p:cNvPr id="48" name="Group 47">
              <a:extLst>
                <a:ext uri="{FF2B5EF4-FFF2-40B4-BE49-F238E27FC236}">
                  <a16:creationId xmlns="" xmlns:a16="http://schemas.microsoft.com/office/drawing/2014/main" id="{D7829574-032D-DA41-A044-40C51680EFA1}"/>
                </a:ext>
              </a:extLst>
            </p:cNvPr>
            <p:cNvGrpSpPr/>
            <p:nvPr/>
          </p:nvGrpSpPr>
          <p:grpSpPr>
            <a:xfrm>
              <a:off x="2512946" y="333450"/>
              <a:ext cx="7329057" cy="5890178"/>
              <a:chOff x="2512946" y="333450"/>
              <a:chExt cx="7329057" cy="5890178"/>
            </a:xfrm>
            <a:solidFill>
              <a:schemeClr val="bg1"/>
            </a:solidFill>
          </p:grpSpPr>
          <p:sp>
            <p:nvSpPr>
              <p:cNvPr id="49" name="Oval 48">
                <a:extLst>
                  <a:ext uri="{FF2B5EF4-FFF2-40B4-BE49-F238E27FC236}">
                    <a16:creationId xmlns="" xmlns:a16="http://schemas.microsoft.com/office/drawing/2014/main" id="{74D5E0B2-02ED-B844-A271-8B702FD8B9FA}"/>
                  </a:ext>
                </a:extLst>
              </p:cNvPr>
              <p:cNvSpPr/>
              <p:nvPr/>
            </p:nvSpPr>
            <p:spPr bwMode="auto">
              <a:xfrm>
                <a:off x="3532257" y="333450"/>
                <a:ext cx="1440160" cy="1440160"/>
              </a:xfrm>
              <a:prstGeom prst="ellipse">
                <a:avLst/>
              </a:prstGeom>
              <a:grpFill/>
              <a:ln w="38100" cap="flat" cmpd="sng" algn="ctr">
                <a:solidFill>
                  <a:schemeClr val="bg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a:lnSpc>
                    <a:spcPts val="1960"/>
                  </a:lnSpc>
                </a:pPr>
                <a:endParaRPr lang="en-GB" sz="1600" dirty="0">
                  <a:latin typeface="Calibri" panose="020F0502020204030204" pitchFamily="34" charset="0"/>
                  <a:cs typeface="Calibri" panose="020F0502020204030204" pitchFamily="34" charset="0"/>
                </a:endParaRPr>
              </a:p>
            </p:txBody>
          </p:sp>
          <p:sp>
            <p:nvSpPr>
              <p:cNvPr id="66" name="Oval 65">
                <a:extLst>
                  <a:ext uri="{FF2B5EF4-FFF2-40B4-BE49-F238E27FC236}">
                    <a16:creationId xmlns="" xmlns:a16="http://schemas.microsoft.com/office/drawing/2014/main" id="{A3A3749C-D798-9B48-96BC-0BA9F1C19717}"/>
                  </a:ext>
                </a:extLst>
              </p:cNvPr>
              <p:cNvSpPr/>
              <p:nvPr/>
            </p:nvSpPr>
            <p:spPr bwMode="auto">
              <a:xfrm>
                <a:off x="2563405" y="1694354"/>
                <a:ext cx="1440160" cy="1440160"/>
              </a:xfrm>
              <a:prstGeom prst="ellipse">
                <a:avLst/>
              </a:prstGeom>
              <a:grpFill/>
              <a:ln w="38100" cap="flat" cmpd="sng" algn="ctr">
                <a:solidFill>
                  <a:schemeClr val="bg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a:lnSpc>
                    <a:spcPts val="1960"/>
                  </a:lnSpc>
                </a:pPr>
                <a:endParaRPr lang="en-GB" sz="1600" dirty="0">
                  <a:latin typeface="Calibri" panose="020F0502020204030204" pitchFamily="34" charset="0"/>
                  <a:cs typeface="Calibri" panose="020F0502020204030204" pitchFamily="34" charset="0"/>
                </a:endParaRPr>
              </a:p>
            </p:txBody>
          </p:sp>
          <p:sp>
            <p:nvSpPr>
              <p:cNvPr id="69" name="Oval 68">
                <a:extLst>
                  <a:ext uri="{FF2B5EF4-FFF2-40B4-BE49-F238E27FC236}">
                    <a16:creationId xmlns="" xmlns:a16="http://schemas.microsoft.com/office/drawing/2014/main" id="{6E764E2F-2821-D145-9998-4C280E694938}"/>
                  </a:ext>
                </a:extLst>
              </p:cNvPr>
              <p:cNvSpPr/>
              <p:nvPr/>
            </p:nvSpPr>
            <p:spPr bwMode="auto">
              <a:xfrm>
                <a:off x="2512946" y="3373470"/>
                <a:ext cx="1440160" cy="1440160"/>
              </a:xfrm>
              <a:prstGeom prst="ellipse">
                <a:avLst/>
              </a:prstGeom>
              <a:grpFill/>
              <a:ln w="38100" cap="flat" cmpd="sng" algn="ctr">
                <a:solidFill>
                  <a:schemeClr val="bg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a:lnSpc>
                    <a:spcPts val="1960"/>
                  </a:lnSpc>
                </a:pPr>
                <a:endParaRPr lang="en-GB" sz="1600" dirty="0">
                  <a:latin typeface="Calibri" panose="020F0502020204030204" pitchFamily="34" charset="0"/>
                  <a:cs typeface="Calibri" panose="020F0502020204030204" pitchFamily="34" charset="0"/>
                </a:endParaRPr>
              </a:p>
            </p:txBody>
          </p:sp>
          <p:sp>
            <p:nvSpPr>
              <p:cNvPr id="70" name="Oval 69">
                <a:extLst>
                  <a:ext uri="{FF2B5EF4-FFF2-40B4-BE49-F238E27FC236}">
                    <a16:creationId xmlns="" xmlns:a16="http://schemas.microsoft.com/office/drawing/2014/main" id="{0FA78845-BDC7-884D-A2B4-25F645970E0A}"/>
                  </a:ext>
                </a:extLst>
              </p:cNvPr>
              <p:cNvSpPr/>
              <p:nvPr/>
            </p:nvSpPr>
            <p:spPr bwMode="auto">
              <a:xfrm>
                <a:off x="3229479" y="4783468"/>
                <a:ext cx="1440160" cy="1440160"/>
              </a:xfrm>
              <a:prstGeom prst="ellipse">
                <a:avLst/>
              </a:prstGeom>
              <a:grpFill/>
              <a:ln w="38100" cap="flat" cmpd="sng" algn="ctr">
                <a:solidFill>
                  <a:schemeClr val="bg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a:lnSpc>
                    <a:spcPts val="1960"/>
                  </a:lnSpc>
                </a:pPr>
                <a:endParaRPr lang="en-GB" sz="1600" dirty="0">
                  <a:latin typeface="Calibri" panose="020F0502020204030204" pitchFamily="34" charset="0"/>
                  <a:cs typeface="Calibri" panose="020F0502020204030204" pitchFamily="34" charset="0"/>
                </a:endParaRPr>
              </a:p>
            </p:txBody>
          </p:sp>
          <p:grpSp>
            <p:nvGrpSpPr>
              <p:cNvPr id="71" name="Group 70">
                <a:extLst>
                  <a:ext uri="{FF2B5EF4-FFF2-40B4-BE49-F238E27FC236}">
                    <a16:creationId xmlns="" xmlns:a16="http://schemas.microsoft.com/office/drawing/2014/main" id="{FF72AEEF-046A-C348-9B6D-3FF5542DF982}"/>
                  </a:ext>
                </a:extLst>
              </p:cNvPr>
              <p:cNvGrpSpPr/>
              <p:nvPr/>
            </p:nvGrpSpPr>
            <p:grpSpPr>
              <a:xfrm>
                <a:off x="4704756" y="1791612"/>
                <a:ext cx="594953" cy="467968"/>
                <a:chOff x="4438147" y="1991952"/>
                <a:chExt cx="594953" cy="467968"/>
              </a:xfrm>
              <a:grpFill/>
            </p:grpSpPr>
            <p:sp>
              <p:nvSpPr>
                <p:cNvPr id="104" name="Oval 103">
                  <a:extLst>
                    <a:ext uri="{FF2B5EF4-FFF2-40B4-BE49-F238E27FC236}">
                      <a16:creationId xmlns="" xmlns:a16="http://schemas.microsoft.com/office/drawing/2014/main" id="{3D7FB7C0-F933-A94E-B9B7-FBE162D6319B}"/>
                    </a:ext>
                  </a:extLst>
                </p:cNvPr>
                <p:cNvSpPr/>
                <p:nvPr/>
              </p:nvSpPr>
              <p:spPr bwMode="auto">
                <a:xfrm>
                  <a:off x="4438147" y="1991952"/>
                  <a:ext cx="216024" cy="216024"/>
                </a:xfrm>
                <a:prstGeom prst="ellipse">
                  <a:avLst/>
                </a:prstGeom>
                <a:grp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sp>
              <p:nvSpPr>
                <p:cNvPr id="105" name="Oval 104">
                  <a:extLst>
                    <a:ext uri="{FF2B5EF4-FFF2-40B4-BE49-F238E27FC236}">
                      <a16:creationId xmlns="" xmlns:a16="http://schemas.microsoft.com/office/drawing/2014/main" id="{EAE7D334-A933-3E42-BC5E-63D8B03DD6DA}"/>
                    </a:ext>
                  </a:extLst>
                </p:cNvPr>
                <p:cNvSpPr/>
                <p:nvPr/>
              </p:nvSpPr>
              <p:spPr bwMode="auto">
                <a:xfrm>
                  <a:off x="4686339" y="2195022"/>
                  <a:ext cx="165481" cy="165481"/>
                </a:xfrm>
                <a:prstGeom prst="ellipse">
                  <a:avLst/>
                </a:prstGeom>
                <a:grp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sp>
              <p:nvSpPr>
                <p:cNvPr id="106" name="Oval 105">
                  <a:extLst>
                    <a:ext uri="{FF2B5EF4-FFF2-40B4-BE49-F238E27FC236}">
                      <a16:creationId xmlns="" xmlns:a16="http://schemas.microsoft.com/office/drawing/2014/main" id="{00310E31-9764-6644-8E37-3E6CFFB0FCDE}"/>
                    </a:ext>
                  </a:extLst>
                </p:cNvPr>
                <p:cNvSpPr/>
                <p:nvPr/>
              </p:nvSpPr>
              <p:spPr bwMode="auto">
                <a:xfrm>
                  <a:off x="4906199" y="2333019"/>
                  <a:ext cx="126901" cy="126901"/>
                </a:xfrm>
                <a:prstGeom prst="ellipse">
                  <a:avLst/>
                </a:prstGeom>
                <a:grp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grpSp>
          <p:grpSp>
            <p:nvGrpSpPr>
              <p:cNvPr id="72" name="Group 71">
                <a:extLst>
                  <a:ext uri="{FF2B5EF4-FFF2-40B4-BE49-F238E27FC236}">
                    <a16:creationId xmlns="" xmlns:a16="http://schemas.microsoft.com/office/drawing/2014/main" id="{DABFB6DC-8B00-BD4C-986D-30BF8A5E7EAC}"/>
                  </a:ext>
                </a:extLst>
              </p:cNvPr>
              <p:cNvGrpSpPr/>
              <p:nvPr/>
            </p:nvGrpSpPr>
            <p:grpSpPr>
              <a:xfrm rot="20383633">
                <a:off x="4154151" y="2686526"/>
                <a:ext cx="594953" cy="467968"/>
                <a:chOff x="3251942" y="3661801"/>
                <a:chExt cx="594953" cy="467968"/>
              </a:xfrm>
              <a:grpFill/>
            </p:grpSpPr>
            <p:sp>
              <p:nvSpPr>
                <p:cNvPr id="101" name="Oval 100">
                  <a:extLst>
                    <a:ext uri="{FF2B5EF4-FFF2-40B4-BE49-F238E27FC236}">
                      <a16:creationId xmlns="" xmlns:a16="http://schemas.microsoft.com/office/drawing/2014/main" id="{DEDDA7D0-8D69-ED47-AEA9-A99AF8FD8150}"/>
                    </a:ext>
                  </a:extLst>
                </p:cNvPr>
                <p:cNvSpPr/>
                <p:nvPr/>
              </p:nvSpPr>
              <p:spPr bwMode="auto">
                <a:xfrm>
                  <a:off x="3251942" y="3661801"/>
                  <a:ext cx="216024" cy="216024"/>
                </a:xfrm>
                <a:prstGeom prst="ellipse">
                  <a:avLst/>
                </a:prstGeom>
                <a:grp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sp>
              <p:nvSpPr>
                <p:cNvPr id="102" name="Oval 101">
                  <a:extLst>
                    <a:ext uri="{FF2B5EF4-FFF2-40B4-BE49-F238E27FC236}">
                      <a16:creationId xmlns="" xmlns:a16="http://schemas.microsoft.com/office/drawing/2014/main" id="{8CE592DE-A5A2-A24E-A582-72AF71EB719B}"/>
                    </a:ext>
                  </a:extLst>
                </p:cNvPr>
                <p:cNvSpPr/>
                <p:nvPr/>
              </p:nvSpPr>
              <p:spPr bwMode="auto">
                <a:xfrm>
                  <a:off x="3500134" y="3864871"/>
                  <a:ext cx="165481" cy="165481"/>
                </a:xfrm>
                <a:prstGeom prst="ellipse">
                  <a:avLst/>
                </a:prstGeom>
                <a:grp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sp>
              <p:nvSpPr>
                <p:cNvPr id="103" name="Oval 102">
                  <a:extLst>
                    <a:ext uri="{FF2B5EF4-FFF2-40B4-BE49-F238E27FC236}">
                      <a16:creationId xmlns="" xmlns:a16="http://schemas.microsoft.com/office/drawing/2014/main" id="{34EAE3E3-AA2B-4D43-9AE1-A58A70E4A79A}"/>
                    </a:ext>
                  </a:extLst>
                </p:cNvPr>
                <p:cNvSpPr/>
                <p:nvPr/>
              </p:nvSpPr>
              <p:spPr bwMode="auto">
                <a:xfrm>
                  <a:off x="3719994" y="4002868"/>
                  <a:ext cx="126901" cy="126901"/>
                </a:xfrm>
                <a:prstGeom prst="ellipse">
                  <a:avLst/>
                </a:prstGeom>
                <a:grp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grpSp>
          <p:grpSp>
            <p:nvGrpSpPr>
              <p:cNvPr id="73" name="Group 72">
                <a:extLst>
                  <a:ext uri="{FF2B5EF4-FFF2-40B4-BE49-F238E27FC236}">
                    <a16:creationId xmlns="" xmlns:a16="http://schemas.microsoft.com/office/drawing/2014/main" id="{C6FBC594-9C8E-F44B-9712-9A01EA1E299B}"/>
                  </a:ext>
                </a:extLst>
              </p:cNvPr>
              <p:cNvGrpSpPr/>
              <p:nvPr/>
            </p:nvGrpSpPr>
            <p:grpSpPr>
              <a:xfrm rot="18000000">
                <a:off x="4149171" y="3657789"/>
                <a:ext cx="594953" cy="467968"/>
                <a:chOff x="3251942" y="3661801"/>
                <a:chExt cx="594953" cy="467968"/>
              </a:xfrm>
              <a:grpFill/>
            </p:grpSpPr>
            <p:sp>
              <p:nvSpPr>
                <p:cNvPr id="98" name="Oval 97">
                  <a:extLst>
                    <a:ext uri="{FF2B5EF4-FFF2-40B4-BE49-F238E27FC236}">
                      <a16:creationId xmlns="" xmlns:a16="http://schemas.microsoft.com/office/drawing/2014/main" id="{0F9A6D26-64BC-4A46-84B4-D2873C543A3E}"/>
                    </a:ext>
                  </a:extLst>
                </p:cNvPr>
                <p:cNvSpPr/>
                <p:nvPr/>
              </p:nvSpPr>
              <p:spPr bwMode="auto">
                <a:xfrm>
                  <a:off x="3251942" y="3661801"/>
                  <a:ext cx="216024" cy="216024"/>
                </a:xfrm>
                <a:prstGeom prst="ellipse">
                  <a:avLst/>
                </a:prstGeom>
                <a:grp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sp>
              <p:nvSpPr>
                <p:cNvPr id="99" name="Oval 98">
                  <a:extLst>
                    <a:ext uri="{FF2B5EF4-FFF2-40B4-BE49-F238E27FC236}">
                      <a16:creationId xmlns="" xmlns:a16="http://schemas.microsoft.com/office/drawing/2014/main" id="{2B430E74-BA32-3C43-8998-F5FB0529FD71}"/>
                    </a:ext>
                  </a:extLst>
                </p:cNvPr>
                <p:cNvSpPr/>
                <p:nvPr/>
              </p:nvSpPr>
              <p:spPr bwMode="auto">
                <a:xfrm>
                  <a:off x="3500134" y="3864871"/>
                  <a:ext cx="165481" cy="165481"/>
                </a:xfrm>
                <a:prstGeom prst="ellipse">
                  <a:avLst/>
                </a:prstGeom>
                <a:grp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sp>
              <p:nvSpPr>
                <p:cNvPr id="100" name="Oval 99">
                  <a:extLst>
                    <a:ext uri="{FF2B5EF4-FFF2-40B4-BE49-F238E27FC236}">
                      <a16:creationId xmlns="" xmlns:a16="http://schemas.microsoft.com/office/drawing/2014/main" id="{5F9B5587-7867-8346-92C7-85572F5DDDD8}"/>
                    </a:ext>
                  </a:extLst>
                </p:cNvPr>
                <p:cNvSpPr/>
                <p:nvPr/>
              </p:nvSpPr>
              <p:spPr bwMode="auto">
                <a:xfrm>
                  <a:off x="3719994" y="4002868"/>
                  <a:ext cx="126901" cy="126901"/>
                </a:xfrm>
                <a:prstGeom prst="ellipse">
                  <a:avLst/>
                </a:prstGeom>
                <a:grp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grpSp>
          <p:grpSp>
            <p:nvGrpSpPr>
              <p:cNvPr id="74" name="Group 73">
                <a:extLst>
                  <a:ext uri="{FF2B5EF4-FFF2-40B4-BE49-F238E27FC236}">
                    <a16:creationId xmlns="" xmlns:a16="http://schemas.microsoft.com/office/drawing/2014/main" id="{81C959EE-873E-F64D-A7F4-2D6CEC9DFAB2}"/>
                  </a:ext>
                </a:extLst>
              </p:cNvPr>
              <p:cNvGrpSpPr/>
              <p:nvPr/>
            </p:nvGrpSpPr>
            <p:grpSpPr>
              <a:xfrm rot="17273940">
                <a:off x="4740255" y="4574598"/>
                <a:ext cx="594953" cy="467968"/>
                <a:chOff x="3251942" y="3661801"/>
                <a:chExt cx="594953" cy="467968"/>
              </a:xfrm>
              <a:grpFill/>
            </p:grpSpPr>
            <p:sp>
              <p:nvSpPr>
                <p:cNvPr id="95" name="Oval 94">
                  <a:extLst>
                    <a:ext uri="{FF2B5EF4-FFF2-40B4-BE49-F238E27FC236}">
                      <a16:creationId xmlns="" xmlns:a16="http://schemas.microsoft.com/office/drawing/2014/main" id="{6E097559-0F0C-B043-BED5-12F7B3C97F23}"/>
                    </a:ext>
                  </a:extLst>
                </p:cNvPr>
                <p:cNvSpPr/>
                <p:nvPr/>
              </p:nvSpPr>
              <p:spPr bwMode="auto">
                <a:xfrm>
                  <a:off x="3251942" y="3661801"/>
                  <a:ext cx="216024" cy="216024"/>
                </a:xfrm>
                <a:prstGeom prst="ellipse">
                  <a:avLst/>
                </a:prstGeom>
                <a:grp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sp>
              <p:nvSpPr>
                <p:cNvPr id="96" name="Oval 95">
                  <a:extLst>
                    <a:ext uri="{FF2B5EF4-FFF2-40B4-BE49-F238E27FC236}">
                      <a16:creationId xmlns="" xmlns:a16="http://schemas.microsoft.com/office/drawing/2014/main" id="{60F67652-0C9E-0E43-A60A-9F4CC110D1BB}"/>
                    </a:ext>
                  </a:extLst>
                </p:cNvPr>
                <p:cNvSpPr/>
                <p:nvPr/>
              </p:nvSpPr>
              <p:spPr bwMode="auto">
                <a:xfrm>
                  <a:off x="3500134" y="3864871"/>
                  <a:ext cx="165481" cy="165481"/>
                </a:xfrm>
                <a:prstGeom prst="ellipse">
                  <a:avLst/>
                </a:prstGeom>
                <a:grp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sp>
              <p:nvSpPr>
                <p:cNvPr id="97" name="Oval 96">
                  <a:extLst>
                    <a:ext uri="{FF2B5EF4-FFF2-40B4-BE49-F238E27FC236}">
                      <a16:creationId xmlns="" xmlns:a16="http://schemas.microsoft.com/office/drawing/2014/main" id="{806754C9-B250-C042-8237-9C84A1FD5148}"/>
                    </a:ext>
                  </a:extLst>
                </p:cNvPr>
                <p:cNvSpPr/>
                <p:nvPr/>
              </p:nvSpPr>
              <p:spPr bwMode="auto">
                <a:xfrm>
                  <a:off x="3719994" y="4002868"/>
                  <a:ext cx="126901" cy="126901"/>
                </a:xfrm>
                <a:prstGeom prst="ellipse">
                  <a:avLst/>
                </a:prstGeom>
                <a:grp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grpSp>
          <p:sp>
            <p:nvSpPr>
              <p:cNvPr id="75" name="Oval 74">
                <a:extLst>
                  <a:ext uri="{FF2B5EF4-FFF2-40B4-BE49-F238E27FC236}">
                    <a16:creationId xmlns="" xmlns:a16="http://schemas.microsoft.com/office/drawing/2014/main" id="{0B476E7A-E155-A349-B1FB-5301F5E89F1F}"/>
                  </a:ext>
                </a:extLst>
              </p:cNvPr>
              <p:cNvSpPr/>
              <p:nvPr/>
            </p:nvSpPr>
            <p:spPr bwMode="auto">
              <a:xfrm>
                <a:off x="7387941" y="333450"/>
                <a:ext cx="1440160" cy="1440160"/>
              </a:xfrm>
              <a:prstGeom prst="ellipse">
                <a:avLst/>
              </a:prstGeom>
              <a:grpFill/>
              <a:ln w="38100" cap="flat" cmpd="sng" algn="ctr">
                <a:solidFill>
                  <a:schemeClr val="bg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a:lnSpc>
                    <a:spcPts val="1960"/>
                  </a:lnSpc>
                </a:pPr>
                <a:endParaRPr lang="en-GB" sz="1600" dirty="0">
                  <a:latin typeface="Calibri" panose="020F0502020204030204" pitchFamily="34" charset="0"/>
                  <a:cs typeface="Calibri" panose="020F0502020204030204" pitchFamily="34" charset="0"/>
                </a:endParaRPr>
              </a:p>
            </p:txBody>
          </p:sp>
          <p:sp>
            <p:nvSpPr>
              <p:cNvPr id="76" name="Oval 75">
                <a:extLst>
                  <a:ext uri="{FF2B5EF4-FFF2-40B4-BE49-F238E27FC236}">
                    <a16:creationId xmlns="" xmlns:a16="http://schemas.microsoft.com/office/drawing/2014/main" id="{F2FC0FC5-05AC-B24B-88C4-4074C78136C5}"/>
                  </a:ext>
                </a:extLst>
              </p:cNvPr>
              <p:cNvSpPr/>
              <p:nvPr/>
            </p:nvSpPr>
            <p:spPr bwMode="auto">
              <a:xfrm>
                <a:off x="8324045" y="1694354"/>
                <a:ext cx="1440160" cy="1440160"/>
              </a:xfrm>
              <a:prstGeom prst="ellipse">
                <a:avLst/>
              </a:prstGeom>
              <a:grpFill/>
              <a:ln w="38100" cap="flat" cmpd="sng" algn="ctr">
                <a:solidFill>
                  <a:schemeClr val="bg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a:lnSpc>
                    <a:spcPts val="1960"/>
                  </a:lnSpc>
                </a:pPr>
                <a:endParaRPr lang="en-GB" sz="1600" dirty="0">
                  <a:latin typeface="Calibri" panose="020F0502020204030204" pitchFamily="34" charset="0"/>
                  <a:cs typeface="Calibri" panose="020F0502020204030204" pitchFamily="34" charset="0"/>
                </a:endParaRPr>
              </a:p>
            </p:txBody>
          </p:sp>
          <p:sp>
            <p:nvSpPr>
              <p:cNvPr id="77" name="Oval 76">
                <a:extLst>
                  <a:ext uri="{FF2B5EF4-FFF2-40B4-BE49-F238E27FC236}">
                    <a16:creationId xmlns="" xmlns:a16="http://schemas.microsoft.com/office/drawing/2014/main" id="{F8D98AE2-9066-E046-95B3-5D92A0DEB0CD}"/>
                  </a:ext>
                </a:extLst>
              </p:cNvPr>
              <p:cNvSpPr/>
              <p:nvPr/>
            </p:nvSpPr>
            <p:spPr bwMode="auto">
              <a:xfrm>
                <a:off x="8401843" y="3373470"/>
                <a:ext cx="1440160" cy="1440160"/>
              </a:xfrm>
              <a:prstGeom prst="ellipse">
                <a:avLst/>
              </a:prstGeom>
              <a:grpFill/>
              <a:ln w="38100" cap="flat" cmpd="sng" algn="ctr">
                <a:solidFill>
                  <a:schemeClr val="bg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a:lnSpc>
                    <a:spcPts val="1960"/>
                  </a:lnSpc>
                </a:pPr>
                <a:endParaRPr lang="en-GB" sz="1600" dirty="0">
                  <a:latin typeface="Calibri" panose="020F0502020204030204" pitchFamily="34" charset="0"/>
                  <a:cs typeface="Calibri" panose="020F0502020204030204" pitchFamily="34" charset="0"/>
                </a:endParaRPr>
              </a:p>
            </p:txBody>
          </p:sp>
          <p:sp>
            <p:nvSpPr>
              <p:cNvPr id="78" name="Oval 77">
                <a:extLst>
                  <a:ext uri="{FF2B5EF4-FFF2-40B4-BE49-F238E27FC236}">
                    <a16:creationId xmlns="" xmlns:a16="http://schemas.microsoft.com/office/drawing/2014/main" id="{18118734-7A92-1746-B4D6-BDDE09D57C59}"/>
                  </a:ext>
                </a:extLst>
              </p:cNvPr>
              <p:cNvSpPr/>
              <p:nvPr/>
            </p:nvSpPr>
            <p:spPr bwMode="auto">
              <a:xfrm>
                <a:off x="7579377" y="4783468"/>
                <a:ext cx="1440160" cy="1440160"/>
              </a:xfrm>
              <a:prstGeom prst="ellipse">
                <a:avLst/>
              </a:prstGeom>
              <a:grpFill/>
              <a:ln w="38100" cap="flat" cmpd="sng" algn="ctr">
                <a:solidFill>
                  <a:schemeClr val="bg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a:lnSpc>
                    <a:spcPts val="1960"/>
                  </a:lnSpc>
                </a:pPr>
                <a:endParaRPr lang="en-GB" sz="1600" dirty="0">
                  <a:latin typeface="Calibri" panose="020F0502020204030204" pitchFamily="34" charset="0"/>
                  <a:cs typeface="Calibri" panose="020F0502020204030204" pitchFamily="34" charset="0"/>
                </a:endParaRPr>
              </a:p>
            </p:txBody>
          </p:sp>
          <p:grpSp>
            <p:nvGrpSpPr>
              <p:cNvPr id="79" name="Group 78">
                <a:extLst>
                  <a:ext uri="{FF2B5EF4-FFF2-40B4-BE49-F238E27FC236}">
                    <a16:creationId xmlns="" xmlns:a16="http://schemas.microsoft.com/office/drawing/2014/main" id="{0D54C380-D153-AC40-85A5-B71040A344FB}"/>
                  </a:ext>
                </a:extLst>
              </p:cNvPr>
              <p:cNvGrpSpPr/>
              <p:nvPr/>
            </p:nvGrpSpPr>
            <p:grpSpPr>
              <a:xfrm flipH="1">
                <a:off x="7027901" y="1791612"/>
                <a:ext cx="594953" cy="467968"/>
                <a:chOff x="4438147" y="1991952"/>
                <a:chExt cx="594953" cy="467968"/>
              </a:xfrm>
              <a:grpFill/>
            </p:grpSpPr>
            <p:sp>
              <p:nvSpPr>
                <p:cNvPr id="92" name="Oval 91">
                  <a:extLst>
                    <a:ext uri="{FF2B5EF4-FFF2-40B4-BE49-F238E27FC236}">
                      <a16:creationId xmlns="" xmlns:a16="http://schemas.microsoft.com/office/drawing/2014/main" id="{5438AF0D-5470-3C45-A689-384F14E5834A}"/>
                    </a:ext>
                  </a:extLst>
                </p:cNvPr>
                <p:cNvSpPr/>
                <p:nvPr/>
              </p:nvSpPr>
              <p:spPr bwMode="auto">
                <a:xfrm>
                  <a:off x="4438147" y="1991952"/>
                  <a:ext cx="216024" cy="216024"/>
                </a:xfrm>
                <a:prstGeom prst="ellipse">
                  <a:avLst/>
                </a:prstGeom>
                <a:grp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sp>
              <p:nvSpPr>
                <p:cNvPr id="93" name="Oval 92">
                  <a:extLst>
                    <a:ext uri="{FF2B5EF4-FFF2-40B4-BE49-F238E27FC236}">
                      <a16:creationId xmlns="" xmlns:a16="http://schemas.microsoft.com/office/drawing/2014/main" id="{C208F766-4428-174A-BBD5-0B0D92C578BD}"/>
                    </a:ext>
                  </a:extLst>
                </p:cNvPr>
                <p:cNvSpPr/>
                <p:nvPr/>
              </p:nvSpPr>
              <p:spPr bwMode="auto">
                <a:xfrm>
                  <a:off x="4686339" y="2195022"/>
                  <a:ext cx="165481" cy="165481"/>
                </a:xfrm>
                <a:prstGeom prst="ellipse">
                  <a:avLst/>
                </a:prstGeom>
                <a:grp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sp>
              <p:nvSpPr>
                <p:cNvPr id="94" name="Oval 93">
                  <a:extLst>
                    <a:ext uri="{FF2B5EF4-FFF2-40B4-BE49-F238E27FC236}">
                      <a16:creationId xmlns="" xmlns:a16="http://schemas.microsoft.com/office/drawing/2014/main" id="{CD575D4B-402E-F743-841A-1ED409843B8E}"/>
                    </a:ext>
                  </a:extLst>
                </p:cNvPr>
                <p:cNvSpPr/>
                <p:nvPr/>
              </p:nvSpPr>
              <p:spPr bwMode="auto">
                <a:xfrm>
                  <a:off x="4906199" y="2333019"/>
                  <a:ext cx="126901" cy="126901"/>
                </a:xfrm>
                <a:prstGeom prst="ellipse">
                  <a:avLst/>
                </a:prstGeom>
                <a:grp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grpSp>
          <p:grpSp>
            <p:nvGrpSpPr>
              <p:cNvPr id="80" name="Group 79">
                <a:extLst>
                  <a:ext uri="{FF2B5EF4-FFF2-40B4-BE49-F238E27FC236}">
                    <a16:creationId xmlns="" xmlns:a16="http://schemas.microsoft.com/office/drawing/2014/main" id="{F14AEF96-F167-E048-8D21-8700F13F2545}"/>
                  </a:ext>
                </a:extLst>
              </p:cNvPr>
              <p:cNvGrpSpPr/>
              <p:nvPr/>
            </p:nvGrpSpPr>
            <p:grpSpPr>
              <a:xfrm rot="1216367" flipH="1">
                <a:off x="7578506" y="2686526"/>
                <a:ext cx="594953" cy="467968"/>
                <a:chOff x="3251942" y="3661801"/>
                <a:chExt cx="594953" cy="467968"/>
              </a:xfrm>
              <a:grpFill/>
            </p:grpSpPr>
            <p:sp>
              <p:nvSpPr>
                <p:cNvPr id="89" name="Oval 88">
                  <a:extLst>
                    <a:ext uri="{FF2B5EF4-FFF2-40B4-BE49-F238E27FC236}">
                      <a16:creationId xmlns="" xmlns:a16="http://schemas.microsoft.com/office/drawing/2014/main" id="{3FAC48AC-CE12-5A46-BFE1-5432909B288B}"/>
                    </a:ext>
                  </a:extLst>
                </p:cNvPr>
                <p:cNvSpPr/>
                <p:nvPr/>
              </p:nvSpPr>
              <p:spPr bwMode="auto">
                <a:xfrm>
                  <a:off x="3251942" y="3661801"/>
                  <a:ext cx="216024" cy="216024"/>
                </a:xfrm>
                <a:prstGeom prst="ellipse">
                  <a:avLst/>
                </a:prstGeom>
                <a:grp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sp>
              <p:nvSpPr>
                <p:cNvPr id="90" name="Oval 89">
                  <a:extLst>
                    <a:ext uri="{FF2B5EF4-FFF2-40B4-BE49-F238E27FC236}">
                      <a16:creationId xmlns="" xmlns:a16="http://schemas.microsoft.com/office/drawing/2014/main" id="{0C7DABD8-020E-4342-9FEB-BFB546D04985}"/>
                    </a:ext>
                  </a:extLst>
                </p:cNvPr>
                <p:cNvSpPr/>
                <p:nvPr/>
              </p:nvSpPr>
              <p:spPr bwMode="auto">
                <a:xfrm>
                  <a:off x="3500134" y="3864871"/>
                  <a:ext cx="165481" cy="165481"/>
                </a:xfrm>
                <a:prstGeom prst="ellipse">
                  <a:avLst/>
                </a:prstGeom>
                <a:grp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sp>
              <p:nvSpPr>
                <p:cNvPr id="91" name="Oval 90">
                  <a:extLst>
                    <a:ext uri="{FF2B5EF4-FFF2-40B4-BE49-F238E27FC236}">
                      <a16:creationId xmlns="" xmlns:a16="http://schemas.microsoft.com/office/drawing/2014/main" id="{975CF479-E747-4144-9E04-C50FF3E4A020}"/>
                    </a:ext>
                  </a:extLst>
                </p:cNvPr>
                <p:cNvSpPr/>
                <p:nvPr/>
              </p:nvSpPr>
              <p:spPr bwMode="auto">
                <a:xfrm>
                  <a:off x="3719994" y="4002868"/>
                  <a:ext cx="126901" cy="126901"/>
                </a:xfrm>
                <a:prstGeom prst="ellipse">
                  <a:avLst/>
                </a:prstGeom>
                <a:grp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grpSp>
          <p:grpSp>
            <p:nvGrpSpPr>
              <p:cNvPr id="81" name="Group 80">
                <a:extLst>
                  <a:ext uri="{FF2B5EF4-FFF2-40B4-BE49-F238E27FC236}">
                    <a16:creationId xmlns="" xmlns:a16="http://schemas.microsoft.com/office/drawing/2014/main" id="{8C7C68B4-8EDA-224A-B22F-A8B3106D74B4}"/>
                  </a:ext>
                </a:extLst>
              </p:cNvPr>
              <p:cNvGrpSpPr/>
              <p:nvPr/>
            </p:nvGrpSpPr>
            <p:grpSpPr>
              <a:xfrm rot="3600000" flipH="1">
                <a:off x="7583486" y="3657789"/>
                <a:ext cx="594953" cy="467968"/>
                <a:chOff x="3251942" y="3661801"/>
                <a:chExt cx="594953" cy="467968"/>
              </a:xfrm>
              <a:grpFill/>
            </p:grpSpPr>
            <p:sp>
              <p:nvSpPr>
                <p:cNvPr id="86" name="Oval 85">
                  <a:extLst>
                    <a:ext uri="{FF2B5EF4-FFF2-40B4-BE49-F238E27FC236}">
                      <a16:creationId xmlns="" xmlns:a16="http://schemas.microsoft.com/office/drawing/2014/main" id="{A35B46C5-955B-4D42-B0C1-FA53B0B8F59E}"/>
                    </a:ext>
                  </a:extLst>
                </p:cNvPr>
                <p:cNvSpPr/>
                <p:nvPr/>
              </p:nvSpPr>
              <p:spPr bwMode="auto">
                <a:xfrm>
                  <a:off x="3251942" y="3661801"/>
                  <a:ext cx="216024" cy="216024"/>
                </a:xfrm>
                <a:prstGeom prst="ellipse">
                  <a:avLst/>
                </a:prstGeom>
                <a:grp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sp>
              <p:nvSpPr>
                <p:cNvPr id="87" name="Oval 86">
                  <a:extLst>
                    <a:ext uri="{FF2B5EF4-FFF2-40B4-BE49-F238E27FC236}">
                      <a16:creationId xmlns="" xmlns:a16="http://schemas.microsoft.com/office/drawing/2014/main" id="{CD5C33A1-0B1C-E648-8F97-AFAD336EF43C}"/>
                    </a:ext>
                  </a:extLst>
                </p:cNvPr>
                <p:cNvSpPr/>
                <p:nvPr/>
              </p:nvSpPr>
              <p:spPr bwMode="auto">
                <a:xfrm>
                  <a:off x="3500134" y="3864871"/>
                  <a:ext cx="165481" cy="165481"/>
                </a:xfrm>
                <a:prstGeom prst="ellipse">
                  <a:avLst/>
                </a:prstGeom>
                <a:grp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sp>
              <p:nvSpPr>
                <p:cNvPr id="88" name="Oval 87">
                  <a:extLst>
                    <a:ext uri="{FF2B5EF4-FFF2-40B4-BE49-F238E27FC236}">
                      <a16:creationId xmlns="" xmlns:a16="http://schemas.microsoft.com/office/drawing/2014/main" id="{5D00313B-6792-7445-A92D-426AB1ACC1ED}"/>
                    </a:ext>
                  </a:extLst>
                </p:cNvPr>
                <p:cNvSpPr/>
                <p:nvPr/>
              </p:nvSpPr>
              <p:spPr bwMode="auto">
                <a:xfrm>
                  <a:off x="3719994" y="4002868"/>
                  <a:ext cx="126901" cy="126901"/>
                </a:xfrm>
                <a:prstGeom prst="ellipse">
                  <a:avLst/>
                </a:prstGeom>
                <a:grp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grpSp>
          <p:grpSp>
            <p:nvGrpSpPr>
              <p:cNvPr id="82" name="Group 81">
                <a:extLst>
                  <a:ext uri="{FF2B5EF4-FFF2-40B4-BE49-F238E27FC236}">
                    <a16:creationId xmlns="" xmlns:a16="http://schemas.microsoft.com/office/drawing/2014/main" id="{7894ECE1-145E-5845-A5C9-4EEA61A8BA4D}"/>
                  </a:ext>
                </a:extLst>
              </p:cNvPr>
              <p:cNvGrpSpPr/>
              <p:nvPr/>
            </p:nvGrpSpPr>
            <p:grpSpPr>
              <a:xfrm rot="4326060" flipH="1">
                <a:off x="6949283" y="4574598"/>
                <a:ext cx="594953" cy="467968"/>
                <a:chOff x="3251942" y="3661801"/>
                <a:chExt cx="594953" cy="467968"/>
              </a:xfrm>
              <a:grpFill/>
            </p:grpSpPr>
            <p:sp>
              <p:nvSpPr>
                <p:cNvPr id="83" name="Oval 82">
                  <a:extLst>
                    <a:ext uri="{FF2B5EF4-FFF2-40B4-BE49-F238E27FC236}">
                      <a16:creationId xmlns="" xmlns:a16="http://schemas.microsoft.com/office/drawing/2014/main" id="{F7B5CCD7-0926-5A4C-9DB6-F52ADBE9AFA9}"/>
                    </a:ext>
                  </a:extLst>
                </p:cNvPr>
                <p:cNvSpPr/>
                <p:nvPr/>
              </p:nvSpPr>
              <p:spPr bwMode="auto">
                <a:xfrm>
                  <a:off x="3251942" y="3661801"/>
                  <a:ext cx="216024" cy="216024"/>
                </a:xfrm>
                <a:prstGeom prst="ellipse">
                  <a:avLst/>
                </a:prstGeom>
                <a:grp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sp>
              <p:nvSpPr>
                <p:cNvPr id="84" name="Oval 83">
                  <a:extLst>
                    <a:ext uri="{FF2B5EF4-FFF2-40B4-BE49-F238E27FC236}">
                      <a16:creationId xmlns="" xmlns:a16="http://schemas.microsoft.com/office/drawing/2014/main" id="{0A277660-BA26-A143-A3EE-12DDF30E04B6}"/>
                    </a:ext>
                  </a:extLst>
                </p:cNvPr>
                <p:cNvSpPr/>
                <p:nvPr/>
              </p:nvSpPr>
              <p:spPr bwMode="auto">
                <a:xfrm>
                  <a:off x="3500134" y="3864871"/>
                  <a:ext cx="165481" cy="165481"/>
                </a:xfrm>
                <a:prstGeom prst="ellipse">
                  <a:avLst/>
                </a:prstGeom>
                <a:grp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sp>
              <p:nvSpPr>
                <p:cNvPr id="85" name="Oval 84">
                  <a:extLst>
                    <a:ext uri="{FF2B5EF4-FFF2-40B4-BE49-F238E27FC236}">
                      <a16:creationId xmlns="" xmlns:a16="http://schemas.microsoft.com/office/drawing/2014/main" id="{0232E251-FD5B-E142-BBCD-23718C7136C4}"/>
                    </a:ext>
                  </a:extLst>
                </p:cNvPr>
                <p:cNvSpPr/>
                <p:nvPr/>
              </p:nvSpPr>
              <p:spPr bwMode="auto">
                <a:xfrm>
                  <a:off x="3719994" y="4002868"/>
                  <a:ext cx="126901" cy="126901"/>
                </a:xfrm>
                <a:prstGeom prst="ellipse">
                  <a:avLst/>
                </a:prstGeom>
                <a:grp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grpSp>
        </p:grpSp>
        <p:grpSp>
          <p:nvGrpSpPr>
            <p:cNvPr id="67" name="Group 66">
              <a:extLst>
                <a:ext uri="{FF2B5EF4-FFF2-40B4-BE49-F238E27FC236}">
                  <a16:creationId xmlns="" xmlns:a16="http://schemas.microsoft.com/office/drawing/2014/main" id="{8A20FD6D-738B-1D4C-974A-CEEAD1950E48}"/>
                </a:ext>
              </a:extLst>
            </p:cNvPr>
            <p:cNvGrpSpPr/>
            <p:nvPr/>
          </p:nvGrpSpPr>
          <p:grpSpPr>
            <a:xfrm>
              <a:off x="2512946" y="333450"/>
              <a:ext cx="7329057" cy="5890178"/>
              <a:chOff x="2512946" y="333450"/>
              <a:chExt cx="7329057" cy="5890178"/>
            </a:xfrm>
            <a:solidFill>
              <a:schemeClr val="accent4">
                <a:alpha val="80000"/>
              </a:schemeClr>
            </a:solidFill>
          </p:grpSpPr>
          <p:sp>
            <p:nvSpPr>
              <p:cNvPr id="22" name="Oval 21">
                <a:extLst>
                  <a:ext uri="{FF2B5EF4-FFF2-40B4-BE49-F238E27FC236}">
                    <a16:creationId xmlns="" xmlns:a16="http://schemas.microsoft.com/office/drawing/2014/main" id="{3328328B-C25E-C247-8176-3A3D2C59D073}"/>
                  </a:ext>
                </a:extLst>
              </p:cNvPr>
              <p:cNvSpPr/>
              <p:nvPr/>
            </p:nvSpPr>
            <p:spPr bwMode="auto">
              <a:xfrm>
                <a:off x="3532257" y="333450"/>
                <a:ext cx="1440160" cy="1440160"/>
              </a:xfrm>
              <a:prstGeom prst="ellipse">
                <a:avLst/>
              </a:prstGeom>
              <a:grpFill/>
              <a:ln w="38100" cap="flat" cmpd="sng" algn="ctr">
                <a:solidFill>
                  <a:schemeClr val="accent4">
                    <a:lumMod val="20000"/>
                    <a:lumOff val="80000"/>
                  </a:schemeClr>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a:lnSpc>
                    <a:spcPts val="1960"/>
                  </a:lnSpc>
                </a:pPr>
                <a:r>
                  <a:rPr lang="en-GB" sz="1600" dirty="0">
                    <a:latin typeface="Calibri" panose="020F0502020204030204" pitchFamily="34" charset="0"/>
                    <a:cs typeface="Calibri" panose="020F0502020204030204" pitchFamily="34" charset="0"/>
                  </a:rPr>
                  <a:t>What should I pack?</a:t>
                </a:r>
              </a:p>
            </p:txBody>
          </p:sp>
          <p:sp>
            <p:nvSpPr>
              <p:cNvPr id="25" name="Oval 24">
                <a:extLst>
                  <a:ext uri="{FF2B5EF4-FFF2-40B4-BE49-F238E27FC236}">
                    <a16:creationId xmlns="" xmlns:a16="http://schemas.microsoft.com/office/drawing/2014/main" id="{F2C36FC0-FB35-DE47-A2E6-E81D59732AEF}"/>
                  </a:ext>
                </a:extLst>
              </p:cNvPr>
              <p:cNvSpPr/>
              <p:nvPr/>
            </p:nvSpPr>
            <p:spPr bwMode="auto">
              <a:xfrm>
                <a:off x="2563405" y="1694354"/>
                <a:ext cx="1440160" cy="1440160"/>
              </a:xfrm>
              <a:prstGeom prst="ellipse">
                <a:avLst/>
              </a:prstGeom>
              <a:grpFill/>
              <a:ln w="38100" cap="flat" cmpd="sng" algn="ctr">
                <a:solidFill>
                  <a:schemeClr val="accent4">
                    <a:lumMod val="20000"/>
                    <a:lumOff val="80000"/>
                  </a:schemeClr>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a:lnSpc>
                    <a:spcPts val="1960"/>
                  </a:lnSpc>
                </a:pPr>
                <a:r>
                  <a:rPr lang="en-GB" sz="1600" dirty="0">
                    <a:latin typeface="Calibri" panose="020F0502020204030204" pitchFamily="34" charset="0"/>
                    <a:cs typeface="Calibri" panose="020F0502020204030204" pitchFamily="34" charset="0"/>
                  </a:rPr>
                  <a:t>Where do I want to go?</a:t>
                </a:r>
              </a:p>
            </p:txBody>
          </p:sp>
          <p:sp>
            <p:nvSpPr>
              <p:cNvPr id="29" name="Oval 28">
                <a:extLst>
                  <a:ext uri="{FF2B5EF4-FFF2-40B4-BE49-F238E27FC236}">
                    <a16:creationId xmlns="" xmlns:a16="http://schemas.microsoft.com/office/drawing/2014/main" id="{34B2CC56-4B05-2E42-9598-B149852FD7B4}"/>
                  </a:ext>
                </a:extLst>
              </p:cNvPr>
              <p:cNvSpPr/>
              <p:nvPr/>
            </p:nvSpPr>
            <p:spPr bwMode="auto">
              <a:xfrm>
                <a:off x="2512946" y="3373470"/>
                <a:ext cx="1440160" cy="1440160"/>
              </a:xfrm>
              <a:prstGeom prst="ellipse">
                <a:avLst/>
              </a:prstGeom>
              <a:grpFill/>
              <a:ln w="38100" cap="flat" cmpd="sng" algn="ctr">
                <a:solidFill>
                  <a:schemeClr val="accent4">
                    <a:lumMod val="20000"/>
                    <a:lumOff val="80000"/>
                  </a:schemeClr>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a:lnSpc>
                    <a:spcPts val="1960"/>
                  </a:lnSpc>
                </a:pPr>
                <a:r>
                  <a:rPr lang="en-GB" sz="1600" dirty="0">
                    <a:latin typeface="Calibri" panose="020F0502020204030204" pitchFamily="34" charset="0"/>
                    <a:cs typeface="Calibri" panose="020F0502020204030204" pitchFamily="34" charset="0"/>
                  </a:rPr>
                  <a:t>How much can I spend?</a:t>
                </a:r>
              </a:p>
            </p:txBody>
          </p:sp>
          <p:sp>
            <p:nvSpPr>
              <p:cNvPr id="34" name="Oval 33">
                <a:extLst>
                  <a:ext uri="{FF2B5EF4-FFF2-40B4-BE49-F238E27FC236}">
                    <a16:creationId xmlns="" xmlns:a16="http://schemas.microsoft.com/office/drawing/2014/main" id="{428225BF-E5D4-C54B-AB24-4D1836856BF7}"/>
                  </a:ext>
                </a:extLst>
              </p:cNvPr>
              <p:cNvSpPr/>
              <p:nvPr/>
            </p:nvSpPr>
            <p:spPr bwMode="auto">
              <a:xfrm>
                <a:off x="3229479" y="4783468"/>
                <a:ext cx="1440160" cy="1440160"/>
              </a:xfrm>
              <a:prstGeom prst="ellipse">
                <a:avLst/>
              </a:prstGeom>
              <a:grpFill/>
              <a:ln w="38100" cap="flat" cmpd="sng" algn="ctr">
                <a:solidFill>
                  <a:schemeClr val="accent4">
                    <a:lumMod val="20000"/>
                    <a:lumOff val="80000"/>
                  </a:schemeClr>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a:lnSpc>
                    <a:spcPts val="1960"/>
                  </a:lnSpc>
                </a:pPr>
                <a:r>
                  <a:rPr lang="en-GB" sz="1600" dirty="0">
                    <a:latin typeface="Calibri" panose="020F0502020204030204" pitchFamily="34" charset="0"/>
                    <a:cs typeface="Calibri" panose="020F0502020204030204" pitchFamily="34" charset="0"/>
                  </a:rPr>
                  <a:t>Do I need a visa?</a:t>
                </a:r>
              </a:p>
            </p:txBody>
          </p:sp>
          <p:grpSp>
            <p:nvGrpSpPr>
              <p:cNvPr id="47" name="Group 46">
                <a:extLst>
                  <a:ext uri="{FF2B5EF4-FFF2-40B4-BE49-F238E27FC236}">
                    <a16:creationId xmlns="" xmlns:a16="http://schemas.microsoft.com/office/drawing/2014/main" id="{07D14E18-DCDE-3F4A-A33D-3BC0E6C2EBCC}"/>
                  </a:ext>
                </a:extLst>
              </p:cNvPr>
              <p:cNvGrpSpPr/>
              <p:nvPr/>
            </p:nvGrpSpPr>
            <p:grpSpPr>
              <a:xfrm>
                <a:off x="4704756" y="1791612"/>
                <a:ext cx="594953" cy="467968"/>
                <a:chOff x="4438147" y="1991952"/>
                <a:chExt cx="594953" cy="467968"/>
              </a:xfrm>
              <a:grpFill/>
            </p:grpSpPr>
            <p:sp>
              <p:nvSpPr>
                <p:cNvPr id="2" name="Oval 1">
                  <a:extLst>
                    <a:ext uri="{FF2B5EF4-FFF2-40B4-BE49-F238E27FC236}">
                      <a16:creationId xmlns="" xmlns:a16="http://schemas.microsoft.com/office/drawing/2014/main" id="{5E85BA5F-E2CE-9247-94EF-C3C264E1981B}"/>
                    </a:ext>
                  </a:extLst>
                </p:cNvPr>
                <p:cNvSpPr/>
                <p:nvPr/>
              </p:nvSpPr>
              <p:spPr bwMode="auto">
                <a:xfrm>
                  <a:off x="4438147" y="1991952"/>
                  <a:ext cx="216024" cy="216024"/>
                </a:xfrm>
                <a:prstGeom prst="ellipse">
                  <a:avLst/>
                </a:prstGeom>
                <a:grpFill/>
                <a:ln w="38100" cap="flat" cmpd="sng" algn="ctr">
                  <a:solidFill>
                    <a:schemeClr val="accent4">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sp>
              <p:nvSpPr>
                <p:cNvPr id="19" name="Oval 18">
                  <a:extLst>
                    <a:ext uri="{FF2B5EF4-FFF2-40B4-BE49-F238E27FC236}">
                      <a16:creationId xmlns="" xmlns:a16="http://schemas.microsoft.com/office/drawing/2014/main" id="{A83AD1FB-D731-BE48-9DD9-1B34CE16F09E}"/>
                    </a:ext>
                  </a:extLst>
                </p:cNvPr>
                <p:cNvSpPr/>
                <p:nvPr/>
              </p:nvSpPr>
              <p:spPr bwMode="auto">
                <a:xfrm>
                  <a:off x="4686339" y="2195022"/>
                  <a:ext cx="165481" cy="165481"/>
                </a:xfrm>
                <a:prstGeom prst="ellipse">
                  <a:avLst/>
                </a:prstGeom>
                <a:grpFill/>
                <a:ln w="38100" cap="flat" cmpd="sng" algn="ctr">
                  <a:solidFill>
                    <a:schemeClr val="accent4">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sp>
              <p:nvSpPr>
                <p:cNvPr id="20" name="Oval 19">
                  <a:extLst>
                    <a:ext uri="{FF2B5EF4-FFF2-40B4-BE49-F238E27FC236}">
                      <a16:creationId xmlns="" xmlns:a16="http://schemas.microsoft.com/office/drawing/2014/main" id="{4EDB3F7B-4F26-F440-95B3-6C66021CF5F4}"/>
                    </a:ext>
                  </a:extLst>
                </p:cNvPr>
                <p:cNvSpPr/>
                <p:nvPr/>
              </p:nvSpPr>
              <p:spPr bwMode="auto">
                <a:xfrm>
                  <a:off x="4906199" y="2333019"/>
                  <a:ext cx="126901" cy="126901"/>
                </a:xfrm>
                <a:prstGeom prst="ellipse">
                  <a:avLst/>
                </a:prstGeom>
                <a:grpFill/>
                <a:ln w="38100" cap="flat" cmpd="sng" algn="ctr">
                  <a:solidFill>
                    <a:schemeClr val="accent4">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grpSp>
          <p:grpSp>
            <p:nvGrpSpPr>
              <p:cNvPr id="8" name="Group 7">
                <a:extLst>
                  <a:ext uri="{FF2B5EF4-FFF2-40B4-BE49-F238E27FC236}">
                    <a16:creationId xmlns="" xmlns:a16="http://schemas.microsoft.com/office/drawing/2014/main" id="{54C85738-3C06-6843-8F10-45943A958790}"/>
                  </a:ext>
                </a:extLst>
              </p:cNvPr>
              <p:cNvGrpSpPr/>
              <p:nvPr/>
            </p:nvGrpSpPr>
            <p:grpSpPr>
              <a:xfrm rot="20383633">
                <a:off x="4154151" y="2686526"/>
                <a:ext cx="594953" cy="467968"/>
                <a:chOff x="3251942" y="3661801"/>
                <a:chExt cx="594953" cy="467968"/>
              </a:xfrm>
              <a:grpFill/>
            </p:grpSpPr>
            <p:sp>
              <p:nvSpPr>
                <p:cNvPr id="26" name="Oval 25">
                  <a:extLst>
                    <a:ext uri="{FF2B5EF4-FFF2-40B4-BE49-F238E27FC236}">
                      <a16:creationId xmlns="" xmlns:a16="http://schemas.microsoft.com/office/drawing/2014/main" id="{E283D351-E73D-A446-AA24-C7C24A05588D}"/>
                    </a:ext>
                  </a:extLst>
                </p:cNvPr>
                <p:cNvSpPr/>
                <p:nvPr/>
              </p:nvSpPr>
              <p:spPr bwMode="auto">
                <a:xfrm>
                  <a:off x="3251942" y="3661801"/>
                  <a:ext cx="216024" cy="216024"/>
                </a:xfrm>
                <a:prstGeom prst="ellipse">
                  <a:avLst/>
                </a:prstGeom>
                <a:grpFill/>
                <a:ln w="38100" cap="flat" cmpd="sng" algn="ctr">
                  <a:solidFill>
                    <a:schemeClr val="accent4">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sp>
              <p:nvSpPr>
                <p:cNvPr id="27" name="Oval 26">
                  <a:extLst>
                    <a:ext uri="{FF2B5EF4-FFF2-40B4-BE49-F238E27FC236}">
                      <a16:creationId xmlns="" xmlns:a16="http://schemas.microsoft.com/office/drawing/2014/main" id="{83053640-AD39-C44D-B3B8-C43374A78C69}"/>
                    </a:ext>
                  </a:extLst>
                </p:cNvPr>
                <p:cNvSpPr/>
                <p:nvPr/>
              </p:nvSpPr>
              <p:spPr bwMode="auto">
                <a:xfrm>
                  <a:off x="3500134" y="3864871"/>
                  <a:ext cx="165481" cy="165481"/>
                </a:xfrm>
                <a:prstGeom prst="ellipse">
                  <a:avLst/>
                </a:prstGeom>
                <a:grpFill/>
                <a:ln w="38100" cap="flat" cmpd="sng" algn="ctr">
                  <a:solidFill>
                    <a:schemeClr val="accent4">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sp>
              <p:nvSpPr>
                <p:cNvPr id="28" name="Oval 27">
                  <a:extLst>
                    <a:ext uri="{FF2B5EF4-FFF2-40B4-BE49-F238E27FC236}">
                      <a16:creationId xmlns="" xmlns:a16="http://schemas.microsoft.com/office/drawing/2014/main" id="{8E424506-95CF-9F48-972E-7A1D81F84674}"/>
                    </a:ext>
                  </a:extLst>
                </p:cNvPr>
                <p:cNvSpPr/>
                <p:nvPr/>
              </p:nvSpPr>
              <p:spPr bwMode="auto">
                <a:xfrm>
                  <a:off x="3719994" y="4002868"/>
                  <a:ext cx="126901" cy="126901"/>
                </a:xfrm>
                <a:prstGeom prst="ellipse">
                  <a:avLst/>
                </a:prstGeom>
                <a:grpFill/>
                <a:ln w="38100" cap="flat" cmpd="sng" algn="ctr">
                  <a:solidFill>
                    <a:schemeClr val="accent4">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grpSp>
          <p:grpSp>
            <p:nvGrpSpPr>
              <p:cNvPr id="30" name="Group 29">
                <a:extLst>
                  <a:ext uri="{FF2B5EF4-FFF2-40B4-BE49-F238E27FC236}">
                    <a16:creationId xmlns="" xmlns:a16="http://schemas.microsoft.com/office/drawing/2014/main" id="{E2CEA2A4-18DD-9648-98E1-F9352C5FF255}"/>
                  </a:ext>
                </a:extLst>
              </p:cNvPr>
              <p:cNvGrpSpPr/>
              <p:nvPr/>
            </p:nvGrpSpPr>
            <p:grpSpPr>
              <a:xfrm rot="18000000">
                <a:off x="4149171" y="3657789"/>
                <a:ext cx="594953" cy="467968"/>
                <a:chOff x="3251942" y="3661801"/>
                <a:chExt cx="594953" cy="467968"/>
              </a:xfrm>
              <a:grpFill/>
            </p:grpSpPr>
            <p:sp>
              <p:nvSpPr>
                <p:cNvPr id="31" name="Oval 30">
                  <a:extLst>
                    <a:ext uri="{FF2B5EF4-FFF2-40B4-BE49-F238E27FC236}">
                      <a16:creationId xmlns="" xmlns:a16="http://schemas.microsoft.com/office/drawing/2014/main" id="{A10024D1-B242-C94D-BB5E-F11765678927}"/>
                    </a:ext>
                  </a:extLst>
                </p:cNvPr>
                <p:cNvSpPr/>
                <p:nvPr/>
              </p:nvSpPr>
              <p:spPr bwMode="auto">
                <a:xfrm>
                  <a:off x="3251942" y="3661801"/>
                  <a:ext cx="216024" cy="216024"/>
                </a:xfrm>
                <a:prstGeom prst="ellipse">
                  <a:avLst/>
                </a:prstGeom>
                <a:grpFill/>
                <a:ln w="38100" cap="flat" cmpd="sng" algn="ctr">
                  <a:solidFill>
                    <a:schemeClr val="accent4">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sp>
              <p:nvSpPr>
                <p:cNvPr id="32" name="Oval 31">
                  <a:extLst>
                    <a:ext uri="{FF2B5EF4-FFF2-40B4-BE49-F238E27FC236}">
                      <a16:creationId xmlns="" xmlns:a16="http://schemas.microsoft.com/office/drawing/2014/main" id="{C8C2723D-6970-3040-AF7F-7CA21AC67946}"/>
                    </a:ext>
                  </a:extLst>
                </p:cNvPr>
                <p:cNvSpPr/>
                <p:nvPr/>
              </p:nvSpPr>
              <p:spPr bwMode="auto">
                <a:xfrm>
                  <a:off x="3500134" y="3864871"/>
                  <a:ext cx="165481" cy="165481"/>
                </a:xfrm>
                <a:prstGeom prst="ellipse">
                  <a:avLst/>
                </a:prstGeom>
                <a:grpFill/>
                <a:ln w="38100" cap="flat" cmpd="sng" algn="ctr">
                  <a:solidFill>
                    <a:schemeClr val="accent4">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sp>
              <p:nvSpPr>
                <p:cNvPr id="33" name="Oval 32">
                  <a:extLst>
                    <a:ext uri="{FF2B5EF4-FFF2-40B4-BE49-F238E27FC236}">
                      <a16:creationId xmlns="" xmlns:a16="http://schemas.microsoft.com/office/drawing/2014/main" id="{700C271F-1783-8849-9BB9-4D3A2B679FFB}"/>
                    </a:ext>
                  </a:extLst>
                </p:cNvPr>
                <p:cNvSpPr/>
                <p:nvPr/>
              </p:nvSpPr>
              <p:spPr bwMode="auto">
                <a:xfrm>
                  <a:off x="3719994" y="4002868"/>
                  <a:ext cx="126901" cy="126901"/>
                </a:xfrm>
                <a:prstGeom prst="ellipse">
                  <a:avLst/>
                </a:prstGeom>
                <a:grpFill/>
                <a:ln w="38100" cap="flat" cmpd="sng" algn="ctr">
                  <a:solidFill>
                    <a:schemeClr val="accent4">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grpSp>
          <p:grpSp>
            <p:nvGrpSpPr>
              <p:cNvPr id="35" name="Group 34">
                <a:extLst>
                  <a:ext uri="{FF2B5EF4-FFF2-40B4-BE49-F238E27FC236}">
                    <a16:creationId xmlns="" xmlns:a16="http://schemas.microsoft.com/office/drawing/2014/main" id="{CFE601A1-3043-E446-A1FF-29CCC29491A8}"/>
                  </a:ext>
                </a:extLst>
              </p:cNvPr>
              <p:cNvGrpSpPr/>
              <p:nvPr/>
            </p:nvGrpSpPr>
            <p:grpSpPr>
              <a:xfrm rot="17273940">
                <a:off x="4740255" y="4574598"/>
                <a:ext cx="594953" cy="467968"/>
                <a:chOff x="3251942" y="3661801"/>
                <a:chExt cx="594953" cy="467968"/>
              </a:xfrm>
              <a:grpFill/>
            </p:grpSpPr>
            <p:sp>
              <p:nvSpPr>
                <p:cNvPr id="36" name="Oval 35">
                  <a:extLst>
                    <a:ext uri="{FF2B5EF4-FFF2-40B4-BE49-F238E27FC236}">
                      <a16:creationId xmlns="" xmlns:a16="http://schemas.microsoft.com/office/drawing/2014/main" id="{FE1637B3-97AB-AA40-AD66-723F3DFBFB57}"/>
                    </a:ext>
                  </a:extLst>
                </p:cNvPr>
                <p:cNvSpPr/>
                <p:nvPr/>
              </p:nvSpPr>
              <p:spPr bwMode="auto">
                <a:xfrm>
                  <a:off x="3251942" y="3661801"/>
                  <a:ext cx="216024" cy="216024"/>
                </a:xfrm>
                <a:prstGeom prst="ellipse">
                  <a:avLst/>
                </a:prstGeom>
                <a:grpFill/>
                <a:ln w="38100" cap="flat" cmpd="sng" algn="ctr">
                  <a:solidFill>
                    <a:schemeClr val="accent4">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sp>
              <p:nvSpPr>
                <p:cNvPr id="37" name="Oval 36">
                  <a:extLst>
                    <a:ext uri="{FF2B5EF4-FFF2-40B4-BE49-F238E27FC236}">
                      <a16:creationId xmlns="" xmlns:a16="http://schemas.microsoft.com/office/drawing/2014/main" id="{2B00EE6B-73B6-0342-B3B1-7CFF60FE15A9}"/>
                    </a:ext>
                  </a:extLst>
                </p:cNvPr>
                <p:cNvSpPr/>
                <p:nvPr/>
              </p:nvSpPr>
              <p:spPr bwMode="auto">
                <a:xfrm>
                  <a:off x="3500134" y="3864871"/>
                  <a:ext cx="165481" cy="165481"/>
                </a:xfrm>
                <a:prstGeom prst="ellipse">
                  <a:avLst/>
                </a:prstGeom>
                <a:grpFill/>
                <a:ln w="38100" cap="flat" cmpd="sng" algn="ctr">
                  <a:solidFill>
                    <a:schemeClr val="accent4">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sp>
              <p:nvSpPr>
                <p:cNvPr id="38" name="Oval 37">
                  <a:extLst>
                    <a:ext uri="{FF2B5EF4-FFF2-40B4-BE49-F238E27FC236}">
                      <a16:creationId xmlns="" xmlns:a16="http://schemas.microsoft.com/office/drawing/2014/main" id="{E9B24C88-254F-D04C-8339-2D9F03FCBFD9}"/>
                    </a:ext>
                  </a:extLst>
                </p:cNvPr>
                <p:cNvSpPr/>
                <p:nvPr/>
              </p:nvSpPr>
              <p:spPr bwMode="auto">
                <a:xfrm>
                  <a:off x="3719994" y="4002868"/>
                  <a:ext cx="126901" cy="126901"/>
                </a:xfrm>
                <a:prstGeom prst="ellipse">
                  <a:avLst/>
                </a:prstGeom>
                <a:grpFill/>
                <a:ln w="38100" cap="flat" cmpd="sng" algn="ctr">
                  <a:solidFill>
                    <a:schemeClr val="accent4">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grpSp>
          <p:sp>
            <p:nvSpPr>
              <p:cNvPr id="40" name="Oval 39">
                <a:extLst>
                  <a:ext uri="{FF2B5EF4-FFF2-40B4-BE49-F238E27FC236}">
                    <a16:creationId xmlns="" xmlns:a16="http://schemas.microsoft.com/office/drawing/2014/main" id="{55EC5806-1FDB-DA47-8881-3178CBBECF16}"/>
                  </a:ext>
                </a:extLst>
              </p:cNvPr>
              <p:cNvSpPr/>
              <p:nvPr/>
            </p:nvSpPr>
            <p:spPr bwMode="auto">
              <a:xfrm>
                <a:off x="7387941" y="333450"/>
                <a:ext cx="1440160" cy="1440160"/>
              </a:xfrm>
              <a:prstGeom prst="ellipse">
                <a:avLst/>
              </a:prstGeom>
              <a:grpFill/>
              <a:ln w="38100" cap="flat" cmpd="sng" algn="ctr">
                <a:solidFill>
                  <a:schemeClr val="accent4">
                    <a:lumMod val="20000"/>
                    <a:lumOff val="80000"/>
                  </a:schemeClr>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a:lnSpc>
                    <a:spcPts val="1960"/>
                  </a:lnSpc>
                </a:pPr>
                <a:r>
                  <a:rPr lang="en-GB" sz="1600" dirty="0">
                    <a:latin typeface="Calibri" panose="020F0502020204030204" pitchFamily="34" charset="0"/>
                    <a:cs typeface="Calibri" panose="020F0502020204030204" pitchFamily="34" charset="0"/>
                  </a:rPr>
                  <a:t>Where will I stay?</a:t>
                </a:r>
              </a:p>
            </p:txBody>
          </p:sp>
          <p:sp>
            <p:nvSpPr>
              <p:cNvPr id="44" name="Oval 43">
                <a:extLst>
                  <a:ext uri="{FF2B5EF4-FFF2-40B4-BE49-F238E27FC236}">
                    <a16:creationId xmlns="" xmlns:a16="http://schemas.microsoft.com/office/drawing/2014/main" id="{94DC8805-88F1-6747-B456-FEC85E81A726}"/>
                  </a:ext>
                </a:extLst>
              </p:cNvPr>
              <p:cNvSpPr/>
              <p:nvPr/>
            </p:nvSpPr>
            <p:spPr bwMode="auto">
              <a:xfrm>
                <a:off x="8324045" y="1694354"/>
                <a:ext cx="1440160" cy="1440160"/>
              </a:xfrm>
              <a:prstGeom prst="ellipse">
                <a:avLst/>
              </a:prstGeom>
              <a:grpFill/>
              <a:ln w="38100" cap="flat" cmpd="sng" algn="ctr">
                <a:solidFill>
                  <a:schemeClr val="accent4">
                    <a:lumMod val="20000"/>
                    <a:lumOff val="80000"/>
                  </a:schemeClr>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a:lnSpc>
                    <a:spcPts val="1960"/>
                  </a:lnSpc>
                </a:pPr>
                <a:r>
                  <a:rPr lang="en-GB" sz="1600" dirty="0">
                    <a:latin typeface="Calibri" panose="020F0502020204030204" pitchFamily="34" charset="0"/>
                    <a:cs typeface="Calibri" panose="020F0502020204030204" pitchFamily="34" charset="0"/>
                  </a:rPr>
                  <a:t>Is my passport in date?</a:t>
                </a:r>
              </a:p>
            </p:txBody>
          </p:sp>
          <p:sp>
            <p:nvSpPr>
              <p:cNvPr id="45" name="Oval 44">
                <a:extLst>
                  <a:ext uri="{FF2B5EF4-FFF2-40B4-BE49-F238E27FC236}">
                    <a16:creationId xmlns="" xmlns:a16="http://schemas.microsoft.com/office/drawing/2014/main" id="{EFF2F275-0CF5-CE45-A042-A8ACEBBFEAD9}"/>
                  </a:ext>
                </a:extLst>
              </p:cNvPr>
              <p:cNvSpPr/>
              <p:nvPr/>
            </p:nvSpPr>
            <p:spPr bwMode="auto">
              <a:xfrm>
                <a:off x="8401843" y="3373470"/>
                <a:ext cx="1440160" cy="1440160"/>
              </a:xfrm>
              <a:prstGeom prst="ellipse">
                <a:avLst/>
              </a:prstGeom>
              <a:grpFill/>
              <a:ln w="38100" cap="flat" cmpd="sng" algn="ctr">
                <a:solidFill>
                  <a:schemeClr val="accent4">
                    <a:lumMod val="20000"/>
                    <a:lumOff val="80000"/>
                  </a:schemeClr>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a:lnSpc>
                    <a:spcPts val="1960"/>
                  </a:lnSpc>
                </a:pPr>
                <a:r>
                  <a:rPr lang="en-GB" sz="1600" dirty="0">
                    <a:latin typeface="Calibri" panose="020F0502020204030204" pitchFamily="34" charset="0"/>
                    <a:cs typeface="Calibri" panose="020F0502020204030204" pitchFamily="34" charset="0"/>
                  </a:rPr>
                  <a:t>How will I get to the airport?</a:t>
                </a:r>
              </a:p>
            </p:txBody>
          </p:sp>
          <p:sp>
            <p:nvSpPr>
              <p:cNvPr id="46" name="Oval 45">
                <a:extLst>
                  <a:ext uri="{FF2B5EF4-FFF2-40B4-BE49-F238E27FC236}">
                    <a16:creationId xmlns="" xmlns:a16="http://schemas.microsoft.com/office/drawing/2014/main" id="{6F66DBB6-3D75-614A-A991-9CB1B3C5CFD7}"/>
                  </a:ext>
                </a:extLst>
              </p:cNvPr>
              <p:cNvSpPr/>
              <p:nvPr/>
            </p:nvSpPr>
            <p:spPr bwMode="auto">
              <a:xfrm>
                <a:off x="7579377" y="4783468"/>
                <a:ext cx="1440160" cy="1440160"/>
              </a:xfrm>
              <a:prstGeom prst="ellipse">
                <a:avLst/>
              </a:prstGeom>
              <a:grpFill/>
              <a:ln w="38100" cap="flat" cmpd="sng" algn="ctr">
                <a:solidFill>
                  <a:schemeClr val="accent4">
                    <a:lumMod val="20000"/>
                    <a:lumOff val="80000"/>
                  </a:schemeClr>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a:lnSpc>
                    <a:spcPts val="1960"/>
                  </a:lnSpc>
                </a:pPr>
                <a:r>
                  <a:rPr lang="en-GB" sz="1600" dirty="0">
                    <a:latin typeface="Calibri" panose="020F0502020204030204" pitchFamily="34" charset="0"/>
                    <a:cs typeface="Calibri" panose="020F0502020204030204" pitchFamily="34" charset="0"/>
                  </a:rPr>
                  <a:t>What do I want to do there?</a:t>
                </a:r>
              </a:p>
            </p:txBody>
          </p:sp>
          <p:grpSp>
            <p:nvGrpSpPr>
              <p:cNvPr id="50" name="Group 49">
                <a:extLst>
                  <a:ext uri="{FF2B5EF4-FFF2-40B4-BE49-F238E27FC236}">
                    <a16:creationId xmlns="" xmlns:a16="http://schemas.microsoft.com/office/drawing/2014/main" id="{A54F7ABE-1267-704F-AFB8-B29C1E851C78}"/>
                  </a:ext>
                </a:extLst>
              </p:cNvPr>
              <p:cNvGrpSpPr/>
              <p:nvPr/>
            </p:nvGrpSpPr>
            <p:grpSpPr>
              <a:xfrm flipH="1">
                <a:off x="7027901" y="1791612"/>
                <a:ext cx="594953" cy="467968"/>
                <a:chOff x="4438147" y="1991952"/>
                <a:chExt cx="594953" cy="467968"/>
              </a:xfrm>
              <a:grpFill/>
            </p:grpSpPr>
            <p:sp>
              <p:nvSpPr>
                <p:cNvPr id="63" name="Oval 62">
                  <a:extLst>
                    <a:ext uri="{FF2B5EF4-FFF2-40B4-BE49-F238E27FC236}">
                      <a16:creationId xmlns="" xmlns:a16="http://schemas.microsoft.com/office/drawing/2014/main" id="{C3D04081-D875-9047-B658-71F0D502F4CE}"/>
                    </a:ext>
                  </a:extLst>
                </p:cNvPr>
                <p:cNvSpPr/>
                <p:nvPr/>
              </p:nvSpPr>
              <p:spPr bwMode="auto">
                <a:xfrm>
                  <a:off x="4438147" y="1991952"/>
                  <a:ext cx="216024" cy="216024"/>
                </a:xfrm>
                <a:prstGeom prst="ellipse">
                  <a:avLst/>
                </a:prstGeom>
                <a:grpFill/>
                <a:ln w="38100" cap="flat" cmpd="sng" algn="ctr">
                  <a:solidFill>
                    <a:schemeClr val="accent4">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sp>
              <p:nvSpPr>
                <p:cNvPr id="64" name="Oval 63">
                  <a:extLst>
                    <a:ext uri="{FF2B5EF4-FFF2-40B4-BE49-F238E27FC236}">
                      <a16:creationId xmlns="" xmlns:a16="http://schemas.microsoft.com/office/drawing/2014/main" id="{49278680-C334-5244-8EF2-4B5DF237E9C6}"/>
                    </a:ext>
                  </a:extLst>
                </p:cNvPr>
                <p:cNvSpPr/>
                <p:nvPr/>
              </p:nvSpPr>
              <p:spPr bwMode="auto">
                <a:xfrm>
                  <a:off x="4686339" y="2195022"/>
                  <a:ext cx="165481" cy="165481"/>
                </a:xfrm>
                <a:prstGeom prst="ellipse">
                  <a:avLst/>
                </a:prstGeom>
                <a:grpFill/>
                <a:ln w="38100" cap="flat" cmpd="sng" algn="ctr">
                  <a:solidFill>
                    <a:schemeClr val="accent4">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sp>
              <p:nvSpPr>
                <p:cNvPr id="65" name="Oval 64">
                  <a:extLst>
                    <a:ext uri="{FF2B5EF4-FFF2-40B4-BE49-F238E27FC236}">
                      <a16:creationId xmlns="" xmlns:a16="http://schemas.microsoft.com/office/drawing/2014/main" id="{A6C18387-E7B7-5E47-A3DB-E0C74E0CCFCC}"/>
                    </a:ext>
                  </a:extLst>
                </p:cNvPr>
                <p:cNvSpPr/>
                <p:nvPr/>
              </p:nvSpPr>
              <p:spPr bwMode="auto">
                <a:xfrm>
                  <a:off x="4906199" y="2333019"/>
                  <a:ext cx="126901" cy="126901"/>
                </a:xfrm>
                <a:prstGeom prst="ellipse">
                  <a:avLst/>
                </a:prstGeom>
                <a:grpFill/>
                <a:ln w="38100" cap="flat" cmpd="sng" algn="ctr">
                  <a:solidFill>
                    <a:schemeClr val="accent4">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grpSp>
          <p:grpSp>
            <p:nvGrpSpPr>
              <p:cNvPr id="51" name="Group 50">
                <a:extLst>
                  <a:ext uri="{FF2B5EF4-FFF2-40B4-BE49-F238E27FC236}">
                    <a16:creationId xmlns="" xmlns:a16="http://schemas.microsoft.com/office/drawing/2014/main" id="{DFE3B0B0-5136-4E40-8DCB-344C6D3FB7A5}"/>
                  </a:ext>
                </a:extLst>
              </p:cNvPr>
              <p:cNvGrpSpPr/>
              <p:nvPr/>
            </p:nvGrpSpPr>
            <p:grpSpPr>
              <a:xfrm rot="1216367" flipH="1">
                <a:off x="7578506" y="2686526"/>
                <a:ext cx="594953" cy="467968"/>
                <a:chOff x="3251942" y="3661801"/>
                <a:chExt cx="594953" cy="467968"/>
              </a:xfrm>
              <a:grpFill/>
            </p:grpSpPr>
            <p:sp>
              <p:nvSpPr>
                <p:cNvPr id="60" name="Oval 59">
                  <a:extLst>
                    <a:ext uri="{FF2B5EF4-FFF2-40B4-BE49-F238E27FC236}">
                      <a16:creationId xmlns="" xmlns:a16="http://schemas.microsoft.com/office/drawing/2014/main" id="{E5515DA2-70EC-C34A-BF59-67BC0AA209FD}"/>
                    </a:ext>
                  </a:extLst>
                </p:cNvPr>
                <p:cNvSpPr/>
                <p:nvPr/>
              </p:nvSpPr>
              <p:spPr bwMode="auto">
                <a:xfrm>
                  <a:off x="3251942" y="3661801"/>
                  <a:ext cx="216024" cy="216024"/>
                </a:xfrm>
                <a:prstGeom prst="ellipse">
                  <a:avLst/>
                </a:prstGeom>
                <a:grpFill/>
                <a:ln w="38100" cap="flat" cmpd="sng" algn="ctr">
                  <a:solidFill>
                    <a:schemeClr val="accent4">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sp>
              <p:nvSpPr>
                <p:cNvPr id="61" name="Oval 60">
                  <a:extLst>
                    <a:ext uri="{FF2B5EF4-FFF2-40B4-BE49-F238E27FC236}">
                      <a16:creationId xmlns="" xmlns:a16="http://schemas.microsoft.com/office/drawing/2014/main" id="{D6C6DA56-A115-3645-9D75-499E68CB5610}"/>
                    </a:ext>
                  </a:extLst>
                </p:cNvPr>
                <p:cNvSpPr/>
                <p:nvPr/>
              </p:nvSpPr>
              <p:spPr bwMode="auto">
                <a:xfrm>
                  <a:off x="3500134" y="3864871"/>
                  <a:ext cx="165481" cy="165481"/>
                </a:xfrm>
                <a:prstGeom prst="ellipse">
                  <a:avLst/>
                </a:prstGeom>
                <a:grpFill/>
                <a:ln w="38100" cap="flat" cmpd="sng" algn="ctr">
                  <a:solidFill>
                    <a:schemeClr val="accent4">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sp>
              <p:nvSpPr>
                <p:cNvPr id="62" name="Oval 61">
                  <a:extLst>
                    <a:ext uri="{FF2B5EF4-FFF2-40B4-BE49-F238E27FC236}">
                      <a16:creationId xmlns="" xmlns:a16="http://schemas.microsoft.com/office/drawing/2014/main" id="{368F27F9-6BA9-4247-992B-42C70CFB1410}"/>
                    </a:ext>
                  </a:extLst>
                </p:cNvPr>
                <p:cNvSpPr/>
                <p:nvPr/>
              </p:nvSpPr>
              <p:spPr bwMode="auto">
                <a:xfrm>
                  <a:off x="3719994" y="4002868"/>
                  <a:ext cx="126901" cy="126901"/>
                </a:xfrm>
                <a:prstGeom prst="ellipse">
                  <a:avLst/>
                </a:prstGeom>
                <a:grpFill/>
                <a:ln w="38100" cap="flat" cmpd="sng" algn="ctr">
                  <a:solidFill>
                    <a:schemeClr val="accent4">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grpSp>
          <p:grpSp>
            <p:nvGrpSpPr>
              <p:cNvPr id="52" name="Group 51">
                <a:extLst>
                  <a:ext uri="{FF2B5EF4-FFF2-40B4-BE49-F238E27FC236}">
                    <a16:creationId xmlns="" xmlns:a16="http://schemas.microsoft.com/office/drawing/2014/main" id="{339E8F43-C610-9246-A06F-EE5044603426}"/>
                  </a:ext>
                </a:extLst>
              </p:cNvPr>
              <p:cNvGrpSpPr/>
              <p:nvPr/>
            </p:nvGrpSpPr>
            <p:grpSpPr>
              <a:xfrm rot="3600000" flipH="1">
                <a:off x="7583486" y="3657789"/>
                <a:ext cx="594953" cy="467968"/>
                <a:chOff x="3251942" y="3661801"/>
                <a:chExt cx="594953" cy="467968"/>
              </a:xfrm>
              <a:grpFill/>
            </p:grpSpPr>
            <p:sp>
              <p:nvSpPr>
                <p:cNvPr id="57" name="Oval 56">
                  <a:extLst>
                    <a:ext uri="{FF2B5EF4-FFF2-40B4-BE49-F238E27FC236}">
                      <a16:creationId xmlns="" xmlns:a16="http://schemas.microsoft.com/office/drawing/2014/main" id="{236320CD-4738-3942-A8E4-F0B53BAA7580}"/>
                    </a:ext>
                  </a:extLst>
                </p:cNvPr>
                <p:cNvSpPr/>
                <p:nvPr/>
              </p:nvSpPr>
              <p:spPr bwMode="auto">
                <a:xfrm>
                  <a:off x="3251942" y="3661801"/>
                  <a:ext cx="216024" cy="216024"/>
                </a:xfrm>
                <a:prstGeom prst="ellipse">
                  <a:avLst/>
                </a:prstGeom>
                <a:grpFill/>
                <a:ln w="38100" cap="flat" cmpd="sng" algn="ctr">
                  <a:solidFill>
                    <a:schemeClr val="accent4">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sp>
              <p:nvSpPr>
                <p:cNvPr id="58" name="Oval 57">
                  <a:extLst>
                    <a:ext uri="{FF2B5EF4-FFF2-40B4-BE49-F238E27FC236}">
                      <a16:creationId xmlns="" xmlns:a16="http://schemas.microsoft.com/office/drawing/2014/main" id="{3C238C93-02E2-A945-AE67-25CD8811F78F}"/>
                    </a:ext>
                  </a:extLst>
                </p:cNvPr>
                <p:cNvSpPr/>
                <p:nvPr/>
              </p:nvSpPr>
              <p:spPr bwMode="auto">
                <a:xfrm>
                  <a:off x="3500134" y="3864871"/>
                  <a:ext cx="165481" cy="165481"/>
                </a:xfrm>
                <a:prstGeom prst="ellipse">
                  <a:avLst/>
                </a:prstGeom>
                <a:grpFill/>
                <a:ln w="38100" cap="flat" cmpd="sng" algn="ctr">
                  <a:solidFill>
                    <a:schemeClr val="accent4">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sp>
              <p:nvSpPr>
                <p:cNvPr id="59" name="Oval 58">
                  <a:extLst>
                    <a:ext uri="{FF2B5EF4-FFF2-40B4-BE49-F238E27FC236}">
                      <a16:creationId xmlns="" xmlns:a16="http://schemas.microsoft.com/office/drawing/2014/main" id="{19EFDCB1-9479-5146-A936-73E3840B89CC}"/>
                    </a:ext>
                  </a:extLst>
                </p:cNvPr>
                <p:cNvSpPr/>
                <p:nvPr/>
              </p:nvSpPr>
              <p:spPr bwMode="auto">
                <a:xfrm>
                  <a:off x="3719994" y="4002868"/>
                  <a:ext cx="126901" cy="126901"/>
                </a:xfrm>
                <a:prstGeom prst="ellipse">
                  <a:avLst/>
                </a:prstGeom>
                <a:grpFill/>
                <a:ln w="38100" cap="flat" cmpd="sng" algn="ctr">
                  <a:solidFill>
                    <a:schemeClr val="accent4">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grpSp>
          <p:grpSp>
            <p:nvGrpSpPr>
              <p:cNvPr id="53" name="Group 52">
                <a:extLst>
                  <a:ext uri="{FF2B5EF4-FFF2-40B4-BE49-F238E27FC236}">
                    <a16:creationId xmlns="" xmlns:a16="http://schemas.microsoft.com/office/drawing/2014/main" id="{39A7B919-0EF3-044F-BA42-D2BB4FAA9F8A}"/>
                  </a:ext>
                </a:extLst>
              </p:cNvPr>
              <p:cNvGrpSpPr/>
              <p:nvPr/>
            </p:nvGrpSpPr>
            <p:grpSpPr>
              <a:xfrm rot="4326060" flipH="1">
                <a:off x="6949283" y="4574598"/>
                <a:ext cx="594953" cy="467968"/>
                <a:chOff x="3251942" y="3661801"/>
                <a:chExt cx="594953" cy="467968"/>
              </a:xfrm>
              <a:grpFill/>
            </p:grpSpPr>
            <p:sp>
              <p:nvSpPr>
                <p:cNvPr id="54" name="Oval 53">
                  <a:extLst>
                    <a:ext uri="{FF2B5EF4-FFF2-40B4-BE49-F238E27FC236}">
                      <a16:creationId xmlns="" xmlns:a16="http://schemas.microsoft.com/office/drawing/2014/main" id="{545BE64C-6125-3B47-8478-7D8FB4ABCC65}"/>
                    </a:ext>
                  </a:extLst>
                </p:cNvPr>
                <p:cNvSpPr/>
                <p:nvPr/>
              </p:nvSpPr>
              <p:spPr bwMode="auto">
                <a:xfrm>
                  <a:off x="3251942" y="3661801"/>
                  <a:ext cx="216024" cy="216024"/>
                </a:xfrm>
                <a:prstGeom prst="ellipse">
                  <a:avLst/>
                </a:prstGeom>
                <a:grpFill/>
                <a:ln w="38100" cap="flat" cmpd="sng" algn="ctr">
                  <a:solidFill>
                    <a:schemeClr val="accent4">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sp>
              <p:nvSpPr>
                <p:cNvPr id="55" name="Oval 54">
                  <a:extLst>
                    <a:ext uri="{FF2B5EF4-FFF2-40B4-BE49-F238E27FC236}">
                      <a16:creationId xmlns="" xmlns:a16="http://schemas.microsoft.com/office/drawing/2014/main" id="{09E865DE-C7C3-C442-AF1A-8FCD5AC41028}"/>
                    </a:ext>
                  </a:extLst>
                </p:cNvPr>
                <p:cNvSpPr/>
                <p:nvPr/>
              </p:nvSpPr>
              <p:spPr bwMode="auto">
                <a:xfrm>
                  <a:off x="3500134" y="3864871"/>
                  <a:ext cx="165481" cy="165481"/>
                </a:xfrm>
                <a:prstGeom prst="ellipse">
                  <a:avLst/>
                </a:prstGeom>
                <a:grpFill/>
                <a:ln w="38100" cap="flat" cmpd="sng" algn="ctr">
                  <a:solidFill>
                    <a:schemeClr val="accent4">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sp>
              <p:nvSpPr>
                <p:cNvPr id="56" name="Oval 55">
                  <a:extLst>
                    <a:ext uri="{FF2B5EF4-FFF2-40B4-BE49-F238E27FC236}">
                      <a16:creationId xmlns="" xmlns:a16="http://schemas.microsoft.com/office/drawing/2014/main" id="{42FBD30F-F9A6-2C4C-8AE2-B22D4E65EC48}"/>
                    </a:ext>
                  </a:extLst>
                </p:cNvPr>
                <p:cNvSpPr/>
                <p:nvPr/>
              </p:nvSpPr>
              <p:spPr bwMode="auto">
                <a:xfrm>
                  <a:off x="3719994" y="4002868"/>
                  <a:ext cx="126901" cy="126901"/>
                </a:xfrm>
                <a:prstGeom prst="ellipse">
                  <a:avLst/>
                </a:prstGeom>
                <a:grpFill/>
                <a:ln w="38100" cap="flat" cmpd="sng" algn="ctr">
                  <a:solidFill>
                    <a:schemeClr val="accent4">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u="none" strike="noStrike" cap="none" normalizeH="0" baseline="0" dirty="0">
                    <a:ln>
                      <a:noFill/>
                    </a:ln>
                    <a:effectLst/>
                    <a:latin typeface="Calibri" panose="020F0502020204030204" pitchFamily="34" charset="0"/>
                  </a:endParaRPr>
                </a:p>
              </p:txBody>
            </p:sp>
          </p:grpSp>
        </p:grpSp>
      </p:grpSp>
      <p:sp>
        <p:nvSpPr>
          <p:cNvPr id="68" name="TextBox 67">
            <a:extLst>
              <a:ext uri="{FF2B5EF4-FFF2-40B4-BE49-F238E27FC236}">
                <a16:creationId xmlns="" xmlns:a16="http://schemas.microsoft.com/office/drawing/2014/main" id="{0277A2F0-ECDB-8644-843E-AD078FA0A7BC}"/>
              </a:ext>
            </a:extLst>
          </p:cNvPr>
          <p:cNvSpPr txBox="1"/>
          <p:nvPr/>
        </p:nvSpPr>
        <p:spPr>
          <a:xfrm>
            <a:off x="2203365" y="2432758"/>
            <a:ext cx="7920880" cy="2015936"/>
          </a:xfrm>
          <a:prstGeom prst="rect">
            <a:avLst/>
          </a:prstGeom>
          <a:solidFill>
            <a:srgbClr val="87027B"/>
          </a:solidFill>
        </p:spPr>
        <p:txBody>
          <a:bodyPr wrap="square" rtlCol="0" anchor="ctr">
            <a:spAutoFit/>
          </a:bodyPr>
          <a:lstStyle/>
          <a:p>
            <a:pPr algn="ctr"/>
            <a:r>
              <a:rPr lang="en-GB" sz="12500" b="1" dirty="0">
                <a:solidFill>
                  <a:schemeClr val="accent4"/>
                </a:solidFill>
                <a:latin typeface="Calibri" panose="020F0502020204030204" pitchFamily="34" charset="0"/>
                <a:cs typeface="Calibri" panose="020F0502020204030204" pitchFamily="34" charset="0"/>
              </a:rPr>
              <a:t>Stressful!</a:t>
            </a:r>
          </a:p>
        </p:txBody>
      </p:sp>
    </p:spTree>
    <p:extLst>
      <p:ext uri="{BB962C8B-B14F-4D97-AF65-F5344CB8AC3E}">
        <p14:creationId xmlns:p14="http://schemas.microsoft.com/office/powerpoint/2010/main" val="3051065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8"/>
                                        </p:tgtEl>
                                        <p:attrNameLst>
                                          <p:attrName>style.visibility</p:attrName>
                                        </p:attrNameLst>
                                      </p:cBhvr>
                                      <p:to>
                                        <p:strVal val="visible"/>
                                      </p:to>
                                    </p:set>
                                    <p:animEffect transition="in" filter="fade">
                                      <p:cBhvr>
                                        <p:cTn id="23"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3" grpId="1" animBg="1"/>
      <p:bldP spid="6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Oval 30">
            <a:extLst>
              <a:ext uri="{FF2B5EF4-FFF2-40B4-BE49-F238E27FC236}">
                <a16:creationId xmlns="" xmlns:a16="http://schemas.microsoft.com/office/drawing/2014/main" id="{544F35EB-97D3-514F-8880-379B1592D869}"/>
              </a:ext>
            </a:extLst>
          </p:cNvPr>
          <p:cNvSpPr/>
          <p:nvPr/>
        </p:nvSpPr>
        <p:spPr bwMode="auto">
          <a:xfrm>
            <a:off x="9973856" y="2493690"/>
            <a:ext cx="1440160" cy="1440160"/>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a:r>
              <a:rPr lang="en-GB" sz="1600" b="1" dirty="0">
                <a:solidFill>
                  <a:schemeClr val="bg1"/>
                </a:solidFill>
                <a:latin typeface="Calibri" panose="020F0502020204030204" pitchFamily="34" charset="0"/>
                <a:cs typeface="Calibri" panose="020F0502020204030204" pitchFamily="34" charset="0"/>
              </a:rPr>
              <a:t>Your future</a:t>
            </a:r>
          </a:p>
        </p:txBody>
      </p:sp>
      <p:sp>
        <p:nvSpPr>
          <p:cNvPr id="16" name="Oval 15">
            <a:extLst>
              <a:ext uri="{FF2B5EF4-FFF2-40B4-BE49-F238E27FC236}">
                <a16:creationId xmlns="" xmlns:a16="http://schemas.microsoft.com/office/drawing/2014/main" id="{4E1D2C56-39C7-8C41-A3E7-8BA7ACB50377}"/>
              </a:ext>
            </a:extLst>
          </p:cNvPr>
          <p:cNvSpPr/>
          <p:nvPr/>
        </p:nvSpPr>
        <p:spPr bwMode="auto">
          <a:xfrm>
            <a:off x="898672" y="4710254"/>
            <a:ext cx="1440160" cy="1440160"/>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a:r>
              <a:rPr lang="en-GB" sz="1600" b="1" dirty="0">
                <a:solidFill>
                  <a:schemeClr val="bg1"/>
                </a:solidFill>
                <a:latin typeface="Calibri" panose="020F0502020204030204" pitchFamily="34" charset="0"/>
                <a:cs typeface="Calibri" panose="020F0502020204030204" pitchFamily="34" charset="0"/>
              </a:rPr>
              <a:t>Today</a:t>
            </a:r>
          </a:p>
        </p:txBody>
      </p:sp>
      <p:sp>
        <p:nvSpPr>
          <p:cNvPr id="2" name="Title 1"/>
          <p:cNvSpPr>
            <a:spLocks noGrp="1"/>
          </p:cNvSpPr>
          <p:nvPr>
            <p:ph type="title"/>
          </p:nvPr>
        </p:nvSpPr>
        <p:spPr>
          <a:xfrm>
            <a:off x="624980" y="320040"/>
            <a:ext cx="8310872" cy="720000"/>
          </a:xfrm>
        </p:spPr>
        <p:txBody>
          <a:bodyPr/>
          <a:lstStyle/>
          <a:p>
            <a:r>
              <a:rPr lang="en-GB" sz="4000" b="1" dirty="0"/>
              <a:t>Your Career Journey</a:t>
            </a:r>
          </a:p>
        </p:txBody>
      </p:sp>
      <p:sp>
        <p:nvSpPr>
          <p:cNvPr id="19" name="Content Placeholder 2"/>
          <p:cNvSpPr txBox="1">
            <a:spLocks/>
          </p:cNvSpPr>
          <p:nvPr/>
        </p:nvSpPr>
        <p:spPr bwMode="auto">
          <a:xfrm>
            <a:off x="624979" y="1720076"/>
            <a:ext cx="7776863" cy="3185330"/>
          </a:xfrm>
          <a:prstGeom prst="rect">
            <a:avLst/>
          </a:prstGeom>
          <a:noFill/>
          <a:ln w="9525">
            <a:noFill/>
            <a:miter lim="800000"/>
            <a:headEnd/>
            <a:tailEnd/>
          </a:ln>
        </p:spPr>
        <p:txBody>
          <a:bodyPr vert="horz" wrap="square" lIns="122008" tIns="61004" rIns="122008" bIns="61004" numCol="1" anchor="t" anchorCtr="0" compatLnSpc="1">
            <a:prstTxWarp prst="textNoShape">
              <a:avLst/>
            </a:prstTxWarp>
          </a:bodyPr>
          <a:lstStyle>
            <a:lvl1pPr marL="357188" indent="-357188" algn="l" rtl="0" eaLnBrk="1" fontAlgn="base" hangingPunct="1">
              <a:spcBef>
                <a:spcPct val="20000"/>
              </a:spcBef>
              <a:spcAft>
                <a:spcPct val="0"/>
              </a:spcAft>
              <a:buClr>
                <a:schemeClr val="bg2"/>
              </a:buClr>
              <a:buFont typeface="Arial" panose="020B0604020202020204" pitchFamily="34" charset="0"/>
              <a:buChar char="•"/>
              <a:defRPr sz="3200" b="0">
                <a:solidFill>
                  <a:schemeClr val="tx1"/>
                </a:solidFill>
                <a:latin typeface="+mn-lt"/>
                <a:ea typeface="+mn-ea"/>
                <a:cs typeface="+mn-cs"/>
              </a:defRPr>
            </a:lvl1pPr>
            <a:lvl2pPr marL="0" indent="0" algn="l" rtl="0" eaLnBrk="1" fontAlgn="base" hangingPunct="1">
              <a:spcBef>
                <a:spcPct val="20000"/>
              </a:spcBef>
              <a:spcAft>
                <a:spcPct val="0"/>
              </a:spcAft>
              <a:buClr>
                <a:schemeClr val="bg2"/>
              </a:buClr>
              <a:buFont typeface="Arial" panose="020B0604020202020204" pitchFamily="34" charset="0"/>
              <a:buNone/>
              <a:defRPr sz="3200">
                <a:solidFill>
                  <a:schemeClr val="tx1"/>
                </a:solidFill>
                <a:latin typeface="+mn-lt"/>
                <a:ea typeface="+mn-ea"/>
              </a:defRPr>
            </a:lvl2pPr>
            <a:lvl3pPr marL="0" indent="0" algn="l" rtl="0" eaLnBrk="1" fontAlgn="base" hangingPunct="1">
              <a:spcBef>
                <a:spcPct val="20000"/>
              </a:spcBef>
              <a:spcAft>
                <a:spcPct val="0"/>
              </a:spcAft>
              <a:buNone/>
              <a:defRPr sz="3200">
                <a:solidFill>
                  <a:schemeClr val="tx1"/>
                </a:solidFill>
                <a:latin typeface="+mn-lt"/>
                <a:ea typeface="+mn-ea"/>
              </a:defRPr>
            </a:lvl3pPr>
            <a:lvl4pPr marL="0" indent="0" algn="l" rtl="0" eaLnBrk="1" fontAlgn="base" hangingPunct="1">
              <a:spcBef>
                <a:spcPct val="20000"/>
              </a:spcBef>
              <a:spcAft>
                <a:spcPct val="0"/>
              </a:spcAft>
              <a:buNone/>
              <a:defRPr sz="3200">
                <a:solidFill>
                  <a:schemeClr val="tx1"/>
                </a:solidFill>
                <a:latin typeface="+mn-lt"/>
                <a:ea typeface="+mn-ea"/>
              </a:defRPr>
            </a:lvl4pPr>
            <a:lvl5pPr marL="0" indent="0" algn="l" rtl="0" eaLnBrk="1" fontAlgn="base" hangingPunct="1">
              <a:spcBef>
                <a:spcPct val="20000"/>
              </a:spcBef>
              <a:spcAft>
                <a:spcPct val="0"/>
              </a:spcAft>
              <a:buNone/>
              <a:defRPr sz="3200">
                <a:solidFill>
                  <a:schemeClr val="tx1"/>
                </a:solidFill>
                <a:latin typeface="+mn-lt"/>
                <a:ea typeface="+mn-ea"/>
              </a:defRPr>
            </a:lvl5pPr>
            <a:lvl6pPr marL="3355231" indent="-305021" algn="l" rtl="0" eaLnBrk="1" fontAlgn="base" hangingPunct="1">
              <a:spcBef>
                <a:spcPct val="20000"/>
              </a:spcBef>
              <a:spcAft>
                <a:spcPct val="0"/>
              </a:spcAft>
              <a:buChar char="»"/>
              <a:defRPr sz="2700">
                <a:solidFill>
                  <a:schemeClr val="tx1"/>
                </a:solidFill>
                <a:latin typeface="+mn-lt"/>
                <a:ea typeface="+mn-ea"/>
              </a:defRPr>
            </a:lvl6pPr>
            <a:lvl7pPr marL="3965273" indent="-305021" algn="l" rtl="0" eaLnBrk="1" fontAlgn="base" hangingPunct="1">
              <a:spcBef>
                <a:spcPct val="20000"/>
              </a:spcBef>
              <a:spcAft>
                <a:spcPct val="0"/>
              </a:spcAft>
              <a:buChar char="»"/>
              <a:defRPr sz="2700">
                <a:solidFill>
                  <a:schemeClr val="tx1"/>
                </a:solidFill>
                <a:latin typeface="+mn-lt"/>
                <a:ea typeface="+mn-ea"/>
              </a:defRPr>
            </a:lvl7pPr>
            <a:lvl8pPr marL="4575315" indent="-305021" algn="l" rtl="0" eaLnBrk="1" fontAlgn="base" hangingPunct="1">
              <a:spcBef>
                <a:spcPct val="20000"/>
              </a:spcBef>
              <a:spcAft>
                <a:spcPct val="0"/>
              </a:spcAft>
              <a:buChar char="»"/>
              <a:defRPr sz="2700">
                <a:solidFill>
                  <a:schemeClr val="tx1"/>
                </a:solidFill>
                <a:latin typeface="+mn-lt"/>
                <a:ea typeface="+mn-ea"/>
              </a:defRPr>
            </a:lvl8pPr>
            <a:lvl9pPr marL="5185357" indent="-305021" algn="l" rtl="0" eaLnBrk="1" fontAlgn="base" hangingPunct="1">
              <a:spcBef>
                <a:spcPct val="20000"/>
              </a:spcBef>
              <a:spcAft>
                <a:spcPct val="0"/>
              </a:spcAft>
              <a:buChar char="»"/>
              <a:defRPr sz="2700">
                <a:solidFill>
                  <a:schemeClr val="tx1"/>
                </a:solidFill>
                <a:latin typeface="+mn-lt"/>
                <a:ea typeface="+mn-ea"/>
              </a:defRPr>
            </a:lvl9pPr>
          </a:lstStyle>
          <a:p>
            <a:r>
              <a:rPr lang="en-GB" sz="2400" kern="0" dirty="0">
                <a:latin typeface="Calibri" panose="020F0502020204030204" pitchFamily="34" charset="0"/>
              </a:rPr>
              <a:t>You need time to plan and consider your options – don’t leave it until the last minute.</a:t>
            </a:r>
          </a:p>
          <a:p>
            <a:r>
              <a:rPr lang="en-GB" sz="2400" kern="0" dirty="0">
                <a:latin typeface="Calibri" panose="020F0502020204030204" pitchFamily="34" charset="0"/>
              </a:rPr>
              <a:t>The earlier you start planning for your career, </a:t>
            </a:r>
            <a:br>
              <a:rPr lang="en-GB" sz="2400" kern="0" dirty="0">
                <a:latin typeface="Calibri" panose="020F0502020204030204" pitchFamily="34" charset="0"/>
              </a:rPr>
            </a:br>
            <a:r>
              <a:rPr lang="en-GB" sz="2400" kern="0" dirty="0">
                <a:latin typeface="Calibri" panose="020F0502020204030204" pitchFamily="34" charset="0"/>
              </a:rPr>
              <a:t>the more options you’ll have.</a:t>
            </a:r>
          </a:p>
          <a:p>
            <a:endParaRPr lang="en-GB" sz="2400" kern="0" dirty="0">
              <a:latin typeface="Calibri" panose="020F0502020204030204" pitchFamily="34" charset="0"/>
            </a:endParaRPr>
          </a:p>
        </p:txBody>
      </p:sp>
      <p:grpSp>
        <p:nvGrpSpPr>
          <p:cNvPr id="3" name="Group 2">
            <a:extLst>
              <a:ext uri="{FF2B5EF4-FFF2-40B4-BE49-F238E27FC236}">
                <a16:creationId xmlns="" xmlns:a16="http://schemas.microsoft.com/office/drawing/2014/main" id="{7B2AB538-8DDB-F24D-A53A-4D7E6AF83AA9}"/>
              </a:ext>
            </a:extLst>
          </p:cNvPr>
          <p:cNvGrpSpPr/>
          <p:nvPr/>
        </p:nvGrpSpPr>
        <p:grpSpPr>
          <a:xfrm>
            <a:off x="2137147" y="2917316"/>
            <a:ext cx="8056220" cy="2945066"/>
            <a:chOff x="2137147" y="2917316"/>
            <a:chExt cx="8056220" cy="2945066"/>
          </a:xfrm>
        </p:grpSpPr>
        <p:sp>
          <p:nvSpPr>
            <p:cNvPr id="34" name="Oval 33">
              <a:extLst>
                <a:ext uri="{FF2B5EF4-FFF2-40B4-BE49-F238E27FC236}">
                  <a16:creationId xmlns="" xmlns:a16="http://schemas.microsoft.com/office/drawing/2014/main" id="{C17C170A-82EC-AC4D-9539-D8D55108DDD9}"/>
                </a:ext>
              </a:extLst>
            </p:cNvPr>
            <p:cNvSpPr/>
            <p:nvPr/>
          </p:nvSpPr>
          <p:spPr bwMode="auto">
            <a:xfrm>
              <a:off x="7407759" y="3267620"/>
              <a:ext cx="1440160" cy="1440160"/>
            </a:xfrm>
            <a:prstGeom prst="ellipse">
              <a:avLst/>
            </a:prstGeom>
            <a:solidFill>
              <a:schemeClr val="bg1"/>
            </a:solidFill>
            <a:ln w="38100" cap="flat" cmpd="sng" algn="ctr">
              <a:solidFill>
                <a:schemeClr val="bg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a:endParaRPr lang="en-GB" sz="1000" dirty="0">
                <a:latin typeface="Calibri" panose="020F0502020204030204" pitchFamily="34" charset="0"/>
                <a:cs typeface="Calibri" panose="020F0502020204030204" pitchFamily="34" charset="0"/>
              </a:endParaRPr>
            </a:p>
          </p:txBody>
        </p:sp>
        <p:sp>
          <p:nvSpPr>
            <p:cNvPr id="21" name="Oval 20">
              <a:extLst>
                <a:ext uri="{FF2B5EF4-FFF2-40B4-BE49-F238E27FC236}">
                  <a16:creationId xmlns="" xmlns:a16="http://schemas.microsoft.com/office/drawing/2014/main" id="{0216EC77-1E55-2441-A2CB-F24223293DE6}"/>
                </a:ext>
              </a:extLst>
            </p:cNvPr>
            <p:cNvSpPr/>
            <p:nvPr/>
          </p:nvSpPr>
          <p:spPr bwMode="auto">
            <a:xfrm>
              <a:off x="2137147" y="4422222"/>
              <a:ext cx="1440160" cy="1440160"/>
            </a:xfrm>
            <a:prstGeom prst="ellipse">
              <a:avLst/>
            </a:prstGeom>
            <a:solidFill>
              <a:schemeClr val="bg1"/>
            </a:solidFill>
            <a:ln w="38100" cap="flat" cmpd="sng" algn="ctr">
              <a:solidFill>
                <a:schemeClr val="bg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a:lnSpc>
                  <a:spcPts val="1960"/>
                </a:lnSpc>
              </a:pPr>
              <a:endParaRPr lang="en-GB" sz="1400" dirty="0">
                <a:latin typeface="Calibri" panose="020F0502020204030204" pitchFamily="34" charset="0"/>
                <a:cs typeface="Calibri" panose="020F0502020204030204" pitchFamily="34" charset="0"/>
              </a:endParaRPr>
            </a:p>
          </p:txBody>
        </p:sp>
        <p:sp>
          <p:nvSpPr>
            <p:cNvPr id="28" name="Oval 27">
              <a:extLst>
                <a:ext uri="{FF2B5EF4-FFF2-40B4-BE49-F238E27FC236}">
                  <a16:creationId xmlns="" xmlns:a16="http://schemas.microsoft.com/office/drawing/2014/main" id="{425DC234-3DC9-5B46-AE1E-DFA6BBC575BA}"/>
                </a:ext>
              </a:extLst>
            </p:cNvPr>
            <p:cNvSpPr/>
            <p:nvPr/>
          </p:nvSpPr>
          <p:spPr bwMode="auto">
            <a:xfrm>
              <a:off x="3433602" y="4128792"/>
              <a:ext cx="1440160" cy="1440160"/>
            </a:xfrm>
            <a:prstGeom prst="ellipse">
              <a:avLst/>
            </a:prstGeom>
            <a:solidFill>
              <a:schemeClr val="bg1"/>
            </a:solidFill>
            <a:ln w="38100" cap="flat" cmpd="sng" algn="ctr">
              <a:solidFill>
                <a:schemeClr val="bg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a:lnSpc>
                  <a:spcPts val="1960"/>
                </a:lnSpc>
              </a:pPr>
              <a:endParaRPr lang="en-GB" sz="1400" dirty="0">
                <a:latin typeface="Calibri" panose="020F0502020204030204" pitchFamily="34" charset="0"/>
                <a:cs typeface="Calibri" panose="020F0502020204030204" pitchFamily="34" charset="0"/>
              </a:endParaRPr>
            </a:p>
          </p:txBody>
        </p:sp>
        <p:sp>
          <p:nvSpPr>
            <p:cNvPr id="29" name="Oval 28">
              <a:extLst>
                <a:ext uri="{FF2B5EF4-FFF2-40B4-BE49-F238E27FC236}">
                  <a16:creationId xmlns="" xmlns:a16="http://schemas.microsoft.com/office/drawing/2014/main" id="{7B03EF1A-0F49-8F4D-8326-0C5ABEE2B244}"/>
                </a:ext>
              </a:extLst>
            </p:cNvPr>
            <p:cNvSpPr/>
            <p:nvPr/>
          </p:nvSpPr>
          <p:spPr bwMode="auto">
            <a:xfrm>
              <a:off x="4730057" y="3819468"/>
              <a:ext cx="1440160" cy="1440160"/>
            </a:xfrm>
            <a:prstGeom prst="ellipse">
              <a:avLst/>
            </a:prstGeom>
            <a:solidFill>
              <a:schemeClr val="bg1"/>
            </a:solidFill>
            <a:ln w="38100" cap="flat" cmpd="sng" algn="ctr">
              <a:solidFill>
                <a:schemeClr val="bg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a:lnSpc>
                  <a:spcPts val="1960"/>
                </a:lnSpc>
              </a:pPr>
              <a:endParaRPr lang="en-GB" sz="1400" dirty="0">
                <a:latin typeface="Calibri" panose="020F0502020204030204" pitchFamily="34" charset="0"/>
                <a:cs typeface="Calibri" panose="020F0502020204030204" pitchFamily="34" charset="0"/>
              </a:endParaRPr>
            </a:p>
          </p:txBody>
        </p:sp>
        <p:sp>
          <p:nvSpPr>
            <p:cNvPr id="30" name="Oval 29">
              <a:extLst>
                <a:ext uri="{FF2B5EF4-FFF2-40B4-BE49-F238E27FC236}">
                  <a16:creationId xmlns="" xmlns:a16="http://schemas.microsoft.com/office/drawing/2014/main" id="{9C125B74-571B-9C46-8F2B-FC975E342BD8}"/>
                </a:ext>
              </a:extLst>
            </p:cNvPr>
            <p:cNvSpPr/>
            <p:nvPr/>
          </p:nvSpPr>
          <p:spPr bwMode="auto">
            <a:xfrm>
              <a:off x="6026512" y="3554912"/>
              <a:ext cx="1440160" cy="1440160"/>
            </a:xfrm>
            <a:prstGeom prst="ellipse">
              <a:avLst/>
            </a:prstGeom>
            <a:solidFill>
              <a:schemeClr val="bg1"/>
            </a:solidFill>
            <a:ln w="38100" cap="flat" cmpd="sng" algn="ctr">
              <a:solidFill>
                <a:schemeClr val="bg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a:lnSpc>
                  <a:spcPts val="1960"/>
                </a:lnSpc>
              </a:pPr>
              <a:endParaRPr lang="en-GB" sz="1400" dirty="0">
                <a:latin typeface="Calibri" panose="020F0502020204030204" pitchFamily="34" charset="0"/>
                <a:cs typeface="Calibri" panose="020F0502020204030204" pitchFamily="34" charset="0"/>
              </a:endParaRPr>
            </a:p>
          </p:txBody>
        </p:sp>
        <p:sp>
          <p:nvSpPr>
            <p:cNvPr id="35" name="Oval 34">
              <a:extLst>
                <a:ext uri="{FF2B5EF4-FFF2-40B4-BE49-F238E27FC236}">
                  <a16:creationId xmlns="" xmlns:a16="http://schemas.microsoft.com/office/drawing/2014/main" id="{B4CC0E09-4835-4B41-B9AB-4312B87F4892}"/>
                </a:ext>
              </a:extLst>
            </p:cNvPr>
            <p:cNvSpPr/>
            <p:nvPr/>
          </p:nvSpPr>
          <p:spPr bwMode="auto">
            <a:xfrm>
              <a:off x="8753207" y="2917316"/>
              <a:ext cx="1440160" cy="1440160"/>
            </a:xfrm>
            <a:prstGeom prst="ellipse">
              <a:avLst/>
            </a:prstGeom>
            <a:solidFill>
              <a:schemeClr val="bg1"/>
            </a:solidFill>
            <a:ln w="38100" cap="flat" cmpd="sng" algn="ctr">
              <a:solidFill>
                <a:schemeClr val="bg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a:lnSpc>
                  <a:spcPts val="1960"/>
                </a:lnSpc>
              </a:pPr>
              <a:endParaRPr lang="en-GB" sz="1400" dirty="0">
                <a:latin typeface="Calibri" panose="020F0502020204030204" pitchFamily="34" charset="0"/>
                <a:cs typeface="Calibri" panose="020F0502020204030204" pitchFamily="34" charset="0"/>
              </a:endParaRPr>
            </a:p>
          </p:txBody>
        </p:sp>
      </p:grpSp>
      <p:grpSp>
        <p:nvGrpSpPr>
          <p:cNvPr id="38" name="Group 37">
            <a:extLst>
              <a:ext uri="{FF2B5EF4-FFF2-40B4-BE49-F238E27FC236}">
                <a16:creationId xmlns="" xmlns:a16="http://schemas.microsoft.com/office/drawing/2014/main" id="{5AEE43A6-D614-6746-A564-51B5CC846F88}"/>
              </a:ext>
            </a:extLst>
          </p:cNvPr>
          <p:cNvGrpSpPr/>
          <p:nvPr/>
        </p:nvGrpSpPr>
        <p:grpSpPr>
          <a:xfrm>
            <a:off x="2272487" y="6188340"/>
            <a:ext cx="7857548" cy="30097"/>
            <a:chOff x="2272487" y="6219918"/>
            <a:chExt cx="7857548" cy="30097"/>
          </a:xfrm>
          <a:solidFill>
            <a:schemeClr val="bg1"/>
          </a:solidFill>
        </p:grpSpPr>
        <p:cxnSp>
          <p:nvCxnSpPr>
            <p:cNvPr id="40" name="Straight Arrow Connector 39">
              <a:extLst>
                <a:ext uri="{FF2B5EF4-FFF2-40B4-BE49-F238E27FC236}">
                  <a16:creationId xmlns="" xmlns:a16="http://schemas.microsoft.com/office/drawing/2014/main" id="{CCA8EDA1-70E6-D744-A56F-97900E1ABB81}"/>
                </a:ext>
              </a:extLst>
            </p:cNvPr>
            <p:cNvCxnSpPr>
              <a:cxnSpLocks/>
            </p:cNvCxnSpPr>
            <p:nvPr/>
          </p:nvCxnSpPr>
          <p:spPr bwMode="auto">
            <a:xfrm>
              <a:off x="7045854" y="6250015"/>
              <a:ext cx="3084181" cy="0"/>
            </a:xfrm>
            <a:prstGeom prst="straightConnector1">
              <a:avLst/>
            </a:prstGeom>
            <a:grpFill/>
            <a:ln w="38100" cap="flat" cmpd="sng" algn="ctr">
              <a:solidFill>
                <a:schemeClr val="bg1"/>
              </a:solidFill>
              <a:prstDash val="solid"/>
              <a:round/>
              <a:headEnd type="none" w="med" len="med"/>
              <a:tailEnd type="triangle"/>
            </a:ln>
            <a:effectLst/>
          </p:spPr>
        </p:cxnSp>
        <p:cxnSp>
          <p:nvCxnSpPr>
            <p:cNvPr id="41" name="Straight Arrow Connector 40">
              <a:extLst>
                <a:ext uri="{FF2B5EF4-FFF2-40B4-BE49-F238E27FC236}">
                  <a16:creationId xmlns="" xmlns:a16="http://schemas.microsoft.com/office/drawing/2014/main" id="{E21D0329-D3FC-D24D-92AC-1F8E029FF169}"/>
                </a:ext>
              </a:extLst>
            </p:cNvPr>
            <p:cNvCxnSpPr>
              <a:cxnSpLocks/>
            </p:cNvCxnSpPr>
            <p:nvPr/>
          </p:nvCxnSpPr>
          <p:spPr bwMode="auto">
            <a:xfrm flipH="1">
              <a:off x="2272487" y="6219918"/>
              <a:ext cx="3084180" cy="0"/>
            </a:xfrm>
            <a:prstGeom prst="straightConnector1">
              <a:avLst/>
            </a:prstGeom>
            <a:grpFill/>
            <a:ln w="38100" cap="flat" cmpd="sng" algn="ctr">
              <a:solidFill>
                <a:schemeClr val="bg1"/>
              </a:solidFill>
              <a:prstDash val="solid"/>
              <a:round/>
              <a:headEnd type="none" w="med" len="med"/>
              <a:tailEnd type="triangle"/>
            </a:ln>
            <a:effectLst/>
          </p:spPr>
        </p:cxnSp>
      </p:grpSp>
      <p:sp>
        <p:nvSpPr>
          <p:cNvPr id="22" name="Oval 21">
            <a:extLst>
              <a:ext uri="{FF2B5EF4-FFF2-40B4-BE49-F238E27FC236}">
                <a16:creationId xmlns="" xmlns:a16="http://schemas.microsoft.com/office/drawing/2014/main" id="{7E2F78CA-F2F7-CF47-B066-C678D3884B9D}"/>
              </a:ext>
            </a:extLst>
          </p:cNvPr>
          <p:cNvSpPr/>
          <p:nvPr/>
        </p:nvSpPr>
        <p:spPr bwMode="auto">
          <a:xfrm>
            <a:off x="2137147" y="4422222"/>
            <a:ext cx="1440160" cy="1440160"/>
          </a:xfrm>
          <a:prstGeom prst="ellipse">
            <a:avLst/>
          </a:prstGeom>
          <a:solidFill>
            <a:schemeClr val="accent4">
              <a:alpha val="80000"/>
            </a:schemeClr>
          </a:solidFill>
          <a:ln w="38100" cap="flat" cmpd="sng" algn="ctr">
            <a:solidFill>
              <a:schemeClr val="accent4">
                <a:lumMod val="20000"/>
                <a:lumOff val="80000"/>
              </a:schemeClr>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a:lnSpc>
                <a:spcPts val="1960"/>
              </a:lnSpc>
            </a:pPr>
            <a:r>
              <a:rPr lang="en-GB" sz="1400" dirty="0">
                <a:latin typeface="Calibri" panose="020F0502020204030204" pitchFamily="34" charset="0"/>
                <a:cs typeface="Calibri" panose="020F0502020204030204" pitchFamily="34" charset="0"/>
              </a:rPr>
              <a:t>What am I good at?</a:t>
            </a:r>
          </a:p>
        </p:txBody>
      </p:sp>
      <p:sp>
        <p:nvSpPr>
          <p:cNvPr id="23" name="Oval 22">
            <a:extLst>
              <a:ext uri="{FF2B5EF4-FFF2-40B4-BE49-F238E27FC236}">
                <a16:creationId xmlns="" xmlns:a16="http://schemas.microsoft.com/office/drawing/2014/main" id="{FA3EF4DC-9342-C24E-8AEC-BB8C143920EC}"/>
              </a:ext>
            </a:extLst>
          </p:cNvPr>
          <p:cNvSpPr/>
          <p:nvPr/>
        </p:nvSpPr>
        <p:spPr bwMode="auto">
          <a:xfrm>
            <a:off x="3433602" y="4128792"/>
            <a:ext cx="1440160" cy="1440160"/>
          </a:xfrm>
          <a:prstGeom prst="ellipse">
            <a:avLst/>
          </a:prstGeom>
          <a:solidFill>
            <a:schemeClr val="accent4">
              <a:alpha val="80000"/>
            </a:schemeClr>
          </a:solidFill>
          <a:ln w="38100" cap="flat" cmpd="sng" algn="ctr">
            <a:solidFill>
              <a:schemeClr val="accent4">
                <a:lumMod val="20000"/>
                <a:lumOff val="80000"/>
              </a:schemeClr>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a:lnSpc>
                <a:spcPts val="1960"/>
              </a:lnSpc>
            </a:pPr>
            <a:r>
              <a:rPr lang="en-GB" sz="1400" dirty="0">
                <a:latin typeface="Calibri" panose="020F0502020204030204" pitchFamily="34" charset="0"/>
                <a:cs typeface="Calibri" panose="020F0502020204030204" pitchFamily="34" charset="0"/>
              </a:rPr>
              <a:t>What do I enjoy doing?</a:t>
            </a:r>
          </a:p>
        </p:txBody>
      </p:sp>
      <p:sp>
        <p:nvSpPr>
          <p:cNvPr id="24" name="Oval 23">
            <a:extLst>
              <a:ext uri="{FF2B5EF4-FFF2-40B4-BE49-F238E27FC236}">
                <a16:creationId xmlns="" xmlns:a16="http://schemas.microsoft.com/office/drawing/2014/main" id="{E558CBAC-98EA-6446-9179-6FA1CB5865D3}"/>
              </a:ext>
            </a:extLst>
          </p:cNvPr>
          <p:cNvSpPr/>
          <p:nvPr/>
        </p:nvSpPr>
        <p:spPr bwMode="auto">
          <a:xfrm>
            <a:off x="4730057" y="3819468"/>
            <a:ext cx="1440160" cy="1440160"/>
          </a:xfrm>
          <a:prstGeom prst="ellipse">
            <a:avLst/>
          </a:prstGeom>
          <a:solidFill>
            <a:schemeClr val="accent4">
              <a:alpha val="80000"/>
            </a:schemeClr>
          </a:solidFill>
          <a:ln w="38100" cap="flat" cmpd="sng" algn="ctr">
            <a:solidFill>
              <a:schemeClr val="accent4">
                <a:lumMod val="20000"/>
                <a:lumOff val="80000"/>
              </a:schemeClr>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a:lnSpc>
                <a:spcPts val="1960"/>
              </a:lnSpc>
            </a:pPr>
            <a:r>
              <a:rPr lang="en-GB" sz="1400" dirty="0">
                <a:latin typeface="Calibri" panose="020F0502020204030204" pitchFamily="34" charset="0"/>
                <a:cs typeface="Calibri" panose="020F0502020204030204" pitchFamily="34" charset="0"/>
              </a:rPr>
              <a:t>Choose your subjects</a:t>
            </a:r>
          </a:p>
        </p:txBody>
      </p:sp>
      <p:sp>
        <p:nvSpPr>
          <p:cNvPr id="25" name="Oval 24">
            <a:extLst>
              <a:ext uri="{FF2B5EF4-FFF2-40B4-BE49-F238E27FC236}">
                <a16:creationId xmlns="" xmlns:a16="http://schemas.microsoft.com/office/drawing/2014/main" id="{52F2EAA2-0E1A-1648-9345-9CC759A96DA6}"/>
              </a:ext>
            </a:extLst>
          </p:cNvPr>
          <p:cNvSpPr/>
          <p:nvPr/>
        </p:nvSpPr>
        <p:spPr bwMode="auto">
          <a:xfrm>
            <a:off x="6026512" y="3554912"/>
            <a:ext cx="1440160" cy="1440160"/>
          </a:xfrm>
          <a:prstGeom prst="ellipse">
            <a:avLst/>
          </a:prstGeom>
          <a:solidFill>
            <a:schemeClr val="accent4">
              <a:alpha val="80000"/>
            </a:schemeClr>
          </a:solidFill>
          <a:ln w="38100" cap="flat" cmpd="sng" algn="ctr">
            <a:solidFill>
              <a:schemeClr val="accent4">
                <a:lumMod val="20000"/>
                <a:lumOff val="80000"/>
              </a:schemeClr>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a:lnSpc>
                <a:spcPts val="1960"/>
              </a:lnSpc>
            </a:pPr>
            <a:r>
              <a:rPr lang="en-GB" sz="1400" dirty="0">
                <a:latin typeface="Calibri" panose="020F0502020204030204" pitchFamily="34" charset="0"/>
                <a:cs typeface="Calibri" panose="020F0502020204030204" pitchFamily="34" charset="0"/>
              </a:rPr>
              <a:t>What do I need help with?</a:t>
            </a:r>
          </a:p>
        </p:txBody>
      </p:sp>
      <p:sp>
        <p:nvSpPr>
          <p:cNvPr id="26" name="Oval 25">
            <a:extLst>
              <a:ext uri="{FF2B5EF4-FFF2-40B4-BE49-F238E27FC236}">
                <a16:creationId xmlns="" xmlns:a16="http://schemas.microsoft.com/office/drawing/2014/main" id="{EE7C0754-EF48-D34F-856F-11584004CBFA}"/>
              </a:ext>
            </a:extLst>
          </p:cNvPr>
          <p:cNvSpPr/>
          <p:nvPr/>
        </p:nvSpPr>
        <p:spPr bwMode="auto">
          <a:xfrm>
            <a:off x="7407759" y="3267620"/>
            <a:ext cx="1440160" cy="1440160"/>
          </a:xfrm>
          <a:prstGeom prst="ellipse">
            <a:avLst/>
          </a:prstGeom>
          <a:solidFill>
            <a:schemeClr val="accent4">
              <a:alpha val="80000"/>
            </a:schemeClr>
          </a:solidFill>
          <a:ln w="38100" cap="flat" cmpd="sng" algn="ctr">
            <a:solidFill>
              <a:schemeClr val="accent4">
                <a:lumMod val="20000"/>
                <a:lumOff val="80000"/>
              </a:schemeClr>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a:r>
              <a:rPr lang="en-GB" sz="1000" dirty="0">
                <a:latin typeface="Calibri" panose="020F0502020204030204" pitchFamily="34" charset="0"/>
                <a:cs typeface="Calibri" panose="020F0502020204030204" pitchFamily="34" charset="0"/>
              </a:rPr>
              <a:t>Communication support</a:t>
            </a:r>
          </a:p>
        </p:txBody>
      </p:sp>
      <p:sp>
        <p:nvSpPr>
          <p:cNvPr id="27" name="Oval 26">
            <a:extLst>
              <a:ext uri="{FF2B5EF4-FFF2-40B4-BE49-F238E27FC236}">
                <a16:creationId xmlns="" xmlns:a16="http://schemas.microsoft.com/office/drawing/2014/main" id="{CD015F84-5B38-4E4B-832D-16E6400087B4}"/>
              </a:ext>
            </a:extLst>
          </p:cNvPr>
          <p:cNvSpPr/>
          <p:nvPr/>
        </p:nvSpPr>
        <p:spPr bwMode="auto">
          <a:xfrm>
            <a:off x="8753207" y="2917316"/>
            <a:ext cx="1440160" cy="1440160"/>
          </a:xfrm>
          <a:prstGeom prst="ellipse">
            <a:avLst/>
          </a:prstGeom>
          <a:solidFill>
            <a:schemeClr val="accent4">
              <a:alpha val="80000"/>
            </a:schemeClr>
          </a:solidFill>
          <a:ln w="38100" cap="flat" cmpd="sng" algn="ctr">
            <a:solidFill>
              <a:schemeClr val="accent4">
                <a:lumMod val="20000"/>
                <a:lumOff val="80000"/>
              </a:schemeClr>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a:lnSpc>
                <a:spcPts val="1960"/>
              </a:lnSpc>
            </a:pPr>
            <a:r>
              <a:rPr lang="en-GB" sz="1400" dirty="0">
                <a:latin typeface="Calibri" panose="020F0502020204030204" pitchFamily="34" charset="0"/>
                <a:cs typeface="Calibri" panose="020F0502020204030204" pitchFamily="34" charset="0"/>
              </a:rPr>
              <a:t>Consider your options</a:t>
            </a:r>
          </a:p>
        </p:txBody>
      </p:sp>
      <p:grpSp>
        <p:nvGrpSpPr>
          <p:cNvPr id="36" name="Group 35">
            <a:extLst>
              <a:ext uri="{FF2B5EF4-FFF2-40B4-BE49-F238E27FC236}">
                <a16:creationId xmlns="" xmlns:a16="http://schemas.microsoft.com/office/drawing/2014/main" id="{2C789EA6-7932-A143-962F-EC1458BEE14E}"/>
              </a:ext>
            </a:extLst>
          </p:cNvPr>
          <p:cNvGrpSpPr/>
          <p:nvPr/>
        </p:nvGrpSpPr>
        <p:grpSpPr>
          <a:xfrm>
            <a:off x="2272487" y="6188340"/>
            <a:ext cx="7857548" cy="30097"/>
            <a:chOff x="2272487" y="6219918"/>
            <a:chExt cx="7857548" cy="30097"/>
          </a:xfrm>
        </p:grpSpPr>
        <p:cxnSp>
          <p:nvCxnSpPr>
            <p:cNvPr id="11" name="Straight Arrow Connector 10">
              <a:extLst>
                <a:ext uri="{FF2B5EF4-FFF2-40B4-BE49-F238E27FC236}">
                  <a16:creationId xmlns="" xmlns:a16="http://schemas.microsoft.com/office/drawing/2014/main" id="{4FCE6E59-C0E4-A94C-B034-155A27A49D8C}"/>
                </a:ext>
              </a:extLst>
            </p:cNvPr>
            <p:cNvCxnSpPr>
              <a:cxnSpLocks/>
            </p:cNvCxnSpPr>
            <p:nvPr/>
          </p:nvCxnSpPr>
          <p:spPr bwMode="auto">
            <a:xfrm>
              <a:off x="7045854" y="6250015"/>
              <a:ext cx="3084181" cy="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33" name="Straight Arrow Connector 32">
              <a:extLst>
                <a:ext uri="{FF2B5EF4-FFF2-40B4-BE49-F238E27FC236}">
                  <a16:creationId xmlns="" xmlns:a16="http://schemas.microsoft.com/office/drawing/2014/main" id="{EAF6E4CC-80DE-C641-9112-2931815E4536}"/>
                </a:ext>
              </a:extLst>
            </p:cNvPr>
            <p:cNvCxnSpPr>
              <a:cxnSpLocks/>
            </p:cNvCxnSpPr>
            <p:nvPr/>
          </p:nvCxnSpPr>
          <p:spPr bwMode="auto">
            <a:xfrm flipH="1">
              <a:off x="2272487" y="6219918"/>
              <a:ext cx="3084180" cy="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sp>
        <p:nvSpPr>
          <p:cNvPr id="32" name="TextBox 31">
            <a:extLst>
              <a:ext uri="{FF2B5EF4-FFF2-40B4-BE49-F238E27FC236}">
                <a16:creationId xmlns="" xmlns:a16="http://schemas.microsoft.com/office/drawing/2014/main" id="{DA509C3A-82CF-584F-BBCE-ED6B9AAF41EC}"/>
              </a:ext>
            </a:extLst>
          </p:cNvPr>
          <p:cNvSpPr txBox="1"/>
          <p:nvPr/>
        </p:nvSpPr>
        <p:spPr>
          <a:xfrm>
            <a:off x="5356667" y="6021787"/>
            <a:ext cx="1689187" cy="338554"/>
          </a:xfrm>
          <a:prstGeom prst="rect">
            <a:avLst/>
          </a:prstGeom>
          <a:noFill/>
        </p:spPr>
        <p:txBody>
          <a:bodyPr wrap="square" rtlCol="0" anchor="ctr">
            <a:spAutoFit/>
          </a:bodyPr>
          <a:lstStyle/>
          <a:p>
            <a:pPr algn="ctr"/>
            <a:r>
              <a:rPr lang="en-GB" sz="1600" dirty="0">
                <a:latin typeface="Calibri" panose="020F0502020204030204" pitchFamily="34" charset="0"/>
                <a:cs typeface="Calibri" panose="020F0502020204030204" pitchFamily="34" charset="0"/>
              </a:rPr>
              <a:t>Set goals</a:t>
            </a:r>
          </a:p>
        </p:txBody>
      </p:sp>
      <p:pic>
        <p:nvPicPr>
          <p:cNvPr id="39" name="Graphic 38">
            <a:extLst>
              <a:ext uri="{FF2B5EF4-FFF2-40B4-BE49-F238E27FC236}">
                <a16:creationId xmlns="" xmlns:a16="http://schemas.microsoft.com/office/drawing/2014/main" id="{492A773A-1BC6-5045-8AB0-668F2C278830}"/>
              </a:ext>
            </a:extLst>
          </p:cNvPr>
          <p:cNvPicPr>
            <a:picLocks noChangeAspect="1"/>
          </p:cNvPicPr>
          <p:nvPr/>
        </p:nvPicPr>
        <p:blipFill>
          <a:blip r:embed="rId2">
            <a:extLst>
              <a:ext uri="{96DAC541-7B7A-43D3-8B79-37D633B846F1}">
                <asvg:svgBlip xmlns="" xmlns:asvg="http://schemas.microsoft.com/office/drawing/2016/SVG/main" r:embed="rId3"/>
              </a:ext>
            </a:extLst>
          </a:blip>
          <a:srcRect/>
          <a:stretch/>
        </p:blipFill>
        <p:spPr>
          <a:xfrm rot="1393370">
            <a:off x="10003108" y="4087145"/>
            <a:ext cx="2002269" cy="2686377"/>
          </a:xfrm>
          <a:prstGeom prst="rect">
            <a:avLst/>
          </a:prstGeom>
        </p:spPr>
      </p:pic>
    </p:spTree>
    <p:extLst>
      <p:ext uri="{BB962C8B-B14F-4D97-AF65-F5344CB8AC3E}">
        <p14:creationId xmlns:p14="http://schemas.microsoft.com/office/powerpoint/2010/main" val="9840928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53371" y="1713018"/>
            <a:ext cx="6912768" cy="4032448"/>
          </a:xfrm>
        </p:spPr>
        <p:txBody>
          <a:bodyPr/>
          <a:lstStyle/>
          <a:p>
            <a:pPr marL="0" indent="0">
              <a:buNone/>
            </a:pPr>
            <a:r>
              <a:rPr lang="en-GB" sz="2800" b="1" dirty="0"/>
              <a:t>You need to know:</a:t>
            </a:r>
          </a:p>
          <a:p>
            <a:r>
              <a:rPr lang="en-GB" sz="2800" dirty="0"/>
              <a:t>Where you want to go</a:t>
            </a:r>
          </a:p>
          <a:p>
            <a:r>
              <a:rPr lang="en-GB" sz="2800" dirty="0"/>
              <a:t>Which steps you need to take to get there</a:t>
            </a:r>
          </a:p>
          <a:p>
            <a:r>
              <a:rPr lang="en-GB" sz="2800" dirty="0"/>
              <a:t>How much time you have</a:t>
            </a:r>
          </a:p>
          <a:p>
            <a:r>
              <a:rPr lang="en-GB" sz="2800" dirty="0"/>
              <a:t>What you might be interested in</a:t>
            </a:r>
          </a:p>
          <a:p>
            <a:r>
              <a:rPr lang="en-GB" sz="2800" dirty="0"/>
              <a:t>What skills you have</a:t>
            </a:r>
          </a:p>
          <a:p>
            <a:pPr marL="0" indent="0">
              <a:buNone/>
            </a:pPr>
            <a:endParaRPr lang="en-GB" dirty="0"/>
          </a:p>
        </p:txBody>
      </p:sp>
      <p:graphicFrame>
        <p:nvGraphicFramePr>
          <p:cNvPr id="4" name="Object 3"/>
          <p:cNvGraphicFramePr>
            <a:graphicFrameLocks noChangeAspect="1"/>
          </p:cNvGraphicFramePr>
          <p:nvPr>
            <p:extLst>
              <p:ext uri="{D42A27DB-BD31-4B8C-83A1-F6EECF244321}">
                <p14:modId xmlns:p14="http://schemas.microsoft.com/office/powerpoint/2010/main" val="3661213912"/>
              </p:ext>
            </p:extLst>
          </p:nvPr>
        </p:nvGraphicFramePr>
        <p:xfrm>
          <a:off x="8223977" y="4071419"/>
          <a:ext cx="1458201" cy="2063115"/>
        </p:xfrm>
        <a:graphic>
          <a:graphicData uri="http://schemas.openxmlformats.org/presentationml/2006/ole">
            <mc:AlternateContent xmlns:mc="http://schemas.openxmlformats.org/markup-compatibility/2006">
              <mc:Choice xmlns:v="urn:schemas-microsoft-com:vml" Requires="v">
                <p:oleObj spid="_x0000_s34238" name="Acrobat Document" r:id="rId3" imgW="5667480" imgH="8020080" progId="AcroExch.Document.DC">
                  <p:embed/>
                </p:oleObj>
              </mc:Choice>
              <mc:Fallback>
                <p:oleObj name="Acrobat Document" r:id="rId3" imgW="5667480" imgH="8020080" progId="AcroExch.Document.DC">
                  <p:embed/>
                  <p:pic>
                    <p:nvPicPr>
                      <p:cNvPr id="0" name=""/>
                      <p:cNvPicPr/>
                      <p:nvPr/>
                    </p:nvPicPr>
                    <p:blipFill>
                      <a:blip r:embed="rId4"/>
                      <a:stretch>
                        <a:fillRect/>
                      </a:stretch>
                    </p:blipFill>
                    <p:spPr>
                      <a:xfrm>
                        <a:off x="8223977" y="4071419"/>
                        <a:ext cx="1458201" cy="2063115"/>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48174485"/>
              </p:ext>
            </p:extLst>
          </p:nvPr>
        </p:nvGraphicFramePr>
        <p:xfrm>
          <a:off x="8928901" y="4677374"/>
          <a:ext cx="1458201" cy="2063115"/>
        </p:xfrm>
        <a:graphic>
          <a:graphicData uri="http://schemas.openxmlformats.org/presentationml/2006/ole">
            <mc:AlternateContent xmlns:mc="http://schemas.openxmlformats.org/markup-compatibility/2006">
              <mc:Choice xmlns:v="urn:schemas-microsoft-com:vml" Requires="v">
                <p:oleObj spid="_x0000_s34239" name="Acrobat Document" r:id="rId5" imgW="5667480" imgH="8020080" progId="AcroExch.Document.DC">
                  <p:embed/>
                </p:oleObj>
              </mc:Choice>
              <mc:Fallback>
                <p:oleObj name="Acrobat Document" r:id="rId5" imgW="5667480" imgH="8020080" progId="AcroExch.Document.DC">
                  <p:embed/>
                  <p:pic>
                    <p:nvPicPr>
                      <p:cNvPr id="0" name=""/>
                      <p:cNvPicPr/>
                      <p:nvPr/>
                    </p:nvPicPr>
                    <p:blipFill>
                      <a:blip r:embed="rId4"/>
                      <a:stretch>
                        <a:fillRect/>
                      </a:stretch>
                    </p:blipFill>
                    <p:spPr>
                      <a:xfrm>
                        <a:off x="8928901" y="4677374"/>
                        <a:ext cx="1458201" cy="2063115"/>
                      </a:xfrm>
                      <a:prstGeom prst="rect">
                        <a:avLst/>
                      </a:prstGeom>
                    </p:spPr>
                  </p:pic>
                </p:oleObj>
              </mc:Fallback>
            </mc:AlternateContent>
          </a:graphicData>
        </a:graphic>
      </p:graphicFrame>
      <p:sp>
        <p:nvSpPr>
          <p:cNvPr id="10" name="Oval 9">
            <a:extLst>
              <a:ext uri="{FF2B5EF4-FFF2-40B4-BE49-F238E27FC236}">
                <a16:creationId xmlns="" xmlns:a16="http://schemas.microsoft.com/office/drawing/2014/main" id="{73EC15CF-1C75-364C-94FA-F2F1DC16A686}"/>
              </a:ext>
            </a:extLst>
          </p:cNvPr>
          <p:cNvSpPr>
            <a:spLocks noChangeAspect="1"/>
          </p:cNvSpPr>
          <p:nvPr/>
        </p:nvSpPr>
        <p:spPr bwMode="auto">
          <a:xfrm>
            <a:off x="744727" y="1821350"/>
            <a:ext cx="2976596" cy="2976596"/>
          </a:xfrm>
          <a:prstGeom prst="ellipse">
            <a:avLst/>
          </a:prstGeom>
          <a:solidFill>
            <a:schemeClr val="accent4">
              <a:alpha val="80000"/>
            </a:schemeClr>
          </a:solidFill>
          <a:ln w="38100" cap="flat" cmpd="sng" algn="ctr">
            <a:solidFill>
              <a:schemeClr val="accent4">
                <a:lumMod val="20000"/>
                <a:lumOff val="8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indent="0" algn="ctr">
              <a:buNone/>
            </a:pPr>
            <a:r>
              <a:rPr lang="en-GB" kern="0" dirty="0">
                <a:latin typeface="Calibri" panose="020F0502020204030204" pitchFamily="34" charset="0"/>
                <a:cs typeface="Calibri" panose="020F0502020204030204" pitchFamily="34" charset="0"/>
              </a:rPr>
              <a:t>What options </a:t>
            </a:r>
            <a:br>
              <a:rPr lang="en-GB" kern="0" dirty="0">
                <a:latin typeface="Calibri" panose="020F0502020204030204" pitchFamily="34" charset="0"/>
                <a:cs typeface="Calibri" panose="020F0502020204030204" pitchFamily="34" charset="0"/>
              </a:rPr>
            </a:br>
            <a:r>
              <a:rPr lang="en-GB" kern="0" dirty="0">
                <a:latin typeface="Calibri" panose="020F0502020204030204" pitchFamily="34" charset="0"/>
                <a:cs typeface="Calibri" panose="020F0502020204030204" pitchFamily="34" charset="0"/>
              </a:rPr>
              <a:t>do you have?</a:t>
            </a:r>
          </a:p>
        </p:txBody>
      </p:sp>
      <p:sp>
        <p:nvSpPr>
          <p:cNvPr id="7" name="Title 1">
            <a:extLst>
              <a:ext uri="{FF2B5EF4-FFF2-40B4-BE49-F238E27FC236}">
                <a16:creationId xmlns="" xmlns:a16="http://schemas.microsoft.com/office/drawing/2014/main" id="{88D8A4C9-2C25-2045-8A82-A02B6F458457}"/>
              </a:ext>
            </a:extLst>
          </p:cNvPr>
          <p:cNvSpPr txBox="1">
            <a:spLocks/>
          </p:cNvSpPr>
          <p:nvPr/>
        </p:nvSpPr>
        <p:spPr bwMode="auto">
          <a:xfrm>
            <a:off x="751519" y="333450"/>
            <a:ext cx="5058036" cy="720000"/>
          </a:xfrm>
          <a:prstGeom prst="rect">
            <a:avLst/>
          </a:prstGeom>
          <a:noFill/>
          <a:ln w="9525">
            <a:noFill/>
            <a:miter lim="800000"/>
            <a:headEnd/>
            <a:tailEnd/>
          </a:ln>
        </p:spPr>
        <p:txBody>
          <a:bodyPr vert="horz" wrap="square" lIns="122008" tIns="61004" rIns="122008" bIns="61004" numCol="1" anchor="ctr" anchorCtr="0" compatLnSpc="1">
            <a:prstTxWarp prst="textNoShape">
              <a:avLst/>
            </a:prstTxWarp>
          </a:bodyPr>
          <a:lstStyle>
            <a:lvl1pPr algn="l" rtl="0" eaLnBrk="1" fontAlgn="base" hangingPunct="1">
              <a:spcBef>
                <a:spcPct val="0"/>
              </a:spcBef>
              <a:spcAft>
                <a:spcPct val="0"/>
              </a:spcAft>
              <a:defRPr sz="4400" b="1">
                <a:solidFill>
                  <a:schemeClr val="bg2"/>
                </a:solidFill>
                <a:latin typeface="+mj-lt"/>
                <a:ea typeface="+mj-ea"/>
                <a:cs typeface="+mj-cs"/>
              </a:defRPr>
            </a:lvl1pPr>
            <a:lvl2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2pPr>
            <a:lvl3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3pPr>
            <a:lvl4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4pPr>
            <a:lvl5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5pPr>
            <a:lvl6pPr marL="610042"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6pPr>
            <a:lvl7pPr marL="1220084"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7pPr>
            <a:lvl8pPr marL="1830126"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8pPr>
            <a:lvl9pPr marL="2440168"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9pPr>
          </a:lstStyle>
          <a:p>
            <a:pPr>
              <a:lnSpc>
                <a:spcPts val="3920"/>
              </a:lnSpc>
            </a:pPr>
            <a:r>
              <a:rPr lang="en-GB" sz="4000" dirty="0">
                <a:solidFill>
                  <a:schemeClr val="accent4"/>
                </a:solidFill>
                <a:latin typeface="Calibri" panose="020F0502020204030204" pitchFamily="34" charset="0"/>
              </a:rPr>
              <a:t>Your Career Journey </a:t>
            </a:r>
            <a:br>
              <a:rPr lang="en-GB" sz="4000" dirty="0">
                <a:solidFill>
                  <a:schemeClr val="accent4"/>
                </a:solidFill>
                <a:latin typeface="Calibri" panose="020F0502020204030204" pitchFamily="34" charset="0"/>
              </a:rPr>
            </a:br>
            <a:r>
              <a:rPr lang="en-GB" sz="4000" dirty="0">
                <a:solidFill>
                  <a:schemeClr val="accent4"/>
                </a:solidFill>
                <a:latin typeface="Calibri" panose="020F0502020204030204" pitchFamily="34" charset="0"/>
              </a:rPr>
              <a:t>is the same</a:t>
            </a:r>
            <a:endParaRPr lang="en-GB" sz="4000" kern="0" dirty="0">
              <a:solidFill>
                <a:schemeClr val="accent4"/>
              </a:solidFill>
              <a:latin typeface="Calibri" panose="020F0502020204030204" pitchFamily="34" charset="0"/>
            </a:endParaRPr>
          </a:p>
        </p:txBody>
      </p:sp>
      <p:pic>
        <p:nvPicPr>
          <p:cNvPr id="33" name="Graphic 32">
            <a:extLst>
              <a:ext uri="{FF2B5EF4-FFF2-40B4-BE49-F238E27FC236}">
                <a16:creationId xmlns="" xmlns:a16="http://schemas.microsoft.com/office/drawing/2014/main" id="{D976A5EA-8F2A-A740-990E-A1B07B5C8115}"/>
              </a:ext>
            </a:extLst>
          </p:cNvPr>
          <p:cNvPicPr>
            <a:picLocks noChangeAspect="1"/>
          </p:cNvPicPr>
          <p:nvPr/>
        </p:nvPicPr>
        <p:blipFill>
          <a:blip r:embed="rId6">
            <a:extLst>
              <a:ext uri="{96DAC541-7B7A-43D3-8B79-37D633B846F1}">
                <asvg:svgBlip xmlns="" xmlns:asvg="http://schemas.microsoft.com/office/drawing/2016/SVG/main" r:embed="rId7"/>
              </a:ext>
            </a:extLst>
          </a:blip>
          <a:srcRect/>
          <a:stretch/>
        </p:blipFill>
        <p:spPr>
          <a:xfrm rot="4845787">
            <a:off x="9619818" y="4204787"/>
            <a:ext cx="2242202" cy="3008286"/>
          </a:xfrm>
          <a:prstGeom prst="rect">
            <a:avLst/>
          </a:prstGeom>
        </p:spPr>
      </p:pic>
    </p:spTree>
    <p:extLst>
      <p:ext uri="{BB962C8B-B14F-4D97-AF65-F5344CB8AC3E}">
        <p14:creationId xmlns:p14="http://schemas.microsoft.com/office/powerpoint/2010/main" val="1279770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53174" y="1763827"/>
            <a:ext cx="7632848" cy="3084928"/>
          </a:xfrm>
        </p:spPr>
        <p:txBody>
          <a:bodyPr/>
          <a:lstStyle/>
          <a:p>
            <a:r>
              <a:rPr lang="en-GB" sz="2800" dirty="0"/>
              <a:t>Can be part of the same school </a:t>
            </a:r>
          </a:p>
          <a:p>
            <a:r>
              <a:rPr lang="en-GB" sz="2800" dirty="0"/>
              <a:t>Usually leads to A-levels</a:t>
            </a:r>
          </a:p>
          <a:p>
            <a:r>
              <a:rPr lang="en-GB" sz="2800" dirty="0"/>
              <a:t>Fewer options than college </a:t>
            </a:r>
          </a:p>
          <a:p>
            <a:r>
              <a:rPr lang="en-GB" sz="2800" dirty="0"/>
              <a:t>Can be a starting point for university</a:t>
            </a:r>
          </a:p>
          <a:p>
            <a:pPr marL="0" indent="0">
              <a:buNone/>
            </a:pPr>
            <a:endParaRPr lang="en-GB" sz="2800" dirty="0"/>
          </a:p>
        </p:txBody>
      </p:sp>
      <p:sp>
        <p:nvSpPr>
          <p:cNvPr id="25" name="Title 1">
            <a:extLst>
              <a:ext uri="{FF2B5EF4-FFF2-40B4-BE49-F238E27FC236}">
                <a16:creationId xmlns="" xmlns:a16="http://schemas.microsoft.com/office/drawing/2014/main" id="{B07C76C1-0CCB-2B41-8EFB-C42CFA036E3F}"/>
              </a:ext>
            </a:extLst>
          </p:cNvPr>
          <p:cNvSpPr>
            <a:spLocks noGrp="1"/>
          </p:cNvSpPr>
          <p:nvPr>
            <p:ph type="title"/>
          </p:nvPr>
        </p:nvSpPr>
        <p:spPr>
          <a:xfrm>
            <a:off x="624979" y="320040"/>
            <a:ext cx="8256091" cy="720000"/>
          </a:xfrm>
        </p:spPr>
        <p:txBody>
          <a:bodyPr/>
          <a:lstStyle/>
          <a:p>
            <a:r>
              <a:rPr lang="en-GB" sz="4000" b="1" dirty="0"/>
              <a:t>Sixth form – stay on at school</a:t>
            </a:r>
          </a:p>
        </p:txBody>
      </p:sp>
      <p:grpSp>
        <p:nvGrpSpPr>
          <p:cNvPr id="6" name="Group 5">
            <a:extLst>
              <a:ext uri="{FF2B5EF4-FFF2-40B4-BE49-F238E27FC236}">
                <a16:creationId xmlns="" xmlns:a16="http://schemas.microsoft.com/office/drawing/2014/main" id="{0494EDEF-3ED8-0941-B8E8-8068070F2B9F}"/>
              </a:ext>
            </a:extLst>
          </p:cNvPr>
          <p:cNvGrpSpPr/>
          <p:nvPr/>
        </p:nvGrpSpPr>
        <p:grpSpPr>
          <a:xfrm>
            <a:off x="-240632" y="1503947"/>
            <a:ext cx="4012187" cy="3354547"/>
            <a:chOff x="-240632" y="1503947"/>
            <a:chExt cx="4012187" cy="3354547"/>
          </a:xfrm>
        </p:grpSpPr>
        <p:pic>
          <p:nvPicPr>
            <p:cNvPr id="26" name="Picture 25" descr="Icon&#10;&#10;Description automatically generated">
              <a:extLst>
                <a:ext uri="{FF2B5EF4-FFF2-40B4-BE49-F238E27FC236}">
                  <a16:creationId xmlns="" xmlns:a16="http://schemas.microsoft.com/office/drawing/2014/main" id="{FC89F782-BD38-6545-9383-DF0E5063DA8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9153" y="1773610"/>
              <a:ext cx="3049661" cy="3075145"/>
            </a:xfrm>
            <a:prstGeom prst="rect">
              <a:avLst/>
            </a:prstGeom>
          </p:spPr>
        </p:pic>
        <p:sp>
          <p:nvSpPr>
            <p:cNvPr id="7" name="Oval 6">
              <a:extLst>
                <a:ext uri="{FF2B5EF4-FFF2-40B4-BE49-F238E27FC236}">
                  <a16:creationId xmlns="" xmlns:a16="http://schemas.microsoft.com/office/drawing/2014/main" id="{E2E77523-5E6F-F642-9F19-1FC21D1C3EB8}"/>
                </a:ext>
              </a:extLst>
            </p:cNvPr>
            <p:cNvSpPr>
              <a:spLocks noChangeAspect="1"/>
            </p:cNvSpPr>
            <p:nvPr/>
          </p:nvSpPr>
          <p:spPr bwMode="auto">
            <a:xfrm>
              <a:off x="696410" y="1783349"/>
              <a:ext cx="3075145" cy="3075145"/>
            </a:xfrm>
            <a:prstGeom prst="ellipse">
              <a:avLst/>
            </a:prstGeom>
            <a:noFill/>
            <a:ln w="38100" cap="flat" cmpd="sng" algn="ctr">
              <a:solidFill>
                <a:schemeClr val="bg2">
                  <a:lumMod val="20000"/>
                  <a:lumOff val="8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indent="0" algn="ctr">
                <a:buNone/>
              </a:pPr>
              <a:endParaRPr lang="en-GB" kern="0" dirty="0">
                <a:latin typeface="Calibri" panose="020F0502020204030204" pitchFamily="34" charset="0"/>
                <a:cs typeface="Calibri" panose="020F0502020204030204" pitchFamily="34" charset="0"/>
              </a:endParaRPr>
            </a:p>
          </p:txBody>
        </p:sp>
        <p:sp>
          <p:nvSpPr>
            <p:cNvPr id="2" name="TextBox 1">
              <a:extLst>
                <a:ext uri="{FF2B5EF4-FFF2-40B4-BE49-F238E27FC236}">
                  <a16:creationId xmlns="" xmlns:a16="http://schemas.microsoft.com/office/drawing/2014/main" id="{1D1DE077-9A36-6D41-BB0C-1B6A92C40902}"/>
                </a:ext>
              </a:extLst>
            </p:cNvPr>
            <p:cNvSpPr txBox="1"/>
            <p:nvPr/>
          </p:nvSpPr>
          <p:spPr>
            <a:xfrm>
              <a:off x="-240632" y="1503947"/>
              <a:ext cx="184731" cy="584775"/>
            </a:xfrm>
            <a:prstGeom prst="rect">
              <a:avLst/>
            </a:prstGeom>
            <a:noFill/>
          </p:spPr>
          <p:txBody>
            <a:bodyPr wrap="none" rtlCol="0">
              <a:spAutoFit/>
            </a:bodyPr>
            <a:lstStyle/>
            <a:p>
              <a:endParaRPr lang="en-US" dirty="0"/>
            </a:p>
          </p:txBody>
        </p:sp>
      </p:grpSp>
      <p:pic>
        <p:nvPicPr>
          <p:cNvPr id="36" name="Graphic 35">
            <a:extLst>
              <a:ext uri="{FF2B5EF4-FFF2-40B4-BE49-F238E27FC236}">
                <a16:creationId xmlns="" xmlns:a16="http://schemas.microsoft.com/office/drawing/2014/main" id="{2016E604-A354-4347-AC2D-2EC21F64E054}"/>
              </a:ext>
            </a:extLst>
          </p:cNvPr>
          <p:cNvPicPr>
            <a:picLocks noChangeAspect="1"/>
          </p:cNvPicPr>
          <p:nvPr/>
        </p:nvPicPr>
        <p:blipFill>
          <a:blip r:embed="rId3">
            <a:extLst>
              <a:ext uri="{96DAC541-7B7A-43D3-8B79-37D633B846F1}">
                <asvg:svgBlip xmlns="" xmlns:asvg="http://schemas.microsoft.com/office/drawing/2016/SVG/main" r:embed="rId4"/>
              </a:ext>
            </a:extLst>
          </a:blip>
          <a:srcRect/>
          <a:stretch/>
        </p:blipFill>
        <p:spPr>
          <a:xfrm rot="12016958">
            <a:off x="9821066" y="3632903"/>
            <a:ext cx="2242202" cy="3008286"/>
          </a:xfrm>
          <a:prstGeom prst="rect">
            <a:avLst/>
          </a:prstGeom>
        </p:spPr>
      </p:pic>
    </p:spTree>
    <p:extLst>
      <p:ext uri="{BB962C8B-B14F-4D97-AF65-F5344CB8AC3E}">
        <p14:creationId xmlns:p14="http://schemas.microsoft.com/office/powerpoint/2010/main" val="24105583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53371" y="1713018"/>
            <a:ext cx="7632848" cy="3084928"/>
          </a:xfrm>
        </p:spPr>
        <p:txBody>
          <a:bodyPr/>
          <a:lstStyle/>
          <a:p>
            <a:r>
              <a:rPr lang="en-GB" sz="2800" dirty="0"/>
              <a:t>New place of learning / feels different </a:t>
            </a:r>
            <a:br>
              <a:rPr lang="en-GB" sz="2800" dirty="0"/>
            </a:br>
            <a:r>
              <a:rPr lang="en-GB" sz="2800" dirty="0"/>
              <a:t>from school</a:t>
            </a:r>
          </a:p>
          <a:p>
            <a:r>
              <a:rPr lang="en-GB" sz="2800" dirty="0"/>
              <a:t>Academic, vocational and technical courses</a:t>
            </a:r>
          </a:p>
          <a:p>
            <a:r>
              <a:rPr lang="en-GB" sz="2800" dirty="0"/>
              <a:t>Should have an </a:t>
            </a:r>
            <a:r>
              <a:rPr lang="en-GB" sz="2800" dirty="0" err="1"/>
              <a:t>ALNCo</a:t>
            </a:r>
            <a:r>
              <a:rPr lang="en-GB" sz="2800" dirty="0"/>
              <a:t> (Additional Learning Needs Co-ordinator) who you can ask for support from</a:t>
            </a:r>
          </a:p>
          <a:p>
            <a:r>
              <a:rPr lang="en-GB" sz="2800" dirty="0"/>
              <a:t>Lots of options</a:t>
            </a:r>
          </a:p>
          <a:p>
            <a:pPr marL="0" indent="0">
              <a:buNone/>
            </a:pPr>
            <a:endParaRPr lang="en-GB" sz="2800" dirty="0"/>
          </a:p>
          <a:p>
            <a:endParaRPr lang="en-GB" sz="2800" dirty="0"/>
          </a:p>
        </p:txBody>
      </p:sp>
      <p:graphicFrame>
        <p:nvGraphicFramePr>
          <p:cNvPr id="4" name="Object 3"/>
          <p:cNvGraphicFramePr>
            <a:graphicFrameLocks noChangeAspect="1"/>
          </p:cNvGraphicFramePr>
          <p:nvPr/>
        </p:nvGraphicFramePr>
        <p:xfrm>
          <a:off x="8280465" y="4087743"/>
          <a:ext cx="1412922" cy="1999052"/>
        </p:xfrm>
        <a:graphic>
          <a:graphicData uri="http://schemas.openxmlformats.org/presentationml/2006/ole">
            <mc:AlternateContent xmlns:mc="http://schemas.openxmlformats.org/markup-compatibility/2006">
              <mc:Choice xmlns:v="urn:schemas-microsoft-com:vml" Requires="v">
                <p:oleObj spid="_x0000_s30305" name="Acrobat Document" r:id="rId4" imgW="5667480" imgH="8020080" progId="AcroExch.Document.DC">
                  <p:embed/>
                </p:oleObj>
              </mc:Choice>
              <mc:Fallback>
                <p:oleObj name="Acrobat Document" r:id="rId4" imgW="5667480" imgH="8020080" progId="AcroExch.Document.DC">
                  <p:embed/>
                  <p:pic>
                    <p:nvPicPr>
                      <p:cNvPr id="4" name="Object 3"/>
                      <p:cNvPicPr/>
                      <p:nvPr/>
                    </p:nvPicPr>
                    <p:blipFill>
                      <a:blip r:embed="rId5"/>
                      <a:stretch>
                        <a:fillRect/>
                      </a:stretch>
                    </p:blipFill>
                    <p:spPr>
                      <a:xfrm>
                        <a:off x="8280465" y="4087743"/>
                        <a:ext cx="1412922" cy="1999052"/>
                      </a:xfrm>
                      <a:prstGeom prst="rect">
                        <a:avLst/>
                      </a:prstGeom>
                    </p:spPr>
                  </p:pic>
                </p:oleObj>
              </mc:Fallback>
            </mc:AlternateContent>
          </a:graphicData>
        </a:graphic>
      </p:graphicFrame>
      <p:graphicFrame>
        <p:nvGraphicFramePr>
          <p:cNvPr id="5" name="Object 4"/>
          <p:cNvGraphicFramePr>
            <a:graphicFrameLocks noChangeAspect="1"/>
          </p:cNvGraphicFramePr>
          <p:nvPr/>
        </p:nvGraphicFramePr>
        <p:xfrm>
          <a:off x="8985389" y="4693698"/>
          <a:ext cx="1412922" cy="1999052"/>
        </p:xfrm>
        <a:graphic>
          <a:graphicData uri="http://schemas.openxmlformats.org/presentationml/2006/ole">
            <mc:AlternateContent xmlns:mc="http://schemas.openxmlformats.org/markup-compatibility/2006">
              <mc:Choice xmlns:v="urn:schemas-microsoft-com:vml" Requires="v">
                <p:oleObj spid="_x0000_s30306" name="Acrobat Document" r:id="rId6" imgW="5667480" imgH="8020080" progId="AcroExch.Document.DC">
                  <p:embed/>
                </p:oleObj>
              </mc:Choice>
              <mc:Fallback>
                <p:oleObj name="Acrobat Document" r:id="rId6" imgW="5667480" imgH="8020080" progId="AcroExch.Document.DC">
                  <p:embed/>
                  <p:pic>
                    <p:nvPicPr>
                      <p:cNvPr id="5" name="Object 4"/>
                      <p:cNvPicPr/>
                      <p:nvPr/>
                    </p:nvPicPr>
                    <p:blipFill>
                      <a:blip r:embed="rId5"/>
                      <a:stretch>
                        <a:fillRect/>
                      </a:stretch>
                    </p:blipFill>
                    <p:spPr>
                      <a:xfrm>
                        <a:off x="8985389" y="4693698"/>
                        <a:ext cx="1412922" cy="1999052"/>
                      </a:xfrm>
                      <a:prstGeom prst="rect">
                        <a:avLst/>
                      </a:prstGeom>
                    </p:spPr>
                  </p:pic>
                </p:oleObj>
              </mc:Fallback>
            </mc:AlternateContent>
          </a:graphicData>
        </a:graphic>
      </p:graphicFrame>
      <p:sp>
        <p:nvSpPr>
          <p:cNvPr id="25" name="Title 1">
            <a:extLst>
              <a:ext uri="{FF2B5EF4-FFF2-40B4-BE49-F238E27FC236}">
                <a16:creationId xmlns="" xmlns:a16="http://schemas.microsoft.com/office/drawing/2014/main" id="{B07C76C1-0CCB-2B41-8EFB-C42CFA036E3F}"/>
              </a:ext>
            </a:extLst>
          </p:cNvPr>
          <p:cNvSpPr>
            <a:spLocks noGrp="1"/>
          </p:cNvSpPr>
          <p:nvPr>
            <p:ph type="title"/>
          </p:nvPr>
        </p:nvSpPr>
        <p:spPr>
          <a:xfrm>
            <a:off x="624979" y="320040"/>
            <a:ext cx="8256091" cy="720000"/>
          </a:xfrm>
        </p:spPr>
        <p:txBody>
          <a:bodyPr/>
          <a:lstStyle/>
          <a:p>
            <a:r>
              <a:rPr lang="en-GB" sz="4000" b="1" dirty="0"/>
              <a:t>College</a:t>
            </a:r>
          </a:p>
        </p:txBody>
      </p:sp>
      <p:grpSp>
        <p:nvGrpSpPr>
          <p:cNvPr id="2" name="Group 1">
            <a:extLst>
              <a:ext uri="{FF2B5EF4-FFF2-40B4-BE49-F238E27FC236}">
                <a16:creationId xmlns="" xmlns:a16="http://schemas.microsoft.com/office/drawing/2014/main" id="{113E7C77-AC89-924E-A0A8-273D90417488}"/>
              </a:ext>
            </a:extLst>
          </p:cNvPr>
          <p:cNvGrpSpPr/>
          <p:nvPr/>
        </p:nvGrpSpPr>
        <p:grpSpPr>
          <a:xfrm>
            <a:off x="696410" y="1777453"/>
            <a:ext cx="3075145" cy="3081041"/>
            <a:chOff x="696410" y="1777453"/>
            <a:chExt cx="3075145" cy="3081041"/>
          </a:xfrm>
        </p:grpSpPr>
        <p:pic>
          <p:nvPicPr>
            <p:cNvPr id="13" name="Picture 12" descr="Icon&#10;&#10;Description automatically generated">
              <a:extLst>
                <a:ext uri="{FF2B5EF4-FFF2-40B4-BE49-F238E27FC236}">
                  <a16:creationId xmlns="" xmlns:a16="http://schemas.microsoft.com/office/drawing/2014/main" id="{9D25C40D-F7B0-A045-A951-424D0452FDE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09152" y="1777453"/>
              <a:ext cx="3049661" cy="3075145"/>
            </a:xfrm>
            <a:prstGeom prst="rect">
              <a:avLst/>
            </a:prstGeom>
          </p:spPr>
        </p:pic>
        <p:sp>
          <p:nvSpPr>
            <p:cNvPr id="7" name="Oval 6">
              <a:extLst>
                <a:ext uri="{FF2B5EF4-FFF2-40B4-BE49-F238E27FC236}">
                  <a16:creationId xmlns="" xmlns:a16="http://schemas.microsoft.com/office/drawing/2014/main" id="{1FC92D26-B424-9A46-94F9-5816E4E8EF74}"/>
                </a:ext>
              </a:extLst>
            </p:cNvPr>
            <p:cNvSpPr>
              <a:spLocks noChangeAspect="1"/>
            </p:cNvSpPr>
            <p:nvPr/>
          </p:nvSpPr>
          <p:spPr bwMode="auto">
            <a:xfrm>
              <a:off x="696410" y="1783349"/>
              <a:ext cx="3075145" cy="3075145"/>
            </a:xfrm>
            <a:prstGeom prst="ellipse">
              <a:avLst/>
            </a:prstGeom>
            <a:noFill/>
            <a:ln w="38100" cap="flat" cmpd="sng" algn="ctr">
              <a:solidFill>
                <a:schemeClr val="bg2">
                  <a:lumMod val="20000"/>
                  <a:lumOff val="8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indent="0" algn="ctr">
                <a:buNone/>
              </a:pPr>
              <a:endParaRPr lang="en-GB" kern="0" dirty="0">
                <a:latin typeface="Calibri" panose="020F0502020204030204" pitchFamily="34" charset="0"/>
                <a:cs typeface="Calibri" panose="020F0502020204030204" pitchFamily="34" charset="0"/>
              </a:endParaRPr>
            </a:p>
          </p:txBody>
        </p:sp>
      </p:grpSp>
      <p:pic>
        <p:nvPicPr>
          <p:cNvPr id="36" name="Graphic 35">
            <a:extLst>
              <a:ext uri="{FF2B5EF4-FFF2-40B4-BE49-F238E27FC236}">
                <a16:creationId xmlns="" xmlns:a16="http://schemas.microsoft.com/office/drawing/2014/main" id="{7FC1677C-D1DA-0F41-8384-99526EAA02CC}"/>
              </a:ext>
            </a:extLst>
          </p:cNvPr>
          <p:cNvPicPr>
            <a:picLocks noChangeAspect="1"/>
          </p:cNvPicPr>
          <p:nvPr/>
        </p:nvPicPr>
        <p:blipFill>
          <a:blip r:embed="rId8">
            <a:extLst>
              <a:ext uri="{96DAC541-7B7A-43D3-8B79-37D633B846F1}">
                <asvg:svgBlip xmlns="" xmlns:asvg="http://schemas.microsoft.com/office/drawing/2016/SVG/main" r:embed="rId9"/>
              </a:ext>
            </a:extLst>
          </a:blip>
          <a:srcRect/>
          <a:stretch/>
        </p:blipFill>
        <p:spPr>
          <a:xfrm rot="17661905">
            <a:off x="9401461" y="4071491"/>
            <a:ext cx="2242202" cy="3008286"/>
          </a:xfrm>
          <a:prstGeom prst="rect">
            <a:avLst/>
          </a:prstGeom>
        </p:spPr>
      </p:pic>
    </p:spTree>
    <p:extLst>
      <p:ext uri="{BB962C8B-B14F-4D97-AF65-F5344CB8AC3E}">
        <p14:creationId xmlns:p14="http://schemas.microsoft.com/office/powerpoint/2010/main" val="31928768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53371" y="1713018"/>
            <a:ext cx="7632848" cy="3084928"/>
          </a:xfrm>
        </p:spPr>
        <p:txBody>
          <a:bodyPr/>
          <a:lstStyle/>
          <a:p>
            <a:r>
              <a:rPr lang="en-GB" sz="2800" dirty="0"/>
              <a:t>First step into workplace </a:t>
            </a:r>
          </a:p>
          <a:p>
            <a:r>
              <a:rPr lang="en-GB" sz="2800" dirty="0"/>
              <a:t>Helps you to understand the job</a:t>
            </a:r>
          </a:p>
          <a:p>
            <a:r>
              <a:rPr lang="en-GB" sz="2800" dirty="0"/>
              <a:t>Usually not paid (only expenses)</a:t>
            </a:r>
          </a:p>
          <a:p>
            <a:r>
              <a:rPr lang="en-GB" sz="2800" dirty="0"/>
              <a:t>Great way to develop your skills</a:t>
            </a:r>
          </a:p>
          <a:p>
            <a:r>
              <a:rPr lang="en-GB" sz="2800" dirty="0"/>
              <a:t>You get to meet lots of people</a:t>
            </a:r>
          </a:p>
          <a:p>
            <a:endParaRPr lang="en-GB" sz="2800" dirty="0"/>
          </a:p>
          <a:p>
            <a:pPr marL="0" indent="0">
              <a:buNone/>
            </a:pPr>
            <a:endParaRPr lang="en-GB" sz="2800" dirty="0"/>
          </a:p>
          <a:p>
            <a:endParaRPr lang="en-GB" sz="2800" dirty="0"/>
          </a:p>
        </p:txBody>
      </p:sp>
      <p:graphicFrame>
        <p:nvGraphicFramePr>
          <p:cNvPr id="4" name="Object 3"/>
          <p:cNvGraphicFramePr>
            <a:graphicFrameLocks noChangeAspect="1"/>
          </p:cNvGraphicFramePr>
          <p:nvPr/>
        </p:nvGraphicFramePr>
        <p:xfrm>
          <a:off x="8280465" y="4087743"/>
          <a:ext cx="1412922" cy="1999052"/>
        </p:xfrm>
        <a:graphic>
          <a:graphicData uri="http://schemas.openxmlformats.org/presentationml/2006/ole">
            <mc:AlternateContent xmlns:mc="http://schemas.openxmlformats.org/markup-compatibility/2006">
              <mc:Choice xmlns:v="urn:schemas-microsoft-com:vml" Requires="v">
                <p:oleObj spid="_x0000_s32353" name="Acrobat Document" r:id="rId3" imgW="5667480" imgH="8020080" progId="AcroExch.Document.DC">
                  <p:embed/>
                </p:oleObj>
              </mc:Choice>
              <mc:Fallback>
                <p:oleObj name="Acrobat Document" r:id="rId3" imgW="5667480" imgH="8020080" progId="AcroExch.Document.DC">
                  <p:embed/>
                  <p:pic>
                    <p:nvPicPr>
                      <p:cNvPr id="4" name="Object 3"/>
                      <p:cNvPicPr/>
                      <p:nvPr/>
                    </p:nvPicPr>
                    <p:blipFill>
                      <a:blip r:embed="rId4"/>
                      <a:stretch>
                        <a:fillRect/>
                      </a:stretch>
                    </p:blipFill>
                    <p:spPr>
                      <a:xfrm>
                        <a:off x="8280465" y="4087743"/>
                        <a:ext cx="1412922" cy="1999052"/>
                      </a:xfrm>
                      <a:prstGeom prst="rect">
                        <a:avLst/>
                      </a:prstGeom>
                    </p:spPr>
                  </p:pic>
                </p:oleObj>
              </mc:Fallback>
            </mc:AlternateContent>
          </a:graphicData>
        </a:graphic>
      </p:graphicFrame>
      <p:graphicFrame>
        <p:nvGraphicFramePr>
          <p:cNvPr id="5" name="Object 4"/>
          <p:cNvGraphicFramePr>
            <a:graphicFrameLocks noChangeAspect="1"/>
          </p:cNvGraphicFramePr>
          <p:nvPr/>
        </p:nvGraphicFramePr>
        <p:xfrm>
          <a:off x="8985389" y="4693698"/>
          <a:ext cx="1412922" cy="1999052"/>
        </p:xfrm>
        <a:graphic>
          <a:graphicData uri="http://schemas.openxmlformats.org/presentationml/2006/ole">
            <mc:AlternateContent xmlns:mc="http://schemas.openxmlformats.org/markup-compatibility/2006">
              <mc:Choice xmlns:v="urn:schemas-microsoft-com:vml" Requires="v">
                <p:oleObj spid="_x0000_s32354" name="Acrobat Document" r:id="rId5" imgW="5667480" imgH="8020080" progId="AcroExch.Document.DC">
                  <p:embed/>
                </p:oleObj>
              </mc:Choice>
              <mc:Fallback>
                <p:oleObj name="Acrobat Document" r:id="rId5" imgW="5667480" imgH="8020080" progId="AcroExch.Document.DC">
                  <p:embed/>
                  <p:pic>
                    <p:nvPicPr>
                      <p:cNvPr id="5" name="Object 4"/>
                      <p:cNvPicPr/>
                      <p:nvPr/>
                    </p:nvPicPr>
                    <p:blipFill>
                      <a:blip r:embed="rId4"/>
                      <a:stretch>
                        <a:fillRect/>
                      </a:stretch>
                    </p:blipFill>
                    <p:spPr>
                      <a:xfrm>
                        <a:off x="8985389" y="4693698"/>
                        <a:ext cx="1412922" cy="1999052"/>
                      </a:xfrm>
                      <a:prstGeom prst="rect">
                        <a:avLst/>
                      </a:prstGeom>
                    </p:spPr>
                  </p:pic>
                </p:oleObj>
              </mc:Fallback>
            </mc:AlternateContent>
          </a:graphicData>
        </a:graphic>
      </p:graphicFrame>
      <p:sp>
        <p:nvSpPr>
          <p:cNvPr id="25" name="Title 1">
            <a:extLst>
              <a:ext uri="{FF2B5EF4-FFF2-40B4-BE49-F238E27FC236}">
                <a16:creationId xmlns="" xmlns:a16="http://schemas.microsoft.com/office/drawing/2014/main" id="{B07C76C1-0CCB-2B41-8EFB-C42CFA036E3F}"/>
              </a:ext>
            </a:extLst>
          </p:cNvPr>
          <p:cNvSpPr>
            <a:spLocks noGrp="1"/>
          </p:cNvSpPr>
          <p:nvPr>
            <p:ph type="title"/>
          </p:nvPr>
        </p:nvSpPr>
        <p:spPr>
          <a:xfrm>
            <a:off x="624979" y="320040"/>
            <a:ext cx="8256091" cy="720000"/>
          </a:xfrm>
        </p:spPr>
        <p:txBody>
          <a:bodyPr/>
          <a:lstStyle/>
          <a:p>
            <a:r>
              <a:rPr lang="en-GB" sz="4000" b="1" dirty="0"/>
              <a:t>Work experience</a:t>
            </a:r>
          </a:p>
        </p:txBody>
      </p:sp>
      <p:grpSp>
        <p:nvGrpSpPr>
          <p:cNvPr id="2" name="Group 1">
            <a:extLst>
              <a:ext uri="{FF2B5EF4-FFF2-40B4-BE49-F238E27FC236}">
                <a16:creationId xmlns="" xmlns:a16="http://schemas.microsoft.com/office/drawing/2014/main" id="{59555B8B-3D55-B742-9258-895C4C488D56}"/>
              </a:ext>
            </a:extLst>
          </p:cNvPr>
          <p:cNvGrpSpPr/>
          <p:nvPr/>
        </p:nvGrpSpPr>
        <p:grpSpPr>
          <a:xfrm>
            <a:off x="696410" y="1783349"/>
            <a:ext cx="3075145" cy="3083273"/>
            <a:chOff x="696410" y="1783349"/>
            <a:chExt cx="3075145" cy="3083273"/>
          </a:xfrm>
        </p:grpSpPr>
        <p:pic>
          <p:nvPicPr>
            <p:cNvPr id="16" name="Picture 15" descr="Icon&#10;&#10;Description automatically generated">
              <a:extLst>
                <a:ext uri="{FF2B5EF4-FFF2-40B4-BE49-F238E27FC236}">
                  <a16:creationId xmlns="" xmlns:a16="http://schemas.microsoft.com/office/drawing/2014/main" id="{036095AE-E035-154D-81C8-8D381AC1172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3043" y="1791477"/>
              <a:ext cx="3049661" cy="3075145"/>
            </a:xfrm>
            <a:prstGeom prst="rect">
              <a:avLst/>
            </a:prstGeom>
          </p:spPr>
        </p:pic>
        <p:sp>
          <p:nvSpPr>
            <p:cNvPr id="7" name="Oval 6">
              <a:extLst>
                <a:ext uri="{FF2B5EF4-FFF2-40B4-BE49-F238E27FC236}">
                  <a16:creationId xmlns="" xmlns:a16="http://schemas.microsoft.com/office/drawing/2014/main" id="{10AE176C-F1D7-8349-81B7-523A70D315E6}"/>
                </a:ext>
              </a:extLst>
            </p:cNvPr>
            <p:cNvSpPr>
              <a:spLocks noChangeAspect="1"/>
            </p:cNvSpPr>
            <p:nvPr/>
          </p:nvSpPr>
          <p:spPr bwMode="auto">
            <a:xfrm>
              <a:off x="696410" y="1783349"/>
              <a:ext cx="3075145" cy="3075145"/>
            </a:xfrm>
            <a:prstGeom prst="ellipse">
              <a:avLst/>
            </a:prstGeom>
            <a:noFill/>
            <a:ln w="38100" cap="flat" cmpd="sng" algn="ctr">
              <a:solidFill>
                <a:schemeClr val="bg2">
                  <a:lumMod val="20000"/>
                  <a:lumOff val="8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indent="0" algn="ctr">
                <a:buNone/>
              </a:pPr>
              <a:endParaRPr lang="en-GB" kern="0" dirty="0">
                <a:latin typeface="Calibri" panose="020F0502020204030204" pitchFamily="34" charset="0"/>
                <a:cs typeface="Calibri" panose="020F0502020204030204" pitchFamily="34" charset="0"/>
              </a:endParaRPr>
            </a:p>
          </p:txBody>
        </p:sp>
      </p:grpSp>
      <p:pic>
        <p:nvPicPr>
          <p:cNvPr id="37" name="Graphic 36">
            <a:extLst>
              <a:ext uri="{FF2B5EF4-FFF2-40B4-BE49-F238E27FC236}">
                <a16:creationId xmlns="" xmlns:a16="http://schemas.microsoft.com/office/drawing/2014/main" id="{CC94A36B-7F2B-8249-8760-31FF6C00888E}"/>
              </a:ext>
            </a:extLst>
          </p:cNvPr>
          <p:cNvPicPr>
            <a:picLocks noChangeAspect="1"/>
          </p:cNvPicPr>
          <p:nvPr/>
        </p:nvPicPr>
        <p:blipFill>
          <a:blip r:embed="rId7">
            <a:extLst>
              <a:ext uri="{96DAC541-7B7A-43D3-8B79-37D633B846F1}">
                <asvg:svgBlip xmlns="" xmlns:asvg="http://schemas.microsoft.com/office/drawing/2016/SVG/main" r:embed="rId8"/>
              </a:ext>
            </a:extLst>
          </a:blip>
          <a:srcRect/>
          <a:stretch/>
        </p:blipFill>
        <p:spPr>
          <a:xfrm rot="1393370">
            <a:off x="10003108" y="4087145"/>
            <a:ext cx="2002269" cy="2686377"/>
          </a:xfrm>
          <a:prstGeom prst="rect">
            <a:avLst/>
          </a:prstGeom>
        </p:spPr>
      </p:pic>
    </p:spTree>
    <p:extLst>
      <p:ext uri="{BB962C8B-B14F-4D97-AF65-F5344CB8AC3E}">
        <p14:creationId xmlns:p14="http://schemas.microsoft.com/office/powerpoint/2010/main" val="22557348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53371" y="1713018"/>
            <a:ext cx="6048672" cy="3084928"/>
          </a:xfrm>
        </p:spPr>
        <p:txBody>
          <a:bodyPr/>
          <a:lstStyle/>
          <a:p>
            <a:r>
              <a:rPr lang="en-GB" sz="2100" dirty="0"/>
              <a:t>On the job training – you get paid</a:t>
            </a:r>
          </a:p>
          <a:p>
            <a:r>
              <a:rPr lang="en-GB" sz="2100" dirty="0"/>
              <a:t>Usually minimum of 18 months up to 4 years</a:t>
            </a:r>
          </a:p>
          <a:p>
            <a:r>
              <a:rPr lang="en-GB" sz="2100" dirty="0"/>
              <a:t>You study 1 day a week (usually at college)</a:t>
            </a:r>
          </a:p>
          <a:p>
            <a:r>
              <a:rPr lang="en-GB" sz="2100" dirty="0"/>
              <a:t>Sometimes you’ll get a permanent job at the end</a:t>
            </a:r>
          </a:p>
          <a:p>
            <a:r>
              <a:rPr lang="en-GB" sz="2100" dirty="0"/>
              <a:t>Over 200 options</a:t>
            </a:r>
          </a:p>
          <a:p>
            <a:r>
              <a:rPr lang="en-GB" sz="2100" dirty="0"/>
              <a:t>Find out more and apply online at Careers Wales (</a:t>
            </a:r>
            <a:r>
              <a:rPr lang="en-GB" sz="2100" u="sng" dirty="0">
                <a:solidFill>
                  <a:schemeClr val="bg2"/>
                </a:solidFill>
                <a:hlinkClick r:id="rId2">
                  <a:extLst>
                    <a:ext uri="{A12FA001-AC4F-418D-AE19-62706E023703}">
                      <ahyp:hlinkClr xmlns="" xmlns:ahyp="http://schemas.microsoft.com/office/drawing/2018/hyperlinkcolor" val="tx"/>
                    </a:ext>
                  </a:extLst>
                </a:hlinkClick>
              </a:rPr>
              <a:t>https://ams.careerswales.com/Public/</a:t>
            </a:r>
            <a:r>
              <a:rPr lang="en-GB" sz="2100" u="sng" dirty="0">
                <a:solidFill>
                  <a:schemeClr val="bg2"/>
                </a:solidFill>
                <a:hlinkClick r:id="rId2">
                  <a:extLst>
                    <a:ext uri="{A12FA001-AC4F-418D-AE19-62706E023703}">
                      <ahyp:hlinkClr xmlns="" xmlns:ahyp="http://schemas.microsoft.com/office/drawing/2018/hyperlinkcolor" val="tx"/>
                    </a:ext>
                  </a:extLst>
                </a:hlinkClick>
              </a:rPr>
              <a:t/>
            </a:r>
            <a:br>
              <a:rPr lang="en-GB" sz="2100" u="sng" dirty="0">
                <a:solidFill>
                  <a:schemeClr val="bg2"/>
                </a:solidFill>
                <a:hlinkClick r:id="rId2">
                  <a:extLst>
                    <a:ext uri="{A12FA001-AC4F-418D-AE19-62706E023703}">
                      <ahyp:hlinkClr xmlns="" xmlns:ahyp="http://schemas.microsoft.com/office/drawing/2018/hyperlinkcolor" val="tx"/>
                    </a:ext>
                  </a:extLst>
                </a:hlinkClick>
              </a:rPr>
            </a:br>
            <a:r>
              <a:rPr lang="en-GB" sz="2100" u="sng" dirty="0">
                <a:solidFill>
                  <a:schemeClr val="bg2"/>
                </a:solidFill>
                <a:hlinkClick r:id="rId2">
                  <a:extLst>
                    <a:ext uri="{A12FA001-AC4F-418D-AE19-62706E023703}">
                      <ahyp:hlinkClr xmlns="" xmlns:ahyp="http://schemas.microsoft.com/office/drawing/2018/hyperlinkcolor" val="tx"/>
                    </a:ext>
                  </a:extLst>
                </a:hlinkClick>
              </a:rPr>
              <a:t>Default.aspx?mode=logout</a:t>
            </a:r>
            <a:r>
              <a:rPr lang="en-GB" sz="2100" dirty="0"/>
              <a:t>) or see (</a:t>
            </a:r>
            <a:r>
              <a:rPr lang="en-GB" sz="2100" dirty="0">
                <a:solidFill>
                  <a:schemeClr val="bg2"/>
                </a:solidFill>
                <a:hlinkClick r:id="rId3">
                  <a:extLst>
                    <a:ext uri="{A12FA001-AC4F-418D-AE19-62706E023703}">
                      <ahyp:hlinkClr xmlns="" xmlns:ahyp="http://schemas.microsoft.com/office/drawing/2018/hyperlinkcolor" val="tx"/>
                    </a:ext>
                  </a:extLst>
                </a:hlinkClick>
              </a:rPr>
              <a:t>https://workingwales.gov.wales/sites/</a:t>
            </a:r>
            <a:r>
              <a:rPr lang="en-GB" sz="2100" dirty="0">
                <a:solidFill>
                  <a:schemeClr val="bg2"/>
                </a:solidFill>
                <a:hlinkClick r:id="rId3">
                  <a:extLst>
                    <a:ext uri="{A12FA001-AC4F-418D-AE19-62706E023703}">
                      <ahyp:hlinkClr xmlns="" xmlns:ahyp="http://schemas.microsoft.com/office/drawing/2018/hyperlinkcolor" val="tx"/>
                    </a:ext>
                  </a:extLst>
                </a:hlinkClick>
              </a:rPr>
              <a:t/>
            </a:r>
            <a:br>
              <a:rPr lang="en-GB" sz="2100" dirty="0">
                <a:solidFill>
                  <a:schemeClr val="bg2"/>
                </a:solidFill>
                <a:hlinkClick r:id="rId3">
                  <a:extLst>
                    <a:ext uri="{A12FA001-AC4F-418D-AE19-62706E023703}">
                      <ahyp:hlinkClr xmlns="" xmlns:ahyp="http://schemas.microsoft.com/office/drawing/2018/hyperlinkcolor" val="tx"/>
                    </a:ext>
                  </a:extLst>
                </a:hlinkClick>
              </a:rPr>
            </a:br>
            <a:r>
              <a:rPr lang="en-GB" sz="2100" dirty="0">
                <a:solidFill>
                  <a:schemeClr val="bg2"/>
                </a:solidFill>
                <a:hlinkClick r:id="rId3">
                  <a:extLst>
                    <a:ext uri="{A12FA001-AC4F-418D-AE19-62706E023703}">
                      <ahyp:hlinkClr xmlns="" xmlns:ahyp="http://schemas.microsoft.com/office/drawing/2018/hyperlinkcolor" val="tx"/>
                    </a:ext>
                  </a:extLst>
                </a:hlinkClick>
              </a:rPr>
              <a:t>default/files/images/Into%20</a:t>
            </a:r>
            <a:r>
              <a:rPr lang="en-GB" sz="2100" dirty="0">
                <a:solidFill>
                  <a:schemeClr val="bg2"/>
                </a:solidFill>
                <a:hlinkClick r:id="rId3">
                  <a:extLst>
                    <a:ext uri="{A12FA001-AC4F-418D-AE19-62706E023703}">
                      <ahyp:hlinkClr xmlns="" xmlns:ahyp="http://schemas.microsoft.com/office/drawing/2018/hyperlinkcolor" val="tx"/>
                    </a:ext>
                  </a:extLst>
                </a:hlinkClick>
              </a:rPr>
              <a:t/>
            </a:r>
            <a:br>
              <a:rPr lang="en-GB" sz="2100" dirty="0">
                <a:solidFill>
                  <a:schemeClr val="bg2"/>
                </a:solidFill>
                <a:hlinkClick r:id="rId3">
                  <a:extLst>
                    <a:ext uri="{A12FA001-AC4F-418D-AE19-62706E023703}">
                      <ahyp:hlinkClr xmlns="" xmlns:ahyp="http://schemas.microsoft.com/office/drawing/2018/hyperlinkcolor" val="tx"/>
                    </a:ext>
                  </a:extLst>
                </a:hlinkClick>
              </a:rPr>
            </a:br>
            <a:r>
              <a:rPr lang="en-GB" sz="2100" dirty="0">
                <a:solidFill>
                  <a:schemeClr val="bg2"/>
                </a:solidFill>
                <a:hlinkClick r:id="rId3">
                  <a:extLst>
                    <a:ext uri="{A12FA001-AC4F-418D-AE19-62706E023703}">
                      <ahyp:hlinkClr xmlns="" xmlns:ahyp="http://schemas.microsoft.com/office/drawing/2018/hyperlinkcolor" val="tx"/>
                    </a:ext>
                  </a:extLst>
                </a:hlinkClick>
              </a:rPr>
              <a:t>Apprenticeships%20ENGLISH%</a:t>
            </a:r>
            <a:r>
              <a:rPr lang="en-GB" sz="2100" dirty="0">
                <a:solidFill>
                  <a:schemeClr val="bg2"/>
                </a:solidFill>
                <a:hlinkClick r:id="rId3">
                  <a:extLst>
                    <a:ext uri="{A12FA001-AC4F-418D-AE19-62706E023703}">
                      <ahyp:hlinkClr xmlns="" xmlns:ahyp="http://schemas.microsoft.com/office/drawing/2018/hyperlinkcolor" val="tx"/>
                    </a:ext>
                  </a:extLst>
                </a:hlinkClick>
              </a:rPr>
              <a:t/>
            </a:r>
            <a:br>
              <a:rPr lang="en-GB" sz="2100" dirty="0">
                <a:solidFill>
                  <a:schemeClr val="bg2"/>
                </a:solidFill>
                <a:hlinkClick r:id="rId3">
                  <a:extLst>
                    <a:ext uri="{A12FA001-AC4F-418D-AE19-62706E023703}">
                      <ahyp:hlinkClr xmlns="" xmlns:ahyp="http://schemas.microsoft.com/office/drawing/2018/hyperlinkcolor" val="tx"/>
                    </a:ext>
                  </a:extLst>
                </a:hlinkClick>
              </a:rPr>
            </a:br>
            <a:r>
              <a:rPr lang="en-GB" sz="2100" dirty="0">
                <a:solidFill>
                  <a:schemeClr val="bg2"/>
                </a:solidFill>
                <a:hlinkClick r:id="rId3">
                  <a:extLst>
                    <a:ext uri="{A12FA001-AC4F-418D-AE19-62706E023703}">
                      <ahyp:hlinkClr xmlns="" xmlns:ahyp="http://schemas.microsoft.com/office/drawing/2018/hyperlinkcolor" val="tx"/>
                    </a:ext>
                  </a:extLst>
                </a:hlinkClick>
              </a:rPr>
              <a:t>20DIGITAL.pdf</a:t>
            </a:r>
            <a:r>
              <a:rPr lang="en-GB" sz="2100" dirty="0"/>
              <a:t>)</a:t>
            </a:r>
          </a:p>
        </p:txBody>
      </p:sp>
      <p:sp>
        <p:nvSpPr>
          <p:cNvPr id="25" name="Title 1">
            <a:extLst>
              <a:ext uri="{FF2B5EF4-FFF2-40B4-BE49-F238E27FC236}">
                <a16:creationId xmlns="" xmlns:a16="http://schemas.microsoft.com/office/drawing/2014/main" id="{B07C76C1-0CCB-2B41-8EFB-C42CFA036E3F}"/>
              </a:ext>
            </a:extLst>
          </p:cNvPr>
          <p:cNvSpPr>
            <a:spLocks noGrp="1"/>
          </p:cNvSpPr>
          <p:nvPr>
            <p:ph type="title"/>
          </p:nvPr>
        </p:nvSpPr>
        <p:spPr>
          <a:xfrm>
            <a:off x="624979" y="320040"/>
            <a:ext cx="8256091" cy="720000"/>
          </a:xfrm>
        </p:spPr>
        <p:txBody>
          <a:bodyPr/>
          <a:lstStyle/>
          <a:p>
            <a:r>
              <a:rPr lang="en-GB" sz="4000" b="1" dirty="0"/>
              <a:t>Apprenticeships</a:t>
            </a:r>
          </a:p>
        </p:txBody>
      </p:sp>
      <p:grpSp>
        <p:nvGrpSpPr>
          <p:cNvPr id="2" name="Group 1">
            <a:extLst>
              <a:ext uri="{FF2B5EF4-FFF2-40B4-BE49-F238E27FC236}">
                <a16:creationId xmlns="" xmlns:a16="http://schemas.microsoft.com/office/drawing/2014/main" id="{0B866503-EE6E-3341-B9F5-CC1461750AC5}"/>
              </a:ext>
            </a:extLst>
          </p:cNvPr>
          <p:cNvGrpSpPr/>
          <p:nvPr/>
        </p:nvGrpSpPr>
        <p:grpSpPr>
          <a:xfrm>
            <a:off x="696410" y="1777452"/>
            <a:ext cx="3075145" cy="3081042"/>
            <a:chOff x="696410" y="1777452"/>
            <a:chExt cx="3075145" cy="3081042"/>
          </a:xfrm>
        </p:grpSpPr>
        <p:pic>
          <p:nvPicPr>
            <p:cNvPr id="12" name="Picture 11" descr="Icon&#10;&#10;Description automatically generated">
              <a:extLst>
                <a:ext uri="{FF2B5EF4-FFF2-40B4-BE49-F238E27FC236}">
                  <a16:creationId xmlns="" xmlns:a16="http://schemas.microsoft.com/office/drawing/2014/main" id="{B1CDCE81-4F18-A440-8716-CF494CA07B8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9151" y="1777452"/>
              <a:ext cx="3049661" cy="3075145"/>
            </a:xfrm>
            <a:prstGeom prst="rect">
              <a:avLst/>
            </a:prstGeom>
          </p:spPr>
        </p:pic>
        <p:sp>
          <p:nvSpPr>
            <p:cNvPr id="5" name="Oval 4">
              <a:extLst>
                <a:ext uri="{FF2B5EF4-FFF2-40B4-BE49-F238E27FC236}">
                  <a16:creationId xmlns="" xmlns:a16="http://schemas.microsoft.com/office/drawing/2014/main" id="{EAFBC7AF-595B-9742-9E82-8D2E96125AA0}"/>
                </a:ext>
              </a:extLst>
            </p:cNvPr>
            <p:cNvSpPr>
              <a:spLocks noChangeAspect="1"/>
            </p:cNvSpPr>
            <p:nvPr/>
          </p:nvSpPr>
          <p:spPr bwMode="auto">
            <a:xfrm>
              <a:off x="696410" y="1783349"/>
              <a:ext cx="3075145" cy="3075145"/>
            </a:xfrm>
            <a:prstGeom prst="ellipse">
              <a:avLst/>
            </a:prstGeom>
            <a:noFill/>
            <a:ln w="38100" cap="flat" cmpd="sng" algn="ctr">
              <a:solidFill>
                <a:schemeClr val="bg2">
                  <a:lumMod val="20000"/>
                  <a:lumOff val="8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indent="0" algn="ctr">
                <a:buNone/>
              </a:pPr>
              <a:endParaRPr lang="en-GB" kern="0" dirty="0">
                <a:latin typeface="Calibri" panose="020F0502020204030204" pitchFamily="34" charset="0"/>
                <a:cs typeface="Calibri" panose="020F0502020204030204" pitchFamily="34" charset="0"/>
              </a:endParaRPr>
            </a:p>
          </p:txBody>
        </p:sp>
      </p:grpSp>
      <p:pic>
        <p:nvPicPr>
          <p:cNvPr id="36" name="Graphic 35">
            <a:extLst>
              <a:ext uri="{FF2B5EF4-FFF2-40B4-BE49-F238E27FC236}">
                <a16:creationId xmlns="" xmlns:a16="http://schemas.microsoft.com/office/drawing/2014/main" id="{A926FF34-08C6-0E4D-9369-5C3A3DFD554E}"/>
              </a:ext>
            </a:extLst>
          </p:cNvPr>
          <p:cNvPicPr>
            <a:picLocks noChangeAspect="1"/>
          </p:cNvPicPr>
          <p:nvPr/>
        </p:nvPicPr>
        <p:blipFill>
          <a:blip r:embed="rId5">
            <a:extLst>
              <a:ext uri="{96DAC541-7B7A-43D3-8B79-37D633B846F1}">
                <asvg:svgBlip xmlns="" xmlns:asvg="http://schemas.microsoft.com/office/drawing/2016/SVG/main" r:embed="rId6"/>
              </a:ext>
            </a:extLst>
          </a:blip>
          <a:srcRect/>
          <a:stretch/>
        </p:blipFill>
        <p:spPr>
          <a:xfrm rot="4845787">
            <a:off x="9619818" y="4204787"/>
            <a:ext cx="2242202" cy="3008286"/>
          </a:xfrm>
          <a:prstGeom prst="rect">
            <a:avLst/>
          </a:prstGeom>
        </p:spPr>
      </p:pic>
    </p:spTree>
    <p:extLst>
      <p:ext uri="{BB962C8B-B14F-4D97-AF65-F5344CB8AC3E}">
        <p14:creationId xmlns:p14="http://schemas.microsoft.com/office/powerpoint/2010/main" val="24741150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53372" y="1713018"/>
            <a:ext cx="7056784" cy="3084928"/>
          </a:xfrm>
        </p:spPr>
        <p:txBody>
          <a:bodyPr/>
          <a:lstStyle/>
          <a:p>
            <a:pPr marL="347663" indent="-347663"/>
            <a:r>
              <a:rPr lang="en-GB" sz="2400" dirty="0"/>
              <a:t>A shorter course with a work placement </a:t>
            </a:r>
            <a:br>
              <a:rPr lang="en-GB" sz="2400" dirty="0"/>
            </a:br>
            <a:r>
              <a:rPr lang="en-GB" sz="2400" dirty="0"/>
              <a:t>(6 weeks to 6 months)</a:t>
            </a:r>
          </a:p>
          <a:p>
            <a:pPr marL="347663" indent="-347663"/>
            <a:r>
              <a:rPr lang="en-GB" sz="2400" dirty="0"/>
              <a:t>Useful if you have very little work experience </a:t>
            </a:r>
            <a:br>
              <a:rPr lang="en-GB" sz="2400" dirty="0"/>
            </a:br>
            <a:r>
              <a:rPr lang="en-GB" sz="2400" dirty="0"/>
              <a:t>and are not sure what you want to do</a:t>
            </a:r>
          </a:p>
          <a:p>
            <a:pPr marL="347663" indent="-347663"/>
            <a:r>
              <a:rPr lang="en-GB" sz="2400" dirty="0"/>
              <a:t>Often unpaid but you may get expenses paid</a:t>
            </a:r>
          </a:p>
          <a:p>
            <a:pPr marL="347663" indent="-347663"/>
            <a:r>
              <a:rPr lang="en-GB" sz="2400" dirty="0"/>
              <a:t>Gets you ready for an apprenticeship</a:t>
            </a:r>
          </a:p>
          <a:p>
            <a:pPr marL="347663" indent="-347663"/>
            <a:r>
              <a:rPr lang="en-GB" sz="2400" dirty="0"/>
              <a:t>Find out more and apply online </a:t>
            </a:r>
            <a:br>
              <a:rPr lang="en-GB" sz="2400" dirty="0"/>
            </a:br>
            <a:r>
              <a:rPr lang="en-GB" sz="2400" dirty="0"/>
              <a:t>at Careers Wales – </a:t>
            </a:r>
            <a:br>
              <a:rPr lang="en-GB" sz="2400" dirty="0"/>
            </a:br>
            <a:r>
              <a:rPr lang="en-GB" sz="2400" u="sng" dirty="0">
                <a:solidFill>
                  <a:schemeClr val="bg2"/>
                </a:solidFill>
                <a:hlinkClick r:id="rId2">
                  <a:extLst>
                    <a:ext uri="{A12FA001-AC4F-418D-AE19-62706E023703}">
                      <ahyp:hlinkClr xmlns="" xmlns:ahyp="http://schemas.microsoft.com/office/drawing/2018/hyperlinkcolor" val="tx"/>
                    </a:ext>
                  </a:extLst>
                </a:hlinkClick>
              </a:rPr>
              <a:t>https://careerswales.gov.wales/</a:t>
            </a:r>
            <a:r>
              <a:rPr lang="en-GB" sz="2400" u="sng" dirty="0">
                <a:solidFill>
                  <a:schemeClr val="bg2"/>
                </a:solidFill>
                <a:hlinkClick r:id="rId2">
                  <a:extLst>
                    <a:ext uri="{A12FA001-AC4F-418D-AE19-62706E023703}">
                      <ahyp:hlinkClr xmlns="" xmlns:ahyp="http://schemas.microsoft.com/office/drawing/2018/hyperlinkcolor" val="tx"/>
                    </a:ext>
                  </a:extLst>
                </a:hlinkClick>
              </a:rPr>
              <a:t/>
            </a:r>
            <a:br>
              <a:rPr lang="en-GB" sz="2400" u="sng" dirty="0">
                <a:solidFill>
                  <a:schemeClr val="bg2"/>
                </a:solidFill>
                <a:hlinkClick r:id="rId2">
                  <a:extLst>
                    <a:ext uri="{A12FA001-AC4F-418D-AE19-62706E023703}">
                      <ahyp:hlinkClr xmlns="" xmlns:ahyp="http://schemas.microsoft.com/office/drawing/2018/hyperlinkcolor" val="tx"/>
                    </a:ext>
                  </a:extLst>
                </a:hlinkClick>
              </a:rPr>
            </a:br>
            <a:r>
              <a:rPr lang="en-GB" sz="2400" u="sng" dirty="0">
                <a:solidFill>
                  <a:schemeClr val="bg2"/>
                </a:solidFill>
                <a:hlinkClick r:id="rId2">
                  <a:extLst>
                    <a:ext uri="{A12FA001-AC4F-418D-AE19-62706E023703}">
                      <ahyp:hlinkClr xmlns="" xmlns:ahyp="http://schemas.microsoft.com/office/drawing/2018/hyperlinkcolor" val="tx"/>
                    </a:ext>
                  </a:extLst>
                </a:hlinkClick>
              </a:rPr>
              <a:t>courses-and-training/traineeships</a:t>
            </a:r>
            <a:endParaRPr lang="en-GB" sz="2400" dirty="0">
              <a:solidFill>
                <a:schemeClr val="bg2"/>
              </a:solidFill>
            </a:endParaRPr>
          </a:p>
          <a:p>
            <a:pPr marL="347663" indent="-347663"/>
            <a:endParaRPr lang="en-GB" sz="1600" dirty="0"/>
          </a:p>
          <a:p>
            <a:endParaRPr lang="en-GB" sz="1600" dirty="0"/>
          </a:p>
        </p:txBody>
      </p:sp>
      <p:sp>
        <p:nvSpPr>
          <p:cNvPr id="25" name="Title 1">
            <a:extLst>
              <a:ext uri="{FF2B5EF4-FFF2-40B4-BE49-F238E27FC236}">
                <a16:creationId xmlns="" xmlns:a16="http://schemas.microsoft.com/office/drawing/2014/main" id="{B07C76C1-0CCB-2B41-8EFB-C42CFA036E3F}"/>
              </a:ext>
            </a:extLst>
          </p:cNvPr>
          <p:cNvSpPr>
            <a:spLocks noGrp="1"/>
          </p:cNvSpPr>
          <p:nvPr>
            <p:ph type="title"/>
          </p:nvPr>
        </p:nvSpPr>
        <p:spPr>
          <a:xfrm>
            <a:off x="624979" y="320040"/>
            <a:ext cx="8256091" cy="720000"/>
          </a:xfrm>
        </p:spPr>
        <p:txBody>
          <a:bodyPr/>
          <a:lstStyle/>
          <a:p>
            <a:r>
              <a:rPr lang="en-GB" sz="4000" b="1" dirty="0"/>
              <a:t>Traineeships</a:t>
            </a:r>
          </a:p>
        </p:txBody>
      </p:sp>
      <p:grpSp>
        <p:nvGrpSpPr>
          <p:cNvPr id="2" name="Group 1">
            <a:extLst>
              <a:ext uri="{FF2B5EF4-FFF2-40B4-BE49-F238E27FC236}">
                <a16:creationId xmlns="" xmlns:a16="http://schemas.microsoft.com/office/drawing/2014/main" id="{5F723A12-3C23-EC4B-80FB-929DE4A65303}"/>
              </a:ext>
            </a:extLst>
          </p:cNvPr>
          <p:cNvGrpSpPr/>
          <p:nvPr/>
        </p:nvGrpSpPr>
        <p:grpSpPr>
          <a:xfrm>
            <a:off x="696410" y="1777452"/>
            <a:ext cx="3075145" cy="3081042"/>
            <a:chOff x="696410" y="1777452"/>
            <a:chExt cx="3075145" cy="3081042"/>
          </a:xfrm>
        </p:grpSpPr>
        <p:pic>
          <p:nvPicPr>
            <p:cNvPr id="12" name="Picture 11" descr="Icon&#10;&#10;Description automatically generated">
              <a:extLst>
                <a:ext uri="{FF2B5EF4-FFF2-40B4-BE49-F238E27FC236}">
                  <a16:creationId xmlns="" xmlns:a16="http://schemas.microsoft.com/office/drawing/2014/main" id="{B1CDCE81-4F18-A440-8716-CF494CA07B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9151" y="1777452"/>
              <a:ext cx="3049661" cy="3075145"/>
            </a:xfrm>
            <a:prstGeom prst="rect">
              <a:avLst/>
            </a:prstGeom>
          </p:spPr>
        </p:pic>
        <p:sp>
          <p:nvSpPr>
            <p:cNvPr id="5" name="Oval 4">
              <a:extLst>
                <a:ext uri="{FF2B5EF4-FFF2-40B4-BE49-F238E27FC236}">
                  <a16:creationId xmlns="" xmlns:a16="http://schemas.microsoft.com/office/drawing/2014/main" id="{83056937-131D-8D4B-8E07-EA0D6B4C3941}"/>
                </a:ext>
              </a:extLst>
            </p:cNvPr>
            <p:cNvSpPr>
              <a:spLocks noChangeAspect="1"/>
            </p:cNvSpPr>
            <p:nvPr/>
          </p:nvSpPr>
          <p:spPr bwMode="auto">
            <a:xfrm>
              <a:off x="696410" y="1783349"/>
              <a:ext cx="3075145" cy="3075145"/>
            </a:xfrm>
            <a:prstGeom prst="ellipse">
              <a:avLst/>
            </a:prstGeom>
            <a:noFill/>
            <a:ln w="38100" cap="flat" cmpd="sng" algn="ctr">
              <a:solidFill>
                <a:schemeClr val="bg2">
                  <a:lumMod val="20000"/>
                  <a:lumOff val="8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indent="0" algn="ctr">
                <a:buNone/>
              </a:pPr>
              <a:endParaRPr lang="en-GB" kern="0" dirty="0">
                <a:latin typeface="Calibri" panose="020F0502020204030204" pitchFamily="34" charset="0"/>
                <a:cs typeface="Calibri" panose="020F0502020204030204" pitchFamily="34" charset="0"/>
              </a:endParaRPr>
            </a:p>
          </p:txBody>
        </p:sp>
      </p:grpSp>
      <p:pic>
        <p:nvPicPr>
          <p:cNvPr id="31" name="Graphic 30">
            <a:extLst>
              <a:ext uri="{FF2B5EF4-FFF2-40B4-BE49-F238E27FC236}">
                <a16:creationId xmlns="" xmlns:a16="http://schemas.microsoft.com/office/drawing/2014/main" id="{2C6EC011-45F1-2A4D-AC6C-5063D38100A5}"/>
              </a:ext>
            </a:extLst>
          </p:cNvPr>
          <p:cNvPicPr>
            <a:picLocks noChangeAspect="1"/>
          </p:cNvPicPr>
          <p:nvPr/>
        </p:nvPicPr>
        <p:blipFill>
          <a:blip r:embed="rId4">
            <a:extLst>
              <a:ext uri="{96DAC541-7B7A-43D3-8B79-37D633B846F1}">
                <asvg:svgBlip xmlns="" xmlns:asvg="http://schemas.microsoft.com/office/drawing/2016/SVG/main" r:embed="rId5"/>
              </a:ext>
            </a:extLst>
          </a:blip>
          <a:srcRect/>
          <a:stretch/>
        </p:blipFill>
        <p:spPr>
          <a:xfrm rot="12016958">
            <a:off x="9821066" y="3632903"/>
            <a:ext cx="2242202" cy="3008286"/>
          </a:xfrm>
          <a:prstGeom prst="rect">
            <a:avLst/>
          </a:prstGeom>
        </p:spPr>
      </p:pic>
    </p:spTree>
    <p:extLst>
      <p:ext uri="{BB962C8B-B14F-4D97-AF65-F5344CB8AC3E}">
        <p14:creationId xmlns:p14="http://schemas.microsoft.com/office/powerpoint/2010/main" val="2853215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Graphic 40">
            <a:extLst>
              <a:ext uri="{FF2B5EF4-FFF2-40B4-BE49-F238E27FC236}">
                <a16:creationId xmlns="" xmlns:a16="http://schemas.microsoft.com/office/drawing/2014/main" id="{3A9DFBB5-304F-D04D-8746-F532F416993C}"/>
              </a:ext>
            </a:extLst>
          </p:cNvPr>
          <p:cNvPicPr>
            <a:picLocks noChangeAspect="1"/>
          </p:cNvPicPr>
          <p:nvPr/>
        </p:nvPicPr>
        <p:blipFill>
          <a:blip r:embed="rId2">
            <a:extLst>
              <a:ext uri="{96DAC541-7B7A-43D3-8B79-37D633B846F1}">
                <asvg:svgBlip xmlns="" xmlns:asvg="http://schemas.microsoft.com/office/drawing/2016/SVG/main" r:embed="rId3"/>
              </a:ext>
            </a:extLst>
          </a:blip>
          <a:srcRect/>
          <a:stretch/>
        </p:blipFill>
        <p:spPr>
          <a:xfrm rot="17661905">
            <a:off x="1199584" y="4071491"/>
            <a:ext cx="2242202" cy="3008286"/>
          </a:xfrm>
          <a:prstGeom prst="rect">
            <a:avLst/>
          </a:prstGeom>
        </p:spPr>
      </p:pic>
      <p:sp>
        <p:nvSpPr>
          <p:cNvPr id="3" name="Content Placeholder 2"/>
          <p:cNvSpPr>
            <a:spLocks noGrp="1"/>
          </p:cNvSpPr>
          <p:nvPr>
            <p:ph idx="1"/>
          </p:nvPr>
        </p:nvSpPr>
        <p:spPr>
          <a:xfrm>
            <a:off x="4153371" y="1713018"/>
            <a:ext cx="7345393" cy="3084928"/>
          </a:xfrm>
        </p:spPr>
        <p:txBody>
          <a:bodyPr/>
          <a:lstStyle/>
          <a:p>
            <a:pPr marL="403225" indent="-403225"/>
            <a:r>
              <a:rPr lang="en-GB" sz="2400" dirty="0"/>
              <a:t>Also called Graduate Talent programmes</a:t>
            </a:r>
          </a:p>
          <a:p>
            <a:pPr marL="403225" indent="-403225"/>
            <a:r>
              <a:rPr lang="en-GB" sz="2400" dirty="0"/>
              <a:t>Usually undertaken by students as part of their course or recent graduates</a:t>
            </a:r>
          </a:p>
          <a:p>
            <a:pPr marL="403225" indent="-403225"/>
            <a:r>
              <a:rPr lang="en-GB" sz="2400" dirty="0"/>
              <a:t>Usually you know what work you want to do</a:t>
            </a:r>
          </a:p>
          <a:p>
            <a:pPr marL="403225" indent="-403225"/>
            <a:r>
              <a:rPr lang="en-GB" sz="2400" dirty="0"/>
              <a:t>Can be paid or unpaid</a:t>
            </a:r>
          </a:p>
          <a:p>
            <a:pPr marL="403225" indent="-403225"/>
            <a:r>
              <a:rPr lang="en-GB" sz="2400" dirty="0"/>
              <a:t>Find out more and apply online at Careers Wales – (</a:t>
            </a:r>
            <a:r>
              <a:rPr lang="en-GB" sz="2400" u="sng" dirty="0">
                <a:solidFill>
                  <a:schemeClr val="bg2"/>
                </a:solidFill>
                <a:hlinkClick r:id="rId4">
                  <a:extLst>
                    <a:ext uri="{A12FA001-AC4F-418D-AE19-62706E023703}">
                      <ahyp:hlinkClr xmlns="" xmlns:ahyp="http://schemas.microsoft.com/office/drawing/2018/hyperlinkcolor" val="tx"/>
                    </a:ext>
                  </a:extLst>
                </a:hlinkClick>
              </a:rPr>
              <a:t>https://careerswales.gov.wales/getting-a-job/how-to-get-experience/internships</a:t>
            </a:r>
            <a:r>
              <a:rPr lang="en-GB" sz="2400" dirty="0"/>
              <a:t>)</a:t>
            </a:r>
          </a:p>
          <a:p>
            <a:pPr marL="457200" indent="-457200"/>
            <a:endParaRPr lang="en-GB" sz="1400" dirty="0"/>
          </a:p>
        </p:txBody>
      </p:sp>
      <p:sp>
        <p:nvSpPr>
          <p:cNvPr id="25" name="Title 1">
            <a:extLst>
              <a:ext uri="{FF2B5EF4-FFF2-40B4-BE49-F238E27FC236}">
                <a16:creationId xmlns="" xmlns:a16="http://schemas.microsoft.com/office/drawing/2014/main" id="{B07C76C1-0CCB-2B41-8EFB-C42CFA036E3F}"/>
              </a:ext>
            </a:extLst>
          </p:cNvPr>
          <p:cNvSpPr>
            <a:spLocks noGrp="1"/>
          </p:cNvSpPr>
          <p:nvPr>
            <p:ph type="title"/>
          </p:nvPr>
        </p:nvSpPr>
        <p:spPr>
          <a:xfrm>
            <a:off x="624979" y="320040"/>
            <a:ext cx="8256091" cy="720000"/>
          </a:xfrm>
        </p:spPr>
        <p:txBody>
          <a:bodyPr/>
          <a:lstStyle/>
          <a:p>
            <a:r>
              <a:rPr lang="en-GB" sz="4000" b="1" dirty="0"/>
              <a:t>Internships</a:t>
            </a:r>
          </a:p>
        </p:txBody>
      </p:sp>
      <p:grpSp>
        <p:nvGrpSpPr>
          <p:cNvPr id="2" name="Group 1">
            <a:extLst>
              <a:ext uri="{FF2B5EF4-FFF2-40B4-BE49-F238E27FC236}">
                <a16:creationId xmlns="" xmlns:a16="http://schemas.microsoft.com/office/drawing/2014/main" id="{19E5A3BB-EABD-864E-9835-F86C6053055E}"/>
              </a:ext>
            </a:extLst>
          </p:cNvPr>
          <p:cNvGrpSpPr/>
          <p:nvPr/>
        </p:nvGrpSpPr>
        <p:grpSpPr>
          <a:xfrm>
            <a:off x="696410" y="1777452"/>
            <a:ext cx="3075145" cy="3081042"/>
            <a:chOff x="696410" y="1777452"/>
            <a:chExt cx="3075145" cy="3081042"/>
          </a:xfrm>
        </p:grpSpPr>
        <p:pic>
          <p:nvPicPr>
            <p:cNvPr id="12" name="Picture 11" descr="Icon&#10;&#10;Description automatically generated">
              <a:extLst>
                <a:ext uri="{FF2B5EF4-FFF2-40B4-BE49-F238E27FC236}">
                  <a16:creationId xmlns="" xmlns:a16="http://schemas.microsoft.com/office/drawing/2014/main" id="{B1CDCE81-4F18-A440-8716-CF494CA07B8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9151" y="1777452"/>
              <a:ext cx="3049661" cy="3075145"/>
            </a:xfrm>
            <a:prstGeom prst="rect">
              <a:avLst/>
            </a:prstGeom>
          </p:spPr>
        </p:pic>
        <p:sp>
          <p:nvSpPr>
            <p:cNvPr id="5" name="Oval 4">
              <a:extLst>
                <a:ext uri="{FF2B5EF4-FFF2-40B4-BE49-F238E27FC236}">
                  <a16:creationId xmlns="" xmlns:a16="http://schemas.microsoft.com/office/drawing/2014/main" id="{C7608295-42F5-5D47-A988-7D2FF26DC541}"/>
                </a:ext>
              </a:extLst>
            </p:cNvPr>
            <p:cNvSpPr>
              <a:spLocks noChangeAspect="1"/>
            </p:cNvSpPr>
            <p:nvPr/>
          </p:nvSpPr>
          <p:spPr bwMode="auto">
            <a:xfrm>
              <a:off x="696410" y="1783349"/>
              <a:ext cx="3075145" cy="3075145"/>
            </a:xfrm>
            <a:prstGeom prst="ellipse">
              <a:avLst/>
            </a:prstGeom>
            <a:noFill/>
            <a:ln w="38100" cap="flat" cmpd="sng" algn="ctr">
              <a:solidFill>
                <a:schemeClr val="bg2">
                  <a:lumMod val="20000"/>
                  <a:lumOff val="8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indent="0" algn="ctr">
                <a:buNone/>
              </a:pPr>
              <a:endParaRPr lang="en-GB" kern="0"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88376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53371" y="1713018"/>
            <a:ext cx="7320888" cy="3084928"/>
          </a:xfrm>
        </p:spPr>
        <p:txBody>
          <a:bodyPr/>
          <a:lstStyle/>
          <a:p>
            <a:r>
              <a:rPr lang="en-GB" sz="2800" dirty="0"/>
              <a:t>Higher level education</a:t>
            </a:r>
          </a:p>
          <a:p>
            <a:r>
              <a:rPr lang="en-GB" sz="2800" dirty="0"/>
              <a:t>Get a degree by studying </a:t>
            </a:r>
            <a:br>
              <a:rPr lang="en-GB" sz="2800" dirty="0"/>
            </a:br>
            <a:r>
              <a:rPr lang="en-GB" sz="2800" dirty="0"/>
              <a:t>a specific subject</a:t>
            </a:r>
          </a:p>
          <a:p>
            <a:r>
              <a:rPr lang="en-GB" sz="2800" dirty="0"/>
              <a:t>For some careers you need a degree</a:t>
            </a:r>
          </a:p>
          <a:p>
            <a:r>
              <a:rPr lang="en-GB" sz="2800" dirty="0"/>
              <a:t>Have to apply through:</a:t>
            </a:r>
            <a:br>
              <a:rPr lang="en-GB" sz="2800" dirty="0"/>
            </a:br>
            <a:r>
              <a:rPr lang="en-GB" sz="2800" dirty="0"/>
              <a:t>Universities and College </a:t>
            </a:r>
            <a:br>
              <a:rPr lang="en-GB" sz="2800" dirty="0"/>
            </a:br>
            <a:r>
              <a:rPr lang="en-GB" sz="2800" dirty="0"/>
              <a:t>Admission Service</a:t>
            </a:r>
          </a:p>
          <a:p>
            <a:pPr marL="0" indent="0">
              <a:buNone/>
            </a:pPr>
            <a:endParaRPr lang="en-GB" sz="2800" dirty="0"/>
          </a:p>
          <a:p>
            <a:endParaRPr lang="en-GB" sz="2800" dirty="0"/>
          </a:p>
          <a:p>
            <a:pPr marL="0" indent="0">
              <a:buNone/>
            </a:pPr>
            <a:endParaRPr lang="en-GB" sz="2800" dirty="0"/>
          </a:p>
          <a:p>
            <a:endParaRPr lang="en-GB" sz="2800" dirty="0"/>
          </a:p>
        </p:txBody>
      </p:sp>
      <p:sp>
        <p:nvSpPr>
          <p:cNvPr id="25" name="Title 1">
            <a:extLst>
              <a:ext uri="{FF2B5EF4-FFF2-40B4-BE49-F238E27FC236}">
                <a16:creationId xmlns="" xmlns:a16="http://schemas.microsoft.com/office/drawing/2014/main" id="{B07C76C1-0CCB-2B41-8EFB-C42CFA036E3F}"/>
              </a:ext>
            </a:extLst>
          </p:cNvPr>
          <p:cNvSpPr>
            <a:spLocks noGrp="1"/>
          </p:cNvSpPr>
          <p:nvPr>
            <p:ph type="title"/>
          </p:nvPr>
        </p:nvSpPr>
        <p:spPr>
          <a:xfrm>
            <a:off x="624979" y="320040"/>
            <a:ext cx="8256091" cy="720000"/>
          </a:xfrm>
        </p:spPr>
        <p:txBody>
          <a:bodyPr/>
          <a:lstStyle/>
          <a:p>
            <a:r>
              <a:rPr lang="en-GB" sz="4000" b="1" dirty="0"/>
              <a:t>University</a:t>
            </a:r>
          </a:p>
        </p:txBody>
      </p:sp>
      <p:pic>
        <p:nvPicPr>
          <p:cNvPr id="14" name="Picture 13">
            <a:extLst>
              <a:ext uri="{FF2B5EF4-FFF2-40B4-BE49-F238E27FC236}">
                <a16:creationId xmlns="" xmlns:a16="http://schemas.microsoft.com/office/drawing/2014/main" id="{6C4217B3-739D-994B-8A4B-6096BAB4454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96744" y="4256727"/>
            <a:ext cx="1805299" cy="601767"/>
          </a:xfrm>
          <a:prstGeom prst="rect">
            <a:avLst/>
          </a:prstGeom>
        </p:spPr>
      </p:pic>
      <p:grpSp>
        <p:nvGrpSpPr>
          <p:cNvPr id="2" name="Group 1">
            <a:extLst>
              <a:ext uri="{FF2B5EF4-FFF2-40B4-BE49-F238E27FC236}">
                <a16:creationId xmlns="" xmlns:a16="http://schemas.microsoft.com/office/drawing/2014/main" id="{1C5D136B-D72C-4C4B-9B8F-61B83B8D1081}"/>
              </a:ext>
            </a:extLst>
          </p:cNvPr>
          <p:cNvGrpSpPr/>
          <p:nvPr/>
        </p:nvGrpSpPr>
        <p:grpSpPr>
          <a:xfrm>
            <a:off x="696410" y="1783349"/>
            <a:ext cx="3075145" cy="3078466"/>
            <a:chOff x="696410" y="1783349"/>
            <a:chExt cx="3075145" cy="3078466"/>
          </a:xfrm>
        </p:grpSpPr>
        <p:pic>
          <p:nvPicPr>
            <p:cNvPr id="8" name="Picture 7" descr="Icon&#10;&#10;Description automatically generated">
              <a:extLst>
                <a:ext uri="{FF2B5EF4-FFF2-40B4-BE49-F238E27FC236}">
                  <a16:creationId xmlns="" xmlns:a16="http://schemas.microsoft.com/office/drawing/2014/main" id="{1A139E1D-6FE1-5C4E-86E5-C108416FA2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0916" y="1786670"/>
              <a:ext cx="3049661" cy="3075145"/>
            </a:xfrm>
            <a:prstGeom prst="rect">
              <a:avLst/>
            </a:prstGeom>
          </p:spPr>
        </p:pic>
        <p:sp>
          <p:nvSpPr>
            <p:cNvPr id="6" name="Oval 5">
              <a:extLst>
                <a:ext uri="{FF2B5EF4-FFF2-40B4-BE49-F238E27FC236}">
                  <a16:creationId xmlns="" xmlns:a16="http://schemas.microsoft.com/office/drawing/2014/main" id="{27DBEB34-400A-1B4F-A601-6FF642266AB5}"/>
                </a:ext>
              </a:extLst>
            </p:cNvPr>
            <p:cNvSpPr>
              <a:spLocks noChangeAspect="1"/>
            </p:cNvSpPr>
            <p:nvPr/>
          </p:nvSpPr>
          <p:spPr bwMode="auto">
            <a:xfrm>
              <a:off x="696410" y="1783349"/>
              <a:ext cx="3075145" cy="3075145"/>
            </a:xfrm>
            <a:prstGeom prst="ellipse">
              <a:avLst/>
            </a:prstGeom>
            <a:noFill/>
            <a:ln w="38100" cap="flat" cmpd="sng" algn="ctr">
              <a:solidFill>
                <a:schemeClr val="bg2">
                  <a:lumMod val="20000"/>
                  <a:lumOff val="8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indent="0" algn="ctr">
                <a:buNone/>
              </a:pPr>
              <a:endParaRPr lang="en-GB" kern="0" dirty="0">
                <a:latin typeface="Calibri" panose="020F0502020204030204" pitchFamily="34" charset="0"/>
                <a:cs typeface="Calibri" panose="020F0502020204030204" pitchFamily="34" charset="0"/>
              </a:endParaRPr>
            </a:p>
          </p:txBody>
        </p:sp>
      </p:grpSp>
      <p:pic>
        <p:nvPicPr>
          <p:cNvPr id="33" name="Graphic 32">
            <a:extLst>
              <a:ext uri="{FF2B5EF4-FFF2-40B4-BE49-F238E27FC236}">
                <a16:creationId xmlns="" xmlns:a16="http://schemas.microsoft.com/office/drawing/2014/main" id="{97E8E183-89B7-2B4E-B737-7C7133154F28}"/>
              </a:ext>
            </a:extLst>
          </p:cNvPr>
          <p:cNvPicPr>
            <a:picLocks noChangeAspect="1"/>
          </p:cNvPicPr>
          <p:nvPr/>
        </p:nvPicPr>
        <p:blipFill>
          <a:blip r:embed="rId4">
            <a:extLst>
              <a:ext uri="{96DAC541-7B7A-43D3-8B79-37D633B846F1}">
                <asvg:svgBlip xmlns="" xmlns:asvg="http://schemas.microsoft.com/office/drawing/2016/SVG/main" r:embed="rId5"/>
              </a:ext>
            </a:extLst>
          </a:blip>
          <a:srcRect/>
          <a:stretch/>
        </p:blipFill>
        <p:spPr>
          <a:xfrm rot="1393370">
            <a:off x="10003108" y="4087145"/>
            <a:ext cx="2002269" cy="2686377"/>
          </a:xfrm>
          <a:prstGeom prst="rect">
            <a:avLst/>
          </a:prstGeom>
        </p:spPr>
      </p:pic>
    </p:spTree>
    <p:extLst>
      <p:ext uri="{BB962C8B-B14F-4D97-AF65-F5344CB8AC3E}">
        <p14:creationId xmlns:p14="http://schemas.microsoft.com/office/powerpoint/2010/main" val="30178234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 xmlns:a16="http://schemas.microsoft.com/office/drawing/2014/main" id="{67D22B51-6883-F54B-B0CE-6DBD9891B828}"/>
              </a:ext>
            </a:extLst>
          </p:cNvPr>
          <p:cNvSpPr txBox="1">
            <a:spLocks/>
          </p:cNvSpPr>
          <p:nvPr/>
        </p:nvSpPr>
        <p:spPr bwMode="auto">
          <a:xfrm>
            <a:off x="631422" y="1701602"/>
            <a:ext cx="9714638" cy="6480720"/>
          </a:xfrm>
          <a:prstGeom prst="rect">
            <a:avLst/>
          </a:prstGeom>
          <a:noFill/>
          <a:ln w="9525">
            <a:noFill/>
            <a:miter lim="800000"/>
            <a:headEnd/>
            <a:tailEnd/>
          </a:ln>
        </p:spPr>
        <p:txBody>
          <a:bodyPr vert="horz" wrap="square" lIns="122008" tIns="61004" rIns="122008" bIns="61004" numCol="1" spcCol="182880" anchor="t" anchorCtr="0" compatLnSpc="1">
            <a:prstTxWarp prst="textNoShape">
              <a:avLst/>
            </a:prstTxWarp>
          </a:bodyPr>
          <a:lstStyle>
            <a:lvl1pPr marL="357188" indent="-357188" algn="l" rtl="0" eaLnBrk="1" fontAlgn="base" hangingPunct="1">
              <a:spcBef>
                <a:spcPct val="20000"/>
              </a:spcBef>
              <a:spcAft>
                <a:spcPct val="0"/>
              </a:spcAft>
              <a:buClr>
                <a:schemeClr val="bg2"/>
              </a:buClr>
              <a:buFont typeface="Arial" panose="020B0604020202020204" pitchFamily="34" charset="0"/>
              <a:buChar char="•"/>
              <a:defRPr sz="3200" b="0">
                <a:solidFill>
                  <a:schemeClr val="tx1"/>
                </a:solidFill>
                <a:latin typeface="+mn-lt"/>
                <a:ea typeface="+mn-ea"/>
                <a:cs typeface="+mn-cs"/>
              </a:defRPr>
            </a:lvl1pPr>
            <a:lvl2pPr marL="0" indent="0" algn="l" rtl="0" eaLnBrk="1" fontAlgn="base" hangingPunct="1">
              <a:spcBef>
                <a:spcPct val="20000"/>
              </a:spcBef>
              <a:spcAft>
                <a:spcPct val="0"/>
              </a:spcAft>
              <a:buClr>
                <a:schemeClr val="bg2"/>
              </a:buClr>
              <a:buFont typeface="Arial" panose="020B0604020202020204" pitchFamily="34" charset="0"/>
              <a:buNone/>
              <a:defRPr sz="3200">
                <a:solidFill>
                  <a:schemeClr val="tx1"/>
                </a:solidFill>
                <a:latin typeface="+mn-lt"/>
                <a:ea typeface="+mn-ea"/>
              </a:defRPr>
            </a:lvl2pPr>
            <a:lvl3pPr marL="0" indent="0" algn="l" rtl="0" eaLnBrk="1" fontAlgn="base" hangingPunct="1">
              <a:spcBef>
                <a:spcPct val="20000"/>
              </a:spcBef>
              <a:spcAft>
                <a:spcPct val="0"/>
              </a:spcAft>
              <a:buNone/>
              <a:defRPr sz="3200">
                <a:solidFill>
                  <a:schemeClr val="tx1"/>
                </a:solidFill>
                <a:latin typeface="+mn-lt"/>
                <a:ea typeface="+mn-ea"/>
              </a:defRPr>
            </a:lvl3pPr>
            <a:lvl4pPr marL="0" indent="0" algn="l" rtl="0" eaLnBrk="1" fontAlgn="base" hangingPunct="1">
              <a:spcBef>
                <a:spcPct val="20000"/>
              </a:spcBef>
              <a:spcAft>
                <a:spcPct val="0"/>
              </a:spcAft>
              <a:buNone/>
              <a:defRPr sz="3200">
                <a:solidFill>
                  <a:schemeClr val="tx1"/>
                </a:solidFill>
                <a:latin typeface="+mn-lt"/>
                <a:ea typeface="+mn-ea"/>
              </a:defRPr>
            </a:lvl4pPr>
            <a:lvl5pPr marL="0" indent="0" algn="l" rtl="0" eaLnBrk="1" fontAlgn="base" hangingPunct="1">
              <a:spcBef>
                <a:spcPct val="20000"/>
              </a:spcBef>
              <a:spcAft>
                <a:spcPct val="0"/>
              </a:spcAft>
              <a:buNone/>
              <a:defRPr sz="3200">
                <a:solidFill>
                  <a:schemeClr val="tx1"/>
                </a:solidFill>
                <a:latin typeface="+mn-lt"/>
                <a:ea typeface="+mn-ea"/>
              </a:defRPr>
            </a:lvl5pPr>
            <a:lvl6pPr marL="3355231" indent="-305021" algn="l" rtl="0" eaLnBrk="1" fontAlgn="base" hangingPunct="1">
              <a:spcBef>
                <a:spcPct val="20000"/>
              </a:spcBef>
              <a:spcAft>
                <a:spcPct val="0"/>
              </a:spcAft>
              <a:buChar char="»"/>
              <a:defRPr sz="2700">
                <a:solidFill>
                  <a:schemeClr val="tx1"/>
                </a:solidFill>
                <a:latin typeface="+mn-lt"/>
                <a:ea typeface="+mn-ea"/>
              </a:defRPr>
            </a:lvl6pPr>
            <a:lvl7pPr marL="3965273" indent="-305021" algn="l" rtl="0" eaLnBrk="1" fontAlgn="base" hangingPunct="1">
              <a:spcBef>
                <a:spcPct val="20000"/>
              </a:spcBef>
              <a:spcAft>
                <a:spcPct val="0"/>
              </a:spcAft>
              <a:buChar char="»"/>
              <a:defRPr sz="2700">
                <a:solidFill>
                  <a:schemeClr val="tx1"/>
                </a:solidFill>
                <a:latin typeface="+mn-lt"/>
                <a:ea typeface="+mn-ea"/>
              </a:defRPr>
            </a:lvl7pPr>
            <a:lvl8pPr marL="4575315" indent="-305021" algn="l" rtl="0" eaLnBrk="1" fontAlgn="base" hangingPunct="1">
              <a:spcBef>
                <a:spcPct val="20000"/>
              </a:spcBef>
              <a:spcAft>
                <a:spcPct val="0"/>
              </a:spcAft>
              <a:buChar char="»"/>
              <a:defRPr sz="2700">
                <a:solidFill>
                  <a:schemeClr val="tx1"/>
                </a:solidFill>
                <a:latin typeface="+mn-lt"/>
                <a:ea typeface="+mn-ea"/>
              </a:defRPr>
            </a:lvl8pPr>
            <a:lvl9pPr marL="5185357" indent="-305021" algn="l" rtl="0" eaLnBrk="1" fontAlgn="base" hangingPunct="1">
              <a:spcBef>
                <a:spcPct val="20000"/>
              </a:spcBef>
              <a:spcAft>
                <a:spcPct val="0"/>
              </a:spcAft>
              <a:buChar char="»"/>
              <a:defRPr sz="2700">
                <a:solidFill>
                  <a:schemeClr val="tx1"/>
                </a:solidFill>
                <a:latin typeface="+mn-lt"/>
                <a:ea typeface="+mn-ea"/>
              </a:defRPr>
            </a:lvl9pPr>
          </a:lstStyle>
          <a:p>
            <a:pPr marL="349250" indent="-334963"/>
            <a:r>
              <a:rPr lang="en-GB" sz="2800" dirty="0">
                <a:latin typeface="Calibri" panose="020F0502020204030204" pitchFamily="34" charset="0"/>
                <a:cs typeface="Calibri" panose="020F0502020204030204" pitchFamily="34" charset="0"/>
              </a:rPr>
              <a:t>Introductions and Icebreakers (LP1)</a:t>
            </a:r>
          </a:p>
          <a:p>
            <a:pPr marL="349250" indent="-334963"/>
            <a:r>
              <a:rPr lang="en-GB" sz="2800" dirty="0">
                <a:latin typeface="Calibri" panose="020F0502020204030204" pitchFamily="34" charset="0"/>
                <a:cs typeface="Calibri" panose="020F0502020204030204" pitchFamily="34" charset="0"/>
              </a:rPr>
              <a:t>Own your deafness (LP2)</a:t>
            </a:r>
          </a:p>
          <a:p>
            <a:pPr marL="349250" indent="-334963"/>
            <a:r>
              <a:rPr lang="en-GB" sz="2800" dirty="0">
                <a:latin typeface="Calibri" panose="020F0502020204030204" pitchFamily="34" charset="0"/>
                <a:cs typeface="Calibri" panose="020F0502020204030204" pitchFamily="34" charset="0"/>
              </a:rPr>
              <a:t>Your rights (LP3)</a:t>
            </a:r>
          </a:p>
          <a:p>
            <a:pPr marL="349250" indent="-334963"/>
            <a:r>
              <a:rPr lang="en-GB" sz="2800" dirty="0">
                <a:latin typeface="Calibri" panose="020F0502020204030204" pitchFamily="34" charset="0"/>
                <a:cs typeface="Calibri" panose="020F0502020204030204" pitchFamily="34" charset="0"/>
              </a:rPr>
              <a:t>Career hopes and dreams (LP4)</a:t>
            </a:r>
          </a:p>
          <a:p>
            <a:pPr marL="349250" indent="-334963"/>
            <a:r>
              <a:rPr lang="en-GB" sz="2800" dirty="0">
                <a:latin typeface="Calibri" panose="020F0502020204030204" pitchFamily="34" charset="0"/>
                <a:cs typeface="Calibri" panose="020F0502020204030204" pitchFamily="34" charset="0"/>
              </a:rPr>
              <a:t>Build your brand (LP5)</a:t>
            </a:r>
          </a:p>
          <a:p>
            <a:pPr marL="349250" indent="-334963"/>
            <a:r>
              <a:rPr lang="en-GB" sz="2800" dirty="0">
                <a:latin typeface="Calibri" panose="020F0502020204030204" pitchFamily="34" charset="0"/>
                <a:cs typeface="Calibri" panose="020F0502020204030204" pitchFamily="34" charset="0"/>
              </a:rPr>
              <a:t>Post-16 options (LP6)</a:t>
            </a:r>
          </a:p>
          <a:p>
            <a:pPr marL="349250" indent="-334963"/>
            <a:r>
              <a:rPr lang="en-GB" sz="2800" dirty="0">
                <a:latin typeface="Calibri" panose="020F0502020204030204" pitchFamily="34" charset="0"/>
                <a:cs typeface="Calibri" panose="020F0502020204030204" pitchFamily="34" charset="0"/>
              </a:rPr>
              <a:t>Support and technology (LP7)</a:t>
            </a:r>
          </a:p>
          <a:p>
            <a:pPr marL="349250" indent="-334963"/>
            <a:r>
              <a:rPr lang="en-GB" sz="2800" dirty="0">
                <a:latin typeface="Calibri" panose="020F0502020204030204" pitchFamily="34" charset="0"/>
                <a:cs typeface="Calibri" panose="020F0502020204030204" pitchFamily="34" charset="0"/>
              </a:rPr>
              <a:t>Careers action planning (LP8)</a:t>
            </a:r>
          </a:p>
          <a:p>
            <a:pPr marL="457200" indent="-457200"/>
            <a:endParaRPr lang="en-GB" sz="2800" dirty="0">
              <a:latin typeface="Calibri" panose="020F0502020204030204" pitchFamily="34" charset="0"/>
              <a:cs typeface="Calibri" panose="020F0502020204030204" pitchFamily="34" charset="0"/>
            </a:endParaRPr>
          </a:p>
          <a:p>
            <a:pPr marL="457200" indent="-457200"/>
            <a:endParaRPr lang="en-GB" sz="2800" dirty="0">
              <a:latin typeface="Calibri" panose="020F0502020204030204" pitchFamily="34" charset="0"/>
              <a:cs typeface="Calibri" panose="020F0502020204030204" pitchFamily="34" charset="0"/>
            </a:endParaRPr>
          </a:p>
          <a:p>
            <a:pPr marL="457200" indent="-457200"/>
            <a:endParaRPr lang="en-GB" sz="2800" dirty="0">
              <a:latin typeface="Calibri" panose="020F0502020204030204" pitchFamily="34" charset="0"/>
              <a:cs typeface="Calibri" panose="020F0502020204030204" pitchFamily="34" charset="0"/>
            </a:endParaRPr>
          </a:p>
        </p:txBody>
      </p:sp>
      <p:sp>
        <p:nvSpPr>
          <p:cNvPr id="5" name="Title 1">
            <a:extLst>
              <a:ext uri="{FF2B5EF4-FFF2-40B4-BE49-F238E27FC236}">
                <a16:creationId xmlns="" xmlns:a16="http://schemas.microsoft.com/office/drawing/2014/main" id="{9E192E23-1416-7C48-BDD6-03DB274ECA9F}"/>
              </a:ext>
            </a:extLst>
          </p:cNvPr>
          <p:cNvSpPr txBox="1">
            <a:spLocks/>
          </p:cNvSpPr>
          <p:nvPr/>
        </p:nvSpPr>
        <p:spPr bwMode="auto">
          <a:xfrm>
            <a:off x="648428" y="361999"/>
            <a:ext cx="6241564" cy="720000"/>
          </a:xfrm>
          <a:prstGeom prst="rect">
            <a:avLst/>
          </a:prstGeom>
          <a:noFill/>
          <a:ln w="9525">
            <a:noFill/>
            <a:miter lim="800000"/>
            <a:headEnd/>
            <a:tailEnd/>
          </a:ln>
        </p:spPr>
        <p:txBody>
          <a:bodyPr vert="horz" wrap="square" lIns="122008" tIns="61004" rIns="122008" bIns="61004" numCol="1" anchor="ctr" anchorCtr="0" compatLnSpc="1">
            <a:prstTxWarp prst="textNoShape">
              <a:avLst/>
            </a:prstTxWarp>
          </a:bodyPr>
          <a:lstStyle>
            <a:lvl1pPr algn="l" rtl="0" eaLnBrk="1" fontAlgn="base" hangingPunct="1">
              <a:spcBef>
                <a:spcPct val="0"/>
              </a:spcBef>
              <a:spcAft>
                <a:spcPct val="0"/>
              </a:spcAft>
              <a:defRPr sz="4400" b="1">
                <a:solidFill>
                  <a:schemeClr val="bg2"/>
                </a:solidFill>
                <a:latin typeface="+mj-lt"/>
                <a:ea typeface="+mj-ea"/>
                <a:cs typeface="+mj-cs"/>
              </a:defRPr>
            </a:lvl1pPr>
            <a:lvl2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2pPr>
            <a:lvl3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3pPr>
            <a:lvl4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4pPr>
            <a:lvl5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5pPr>
            <a:lvl6pPr marL="610042"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6pPr>
            <a:lvl7pPr marL="1220084"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7pPr>
            <a:lvl8pPr marL="1830126"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8pPr>
            <a:lvl9pPr marL="2440168"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9pPr>
          </a:lstStyle>
          <a:p>
            <a:pPr>
              <a:lnSpc>
                <a:spcPts val="3320"/>
              </a:lnSpc>
            </a:pPr>
            <a:r>
              <a:rPr lang="en-GB" sz="4000" dirty="0">
                <a:solidFill>
                  <a:srgbClr val="FFE900"/>
                </a:solidFill>
                <a:latin typeface="Calibri" panose="020F0502020204030204" pitchFamily="34" charset="0"/>
              </a:rPr>
              <a:t>My Future session – </a:t>
            </a:r>
            <a:br>
              <a:rPr lang="en-GB" sz="4000" dirty="0">
                <a:solidFill>
                  <a:srgbClr val="FFE900"/>
                </a:solidFill>
                <a:latin typeface="Calibri" panose="020F0502020204030204" pitchFamily="34" charset="0"/>
              </a:rPr>
            </a:br>
            <a:r>
              <a:rPr lang="en-GB" sz="4000" dirty="0">
                <a:solidFill>
                  <a:srgbClr val="FFE900"/>
                </a:solidFill>
                <a:latin typeface="Calibri" panose="020F0502020204030204" pitchFamily="34" charset="0"/>
              </a:rPr>
              <a:t>8 parts</a:t>
            </a:r>
            <a:endParaRPr lang="en-GB" sz="4000" kern="0" dirty="0">
              <a:solidFill>
                <a:srgbClr val="FFE900"/>
              </a:solidFill>
              <a:latin typeface="Calibri" panose="020F0502020204030204" pitchFamily="34" charset="0"/>
            </a:endParaRPr>
          </a:p>
        </p:txBody>
      </p:sp>
    </p:spTree>
    <p:extLst>
      <p:ext uri="{BB962C8B-B14F-4D97-AF65-F5344CB8AC3E}">
        <p14:creationId xmlns:p14="http://schemas.microsoft.com/office/powerpoint/2010/main" val="35650570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53371" y="1713018"/>
            <a:ext cx="6984775" cy="3084928"/>
          </a:xfrm>
        </p:spPr>
        <p:txBody>
          <a:bodyPr/>
          <a:lstStyle/>
          <a:p>
            <a:r>
              <a:rPr lang="en-GB" sz="2800" dirty="0"/>
              <a:t>Paid job </a:t>
            </a:r>
          </a:p>
          <a:p>
            <a:r>
              <a:rPr lang="en-GB" sz="2800" dirty="0"/>
              <a:t>Full-time or part-time</a:t>
            </a:r>
          </a:p>
          <a:p>
            <a:r>
              <a:rPr lang="en-GB" sz="2800" dirty="0"/>
              <a:t>It doesn’t have to be a ‘job for life’</a:t>
            </a:r>
          </a:p>
          <a:p>
            <a:r>
              <a:rPr lang="en-GB" sz="2800" dirty="0"/>
              <a:t>You can still study whilst working</a:t>
            </a:r>
          </a:p>
          <a:p>
            <a:r>
              <a:rPr lang="en-GB" sz="2800" dirty="0"/>
              <a:t>Public, private or charity sectors</a:t>
            </a:r>
          </a:p>
          <a:p>
            <a:pPr marL="0" indent="0">
              <a:buNone/>
            </a:pPr>
            <a:endParaRPr lang="en-GB" dirty="0"/>
          </a:p>
          <a:p>
            <a:endParaRPr lang="en-GB" dirty="0"/>
          </a:p>
          <a:p>
            <a:pPr marL="0" indent="0">
              <a:buNone/>
            </a:pPr>
            <a:endParaRPr lang="en-GB" sz="1800" dirty="0"/>
          </a:p>
          <a:p>
            <a:endParaRPr lang="en-GB" dirty="0"/>
          </a:p>
        </p:txBody>
      </p:sp>
      <p:sp>
        <p:nvSpPr>
          <p:cNvPr id="25" name="Title 1">
            <a:extLst>
              <a:ext uri="{FF2B5EF4-FFF2-40B4-BE49-F238E27FC236}">
                <a16:creationId xmlns="" xmlns:a16="http://schemas.microsoft.com/office/drawing/2014/main" id="{B07C76C1-0CCB-2B41-8EFB-C42CFA036E3F}"/>
              </a:ext>
            </a:extLst>
          </p:cNvPr>
          <p:cNvSpPr>
            <a:spLocks noGrp="1"/>
          </p:cNvSpPr>
          <p:nvPr>
            <p:ph type="title"/>
          </p:nvPr>
        </p:nvSpPr>
        <p:spPr>
          <a:xfrm>
            <a:off x="624979" y="261442"/>
            <a:ext cx="8256091" cy="720000"/>
          </a:xfrm>
        </p:spPr>
        <p:txBody>
          <a:bodyPr/>
          <a:lstStyle/>
          <a:p>
            <a:r>
              <a:rPr lang="en-GB" sz="4000" b="1" dirty="0"/>
              <a:t>Employment</a:t>
            </a:r>
          </a:p>
        </p:txBody>
      </p:sp>
      <p:grpSp>
        <p:nvGrpSpPr>
          <p:cNvPr id="2" name="Group 1">
            <a:extLst>
              <a:ext uri="{FF2B5EF4-FFF2-40B4-BE49-F238E27FC236}">
                <a16:creationId xmlns="" xmlns:a16="http://schemas.microsoft.com/office/drawing/2014/main" id="{C3B1BF98-459F-5747-ADA3-D59A5B3F2E3E}"/>
              </a:ext>
            </a:extLst>
          </p:cNvPr>
          <p:cNvGrpSpPr/>
          <p:nvPr/>
        </p:nvGrpSpPr>
        <p:grpSpPr>
          <a:xfrm>
            <a:off x="696410" y="1783349"/>
            <a:ext cx="3083567" cy="3078466"/>
            <a:chOff x="696410" y="1783349"/>
            <a:chExt cx="3083567" cy="3078466"/>
          </a:xfrm>
        </p:grpSpPr>
        <p:pic>
          <p:nvPicPr>
            <p:cNvPr id="9" name="Picture 8" descr="Icon&#10;&#10;Description automatically generated">
              <a:extLst>
                <a:ext uri="{FF2B5EF4-FFF2-40B4-BE49-F238E27FC236}">
                  <a16:creationId xmlns="" xmlns:a16="http://schemas.microsoft.com/office/drawing/2014/main" id="{F71B8DDC-758C-2A4B-80C7-DEF8F8C4678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0316" y="1786670"/>
              <a:ext cx="3049661" cy="3075145"/>
            </a:xfrm>
            <a:prstGeom prst="rect">
              <a:avLst/>
            </a:prstGeom>
          </p:spPr>
        </p:pic>
        <p:sp>
          <p:nvSpPr>
            <p:cNvPr id="5" name="Oval 4">
              <a:extLst>
                <a:ext uri="{FF2B5EF4-FFF2-40B4-BE49-F238E27FC236}">
                  <a16:creationId xmlns="" xmlns:a16="http://schemas.microsoft.com/office/drawing/2014/main" id="{C443B0E1-8E4E-7741-AB51-19B071666BC6}"/>
                </a:ext>
              </a:extLst>
            </p:cNvPr>
            <p:cNvSpPr>
              <a:spLocks noChangeAspect="1"/>
            </p:cNvSpPr>
            <p:nvPr/>
          </p:nvSpPr>
          <p:spPr bwMode="auto">
            <a:xfrm>
              <a:off x="696410" y="1783349"/>
              <a:ext cx="3075145" cy="3075145"/>
            </a:xfrm>
            <a:prstGeom prst="ellipse">
              <a:avLst/>
            </a:prstGeom>
            <a:noFill/>
            <a:ln w="38100" cap="flat" cmpd="sng" algn="ctr">
              <a:solidFill>
                <a:schemeClr val="bg2">
                  <a:lumMod val="20000"/>
                  <a:lumOff val="8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indent="0" algn="ctr">
                <a:buNone/>
              </a:pPr>
              <a:endParaRPr lang="en-GB" kern="0" dirty="0">
                <a:latin typeface="Calibri" panose="020F0502020204030204" pitchFamily="34" charset="0"/>
                <a:cs typeface="Calibri" panose="020F0502020204030204" pitchFamily="34" charset="0"/>
              </a:endParaRPr>
            </a:p>
          </p:txBody>
        </p:sp>
      </p:grpSp>
      <p:pic>
        <p:nvPicPr>
          <p:cNvPr id="41" name="Graphic 40">
            <a:extLst>
              <a:ext uri="{FF2B5EF4-FFF2-40B4-BE49-F238E27FC236}">
                <a16:creationId xmlns="" xmlns:a16="http://schemas.microsoft.com/office/drawing/2014/main" id="{52130850-8D65-8843-A7A3-25F7C9ABDA56}"/>
              </a:ext>
            </a:extLst>
          </p:cNvPr>
          <p:cNvPicPr>
            <a:picLocks noChangeAspect="1"/>
          </p:cNvPicPr>
          <p:nvPr/>
        </p:nvPicPr>
        <p:blipFill>
          <a:blip r:embed="rId3">
            <a:extLst>
              <a:ext uri="{96DAC541-7B7A-43D3-8B79-37D633B846F1}">
                <asvg:svgBlip xmlns="" xmlns:asvg="http://schemas.microsoft.com/office/drawing/2016/SVG/main" r:embed="rId4"/>
              </a:ext>
            </a:extLst>
          </a:blip>
          <a:srcRect/>
          <a:stretch/>
        </p:blipFill>
        <p:spPr>
          <a:xfrm rot="4845787">
            <a:off x="9619818" y="4204787"/>
            <a:ext cx="2242202" cy="3008286"/>
          </a:xfrm>
          <a:prstGeom prst="rect">
            <a:avLst/>
          </a:prstGeom>
        </p:spPr>
      </p:pic>
    </p:spTree>
    <p:extLst>
      <p:ext uri="{BB962C8B-B14F-4D97-AF65-F5344CB8AC3E}">
        <p14:creationId xmlns:p14="http://schemas.microsoft.com/office/powerpoint/2010/main" val="552483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53371" y="1713018"/>
            <a:ext cx="7311488" cy="3084928"/>
          </a:xfrm>
        </p:spPr>
        <p:txBody>
          <a:bodyPr/>
          <a:lstStyle/>
          <a:p>
            <a:r>
              <a:rPr lang="en-GB" sz="2800" dirty="0"/>
              <a:t>Great to show on your CV</a:t>
            </a:r>
          </a:p>
          <a:p>
            <a:r>
              <a:rPr lang="en-GB" sz="2800" dirty="0"/>
              <a:t>Gain valuable experience and learn new skills</a:t>
            </a:r>
          </a:p>
          <a:p>
            <a:r>
              <a:rPr lang="en-GB" sz="2800" dirty="0"/>
              <a:t>Can be really rewarding and fun </a:t>
            </a:r>
          </a:p>
          <a:p>
            <a:r>
              <a:rPr lang="en-GB" sz="2800" dirty="0"/>
              <a:t>You can volunteer abroad too!</a:t>
            </a:r>
          </a:p>
          <a:p>
            <a:r>
              <a:rPr lang="en-GB" sz="2800" dirty="0"/>
              <a:t>For information and volunteering opportunities in Wales, visit </a:t>
            </a:r>
            <a:r>
              <a:rPr lang="en-GB" sz="2800" u="sng" dirty="0">
                <a:solidFill>
                  <a:schemeClr val="bg2"/>
                </a:solidFill>
                <a:hlinkClick r:id="rId2">
                  <a:extLst>
                    <a:ext uri="{A12FA001-AC4F-418D-AE19-62706E023703}">
                      <ahyp:hlinkClr xmlns="" xmlns:ahyp="http://schemas.microsoft.com/office/drawing/2018/hyperlinkcolor" val="tx"/>
                    </a:ext>
                  </a:extLst>
                </a:hlinkClick>
              </a:rPr>
              <a:t>https://volunteering-wales.net/vk/volunteers/index.htm</a:t>
            </a:r>
            <a:r>
              <a:rPr lang="en-GB" sz="2800" dirty="0">
                <a:solidFill>
                  <a:schemeClr val="bg2"/>
                </a:solidFill>
              </a:rPr>
              <a:t> </a:t>
            </a:r>
          </a:p>
          <a:p>
            <a:pPr marL="0" indent="0">
              <a:buNone/>
            </a:pPr>
            <a:endParaRPr lang="en-GB" dirty="0">
              <a:solidFill>
                <a:schemeClr val="bg2"/>
              </a:solidFill>
            </a:endParaRPr>
          </a:p>
          <a:p>
            <a:endParaRPr lang="en-GB" dirty="0"/>
          </a:p>
          <a:p>
            <a:pPr marL="0" indent="0">
              <a:buNone/>
            </a:pPr>
            <a:endParaRPr lang="en-GB" sz="1800" dirty="0"/>
          </a:p>
          <a:p>
            <a:endParaRPr lang="en-GB" dirty="0"/>
          </a:p>
        </p:txBody>
      </p:sp>
      <p:sp>
        <p:nvSpPr>
          <p:cNvPr id="25" name="Title 1">
            <a:extLst>
              <a:ext uri="{FF2B5EF4-FFF2-40B4-BE49-F238E27FC236}">
                <a16:creationId xmlns="" xmlns:a16="http://schemas.microsoft.com/office/drawing/2014/main" id="{B07C76C1-0CCB-2B41-8EFB-C42CFA036E3F}"/>
              </a:ext>
            </a:extLst>
          </p:cNvPr>
          <p:cNvSpPr>
            <a:spLocks noGrp="1"/>
          </p:cNvSpPr>
          <p:nvPr>
            <p:ph type="title"/>
          </p:nvPr>
        </p:nvSpPr>
        <p:spPr>
          <a:xfrm>
            <a:off x="624979" y="320040"/>
            <a:ext cx="8256091" cy="720000"/>
          </a:xfrm>
        </p:spPr>
        <p:txBody>
          <a:bodyPr/>
          <a:lstStyle/>
          <a:p>
            <a:r>
              <a:rPr lang="en-GB" sz="4000" b="1" dirty="0"/>
              <a:t>Volunteering</a:t>
            </a:r>
          </a:p>
        </p:txBody>
      </p:sp>
      <p:grpSp>
        <p:nvGrpSpPr>
          <p:cNvPr id="2" name="Group 1">
            <a:extLst>
              <a:ext uri="{FF2B5EF4-FFF2-40B4-BE49-F238E27FC236}">
                <a16:creationId xmlns="" xmlns:a16="http://schemas.microsoft.com/office/drawing/2014/main" id="{1D362587-2F8C-2443-9484-B3732CD9AC69}"/>
              </a:ext>
            </a:extLst>
          </p:cNvPr>
          <p:cNvGrpSpPr/>
          <p:nvPr/>
        </p:nvGrpSpPr>
        <p:grpSpPr>
          <a:xfrm>
            <a:off x="696410" y="1783349"/>
            <a:ext cx="3083567" cy="3078466"/>
            <a:chOff x="696410" y="1783349"/>
            <a:chExt cx="3083567" cy="3078466"/>
          </a:xfrm>
        </p:grpSpPr>
        <p:pic>
          <p:nvPicPr>
            <p:cNvPr id="15" name="Picture 14" descr="Icon&#10;&#10;Description automatically generated">
              <a:extLst>
                <a:ext uri="{FF2B5EF4-FFF2-40B4-BE49-F238E27FC236}">
                  <a16:creationId xmlns="" xmlns:a16="http://schemas.microsoft.com/office/drawing/2014/main" id="{6FFF8271-CA3B-BA4C-AC23-A1E5EB0BFB6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0316" y="1786670"/>
              <a:ext cx="3049661" cy="3075145"/>
            </a:xfrm>
            <a:prstGeom prst="rect">
              <a:avLst/>
            </a:prstGeom>
          </p:spPr>
        </p:pic>
        <p:sp>
          <p:nvSpPr>
            <p:cNvPr id="5" name="Oval 4">
              <a:extLst>
                <a:ext uri="{FF2B5EF4-FFF2-40B4-BE49-F238E27FC236}">
                  <a16:creationId xmlns="" xmlns:a16="http://schemas.microsoft.com/office/drawing/2014/main" id="{A2FE4720-721C-1E49-BF1D-D4F350966FF1}"/>
                </a:ext>
              </a:extLst>
            </p:cNvPr>
            <p:cNvSpPr>
              <a:spLocks noChangeAspect="1"/>
            </p:cNvSpPr>
            <p:nvPr/>
          </p:nvSpPr>
          <p:spPr bwMode="auto">
            <a:xfrm>
              <a:off x="696410" y="1783349"/>
              <a:ext cx="3075145" cy="3075145"/>
            </a:xfrm>
            <a:prstGeom prst="ellipse">
              <a:avLst/>
            </a:prstGeom>
            <a:noFill/>
            <a:ln w="38100" cap="flat" cmpd="sng" algn="ctr">
              <a:solidFill>
                <a:schemeClr val="bg2">
                  <a:lumMod val="20000"/>
                  <a:lumOff val="8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indent="0" algn="ctr">
                <a:buNone/>
              </a:pPr>
              <a:endParaRPr lang="en-GB" kern="0" dirty="0">
                <a:latin typeface="Calibri" panose="020F0502020204030204" pitchFamily="34" charset="0"/>
                <a:cs typeface="Calibri" panose="020F0502020204030204" pitchFamily="34" charset="0"/>
              </a:endParaRPr>
            </a:p>
          </p:txBody>
        </p:sp>
      </p:grpSp>
      <p:pic>
        <p:nvPicPr>
          <p:cNvPr id="32" name="Graphic 31">
            <a:extLst>
              <a:ext uri="{FF2B5EF4-FFF2-40B4-BE49-F238E27FC236}">
                <a16:creationId xmlns="" xmlns:a16="http://schemas.microsoft.com/office/drawing/2014/main" id="{596DC6BD-89C9-714A-B56C-94B1870964CC}"/>
              </a:ext>
            </a:extLst>
          </p:cNvPr>
          <p:cNvPicPr>
            <a:picLocks noChangeAspect="1"/>
          </p:cNvPicPr>
          <p:nvPr/>
        </p:nvPicPr>
        <p:blipFill>
          <a:blip r:embed="rId4">
            <a:extLst>
              <a:ext uri="{96DAC541-7B7A-43D3-8B79-37D633B846F1}">
                <asvg:svgBlip xmlns="" xmlns:asvg="http://schemas.microsoft.com/office/drawing/2016/SVG/main" r:embed="rId5"/>
              </a:ext>
            </a:extLst>
          </a:blip>
          <a:srcRect/>
          <a:stretch/>
        </p:blipFill>
        <p:spPr>
          <a:xfrm rot="12016958">
            <a:off x="9821066" y="3632903"/>
            <a:ext cx="2242202" cy="3008286"/>
          </a:xfrm>
          <a:prstGeom prst="rect">
            <a:avLst/>
          </a:prstGeom>
        </p:spPr>
      </p:pic>
    </p:spTree>
    <p:extLst>
      <p:ext uri="{BB962C8B-B14F-4D97-AF65-F5344CB8AC3E}">
        <p14:creationId xmlns:p14="http://schemas.microsoft.com/office/powerpoint/2010/main" val="2183208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979" y="320040"/>
            <a:ext cx="8256091" cy="720000"/>
          </a:xfrm>
        </p:spPr>
        <p:txBody>
          <a:bodyPr/>
          <a:lstStyle/>
          <a:p>
            <a:r>
              <a:rPr lang="en-GB" sz="4000" b="1" dirty="0"/>
              <a:t>Activity</a:t>
            </a:r>
          </a:p>
        </p:txBody>
      </p:sp>
      <p:sp>
        <p:nvSpPr>
          <p:cNvPr id="3" name="Content Placeholder 2"/>
          <p:cNvSpPr>
            <a:spLocks noGrp="1"/>
          </p:cNvSpPr>
          <p:nvPr>
            <p:ph idx="1"/>
          </p:nvPr>
        </p:nvSpPr>
        <p:spPr>
          <a:xfrm>
            <a:off x="624979" y="1701602"/>
            <a:ext cx="9217024" cy="2952328"/>
          </a:xfrm>
        </p:spPr>
        <p:txBody>
          <a:bodyPr/>
          <a:lstStyle/>
          <a:p>
            <a:r>
              <a:rPr lang="en-GB" dirty="0"/>
              <a:t>Put the illustrations on the floor</a:t>
            </a:r>
          </a:p>
          <a:p>
            <a:r>
              <a:rPr lang="en-GB" dirty="0"/>
              <a:t>Use the footprints to connect them</a:t>
            </a:r>
          </a:p>
          <a:p>
            <a:r>
              <a:rPr lang="en-GB" dirty="0"/>
              <a:t>Ask the young people to choose </a:t>
            </a:r>
            <a:br>
              <a:rPr lang="en-GB" dirty="0"/>
            </a:br>
            <a:r>
              <a:rPr lang="en-GB" dirty="0"/>
              <a:t>what they think they will do next</a:t>
            </a:r>
          </a:p>
          <a:p>
            <a:r>
              <a:rPr lang="en-GB" dirty="0"/>
              <a:t>Then what is their next step?</a:t>
            </a:r>
          </a:p>
        </p:txBody>
      </p:sp>
      <p:pic>
        <p:nvPicPr>
          <p:cNvPr id="4" name="Graphic 3">
            <a:extLst>
              <a:ext uri="{FF2B5EF4-FFF2-40B4-BE49-F238E27FC236}">
                <a16:creationId xmlns="" xmlns:a16="http://schemas.microsoft.com/office/drawing/2014/main" id="{18BC6530-2421-A943-B528-547709000837}"/>
              </a:ext>
            </a:extLst>
          </p:cNvPr>
          <p:cNvPicPr>
            <a:picLocks noChangeAspect="1"/>
          </p:cNvPicPr>
          <p:nvPr/>
        </p:nvPicPr>
        <p:blipFill>
          <a:blip r:embed="rId2">
            <a:extLst>
              <a:ext uri="{96DAC541-7B7A-43D3-8B79-37D633B846F1}">
                <asvg:svgBlip xmlns="" xmlns:asvg="http://schemas.microsoft.com/office/drawing/2016/SVG/main" r:embed="rId3"/>
              </a:ext>
            </a:extLst>
          </a:blip>
          <a:srcRect/>
          <a:stretch/>
        </p:blipFill>
        <p:spPr>
          <a:xfrm rot="1393370">
            <a:off x="7417275" y="1253685"/>
            <a:ext cx="3917281" cy="5255684"/>
          </a:xfrm>
          <a:prstGeom prst="rect">
            <a:avLst/>
          </a:prstGeom>
        </p:spPr>
      </p:pic>
    </p:spTree>
    <p:extLst>
      <p:ext uri="{BB962C8B-B14F-4D97-AF65-F5344CB8AC3E}">
        <p14:creationId xmlns:p14="http://schemas.microsoft.com/office/powerpoint/2010/main" val="8083121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979" y="320040"/>
            <a:ext cx="8258150" cy="720080"/>
          </a:xfrm>
        </p:spPr>
        <p:txBody>
          <a:bodyPr/>
          <a:lstStyle/>
          <a:p>
            <a:r>
              <a:rPr lang="en-GB" sz="4000" b="1" dirty="0"/>
              <a:t>Another option is…</a:t>
            </a:r>
          </a:p>
        </p:txBody>
      </p:sp>
      <p:sp>
        <p:nvSpPr>
          <p:cNvPr id="4" name="Content Placeholder 2">
            <a:extLst>
              <a:ext uri="{FF2B5EF4-FFF2-40B4-BE49-F238E27FC236}">
                <a16:creationId xmlns="" xmlns:a16="http://schemas.microsoft.com/office/drawing/2014/main" id="{A359F421-EE17-824E-B813-275AE827138D}"/>
              </a:ext>
            </a:extLst>
          </p:cNvPr>
          <p:cNvSpPr txBox="1">
            <a:spLocks/>
          </p:cNvSpPr>
          <p:nvPr/>
        </p:nvSpPr>
        <p:spPr>
          <a:xfrm>
            <a:off x="624979" y="1701602"/>
            <a:ext cx="9217024" cy="2952328"/>
          </a:xfrm>
          <a:prstGeom prst="rect">
            <a:avLst/>
          </a:prstGeom>
        </p:spPr>
        <p:txBody>
          <a:bodyPr/>
          <a:lstStyle>
            <a:lvl1pPr marL="357188" indent="-357188" algn="l" rtl="0" eaLnBrk="1" fontAlgn="base" hangingPunct="1">
              <a:spcBef>
                <a:spcPct val="20000"/>
              </a:spcBef>
              <a:spcAft>
                <a:spcPct val="0"/>
              </a:spcAft>
              <a:buClr>
                <a:schemeClr val="bg2"/>
              </a:buClr>
              <a:buFont typeface="Arial" panose="020B0604020202020204" pitchFamily="34" charset="0"/>
              <a:buChar char="•"/>
              <a:defRPr sz="3200" b="0">
                <a:solidFill>
                  <a:schemeClr val="tx1"/>
                </a:solidFill>
                <a:latin typeface="+mn-lt"/>
                <a:ea typeface="+mn-ea"/>
                <a:cs typeface="+mn-cs"/>
              </a:defRPr>
            </a:lvl1pPr>
            <a:lvl2pPr marL="0" indent="0" algn="l" rtl="0" eaLnBrk="1" fontAlgn="base" hangingPunct="1">
              <a:spcBef>
                <a:spcPct val="20000"/>
              </a:spcBef>
              <a:spcAft>
                <a:spcPct val="0"/>
              </a:spcAft>
              <a:buClr>
                <a:schemeClr val="bg2"/>
              </a:buClr>
              <a:buFont typeface="Arial" panose="020B0604020202020204" pitchFamily="34" charset="0"/>
              <a:buNone/>
              <a:defRPr sz="3200">
                <a:solidFill>
                  <a:schemeClr val="tx1"/>
                </a:solidFill>
                <a:latin typeface="+mn-lt"/>
                <a:ea typeface="+mn-ea"/>
              </a:defRPr>
            </a:lvl2pPr>
            <a:lvl3pPr marL="0" indent="0" algn="l" rtl="0" eaLnBrk="1" fontAlgn="base" hangingPunct="1">
              <a:spcBef>
                <a:spcPct val="20000"/>
              </a:spcBef>
              <a:spcAft>
                <a:spcPct val="0"/>
              </a:spcAft>
              <a:buNone/>
              <a:defRPr sz="3200">
                <a:solidFill>
                  <a:schemeClr val="tx1"/>
                </a:solidFill>
                <a:latin typeface="+mn-lt"/>
                <a:ea typeface="+mn-ea"/>
              </a:defRPr>
            </a:lvl3pPr>
            <a:lvl4pPr marL="0" indent="0" algn="l" rtl="0" eaLnBrk="1" fontAlgn="base" hangingPunct="1">
              <a:spcBef>
                <a:spcPct val="20000"/>
              </a:spcBef>
              <a:spcAft>
                <a:spcPct val="0"/>
              </a:spcAft>
              <a:buNone/>
              <a:defRPr sz="3200">
                <a:solidFill>
                  <a:schemeClr val="tx1"/>
                </a:solidFill>
                <a:latin typeface="+mn-lt"/>
                <a:ea typeface="+mn-ea"/>
              </a:defRPr>
            </a:lvl4pPr>
            <a:lvl5pPr marL="0" indent="0" algn="l" rtl="0" eaLnBrk="1" fontAlgn="base" hangingPunct="1">
              <a:spcBef>
                <a:spcPct val="20000"/>
              </a:spcBef>
              <a:spcAft>
                <a:spcPct val="0"/>
              </a:spcAft>
              <a:buNone/>
              <a:defRPr sz="3200">
                <a:solidFill>
                  <a:schemeClr val="tx1"/>
                </a:solidFill>
                <a:latin typeface="+mn-lt"/>
                <a:ea typeface="+mn-ea"/>
              </a:defRPr>
            </a:lvl5pPr>
            <a:lvl6pPr marL="3355231" indent="-305021" algn="l" rtl="0" eaLnBrk="1" fontAlgn="base" hangingPunct="1">
              <a:spcBef>
                <a:spcPct val="20000"/>
              </a:spcBef>
              <a:spcAft>
                <a:spcPct val="0"/>
              </a:spcAft>
              <a:buChar char="»"/>
              <a:defRPr sz="2700">
                <a:solidFill>
                  <a:schemeClr val="tx1"/>
                </a:solidFill>
                <a:latin typeface="+mn-lt"/>
                <a:ea typeface="+mn-ea"/>
              </a:defRPr>
            </a:lvl6pPr>
            <a:lvl7pPr marL="3965273" indent="-305021" algn="l" rtl="0" eaLnBrk="1" fontAlgn="base" hangingPunct="1">
              <a:spcBef>
                <a:spcPct val="20000"/>
              </a:spcBef>
              <a:spcAft>
                <a:spcPct val="0"/>
              </a:spcAft>
              <a:buChar char="»"/>
              <a:defRPr sz="2700">
                <a:solidFill>
                  <a:schemeClr val="tx1"/>
                </a:solidFill>
                <a:latin typeface="+mn-lt"/>
                <a:ea typeface="+mn-ea"/>
              </a:defRPr>
            </a:lvl7pPr>
            <a:lvl8pPr marL="4575315" indent="-305021" algn="l" rtl="0" eaLnBrk="1" fontAlgn="base" hangingPunct="1">
              <a:spcBef>
                <a:spcPct val="20000"/>
              </a:spcBef>
              <a:spcAft>
                <a:spcPct val="0"/>
              </a:spcAft>
              <a:buChar char="»"/>
              <a:defRPr sz="2700">
                <a:solidFill>
                  <a:schemeClr val="tx1"/>
                </a:solidFill>
                <a:latin typeface="+mn-lt"/>
                <a:ea typeface="+mn-ea"/>
              </a:defRPr>
            </a:lvl8pPr>
            <a:lvl9pPr marL="5185357" indent="-305021" algn="l" rtl="0" eaLnBrk="1" fontAlgn="base" hangingPunct="1">
              <a:spcBef>
                <a:spcPct val="20000"/>
              </a:spcBef>
              <a:spcAft>
                <a:spcPct val="0"/>
              </a:spcAft>
              <a:buChar char="»"/>
              <a:defRPr sz="2700">
                <a:solidFill>
                  <a:schemeClr val="tx1"/>
                </a:solidFill>
                <a:latin typeface="+mn-lt"/>
                <a:ea typeface="+mn-ea"/>
              </a:defRPr>
            </a:lvl9pPr>
          </a:lstStyle>
          <a:p>
            <a:pPr marL="0" indent="0">
              <a:buNone/>
            </a:pPr>
            <a:r>
              <a:rPr lang="en-GB" sz="3000" dirty="0">
                <a:latin typeface="Calibri" panose="020F0502020204030204" pitchFamily="34" charset="0"/>
              </a:rPr>
              <a:t>Travelling / Gap year</a:t>
            </a:r>
          </a:p>
          <a:p>
            <a:pPr marL="457200" indent="-457200"/>
            <a:r>
              <a:rPr lang="en-GB" sz="3000" dirty="0">
                <a:latin typeface="Calibri" panose="020F0502020204030204" pitchFamily="34" charset="0"/>
              </a:rPr>
              <a:t>Travel the world</a:t>
            </a:r>
          </a:p>
          <a:p>
            <a:pPr marL="457200" indent="-457200"/>
            <a:r>
              <a:rPr lang="en-GB" sz="3000" dirty="0">
                <a:latin typeface="Calibri" panose="020F0502020204030204" pitchFamily="34" charset="0"/>
              </a:rPr>
              <a:t>Do volunteering work</a:t>
            </a:r>
          </a:p>
          <a:p>
            <a:pPr marL="457200" indent="-457200"/>
            <a:r>
              <a:rPr lang="en-GB" sz="3000" dirty="0">
                <a:latin typeface="Calibri" panose="020F0502020204030204" pitchFamily="34" charset="0"/>
              </a:rPr>
              <a:t>Learn new cultures and visit landmarks</a:t>
            </a:r>
          </a:p>
          <a:p>
            <a:pPr marL="457200" indent="-457200"/>
            <a:r>
              <a:rPr lang="en-GB" sz="3000" dirty="0">
                <a:latin typeface="Calibri" panose="020F0502020204030204" pitchFamily="34" charset="0"/>
              </a:rPr>
              <a:t>Learn new skills</a:t>
            </a:r>
          </a:p>
          <a:p>
            <a:pPr marL="457200" indent="-457200"/>
            <a:r>
              <a:rPr lang="en-GB" sz="3000" dirty="0">
                <a:latin typeface="Calibri" panose="020F0502020204030204" pitchFamily="34" charset="0"/>
              </a:rPr>
              <a:t>Achieve personal challenges</a:t>
            </a:r>
          </a:p>
        </p:txBody>
      </p:sp>
    </p:spTree>
    <p:extLst>
      <p:ext uri="{BB962C8B-B14F-4D97-AF65-F5344CB8AC3E}">
        <p14:creationId xmlns:p14="http://schemas.microsoft.com/office/powerpoint/2010/main" val="13581107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rotWithShape="1">
          <a:blip r:embed="rId3" cstate="screen">
            <a:extLst>
              <a:ext uri="{28A0092B-C50C-407E-A947-70E740481C1C}">
                <a14:useLocalDpi xmlns:a14="http://schemas.microsoft.com/office/drawing/2010/main"/>
              </a:ext>
            </a:extLst>
          </a:blip>
          <a:srcRect/>
          <a:stretch/>
        </p:blipFill>
        <p:spPr>
          <a:xfrm>
            <a:off x="691451" y="2167922"/>
            <a:ext cx="2523744" cy="2523744"/>
          </a:xfrm>
          <a:prstGeom prst="ellipse">
            <a:avLst/>
          </a:prstGeom>
          <a:ln w="38100">
            <a:solidFill>
              <a:schemeClr val="bg2">
                <a:lumMod val="20000"/>
                <a:lumOff val="80000"/>
              </a:schemeClr>
            </a:solidFill>
          </a:ln>
        </p:spPr>
      </p:pic>
      <p:pic>
        <p:nvPicPr>
          <p:cNvPr id="3" name="Picture 2"/>
          <p:cNvPicPr preferRelativeResize="0">
            <a:picLocks/>
          </p:cNvPicPr>
          <p:nvPr/>
        </p:nvPicPr>
        <p:blipFill rotWithShape="1">
          <a:blip r:embed="rId4" cstate="screen">
            <a:extLst>
              <a:ext uri="{28A0092B-C50C-407E-A947-70E740481C1C}">
                <a14:useLocalDpi xmlns:a14="http://schemas.microsoft.com/office/drawing/2010/main"/>
              </a:ext>
            </a:extLst>
          </a:blip>
          <a:srcRect/>
          <a:stretch/>
        </p:blipFill>
        <p:spPr>
          <a:xfrm>
            <a:off x="6359771" y="2167922"/>
            <a:ext cx="2523744" cy="2523744"/>
          </a:xfrm>
          <a:prstGeom prst="ellipse">
            <a:avLst/>
          </a:prstGeom>
          <a:ln w="38100">
            <a:solidFill>
              <a:schemeClr val="bg2">
                <a:lumMod val="20000"/>
                <a:lumOff val="80000"/>
              </a:schemeClr>
            </a:solidFill>
          </a:ln>
        </p:spPr>
      </p:pic>
      <p:pic>
        <p:nvPicPr>
          <p:cNvPr id="4" name="Picture 3"/>
          <p:cNvPicPr preferRelativeResize="0">
            <a:picLocks/>
          </p:cNvPicPr>
          <p:nvPr/>
        </p:nvPicPr>
        <p:blipFill rotWithShape="1">
          <a:blip r:embed="rId5" cstate="screen">
            <a:extLst>
              <a:ext uri="{28A0092B-C50C-407E-A947-70E740481C1C}">
                <a14:useLocalDpi xmlns:a14="http://schemas.microsoft.com/office/drawing/2010/main"/>
              </a:ext>
            </a:extLst>
          </a:blip>
          <a:srcRect/>
          <a:stretch/>
        </p:blipFill>
        <p:spPr>
          <a:xfrm>
            <a:off x="3525611" y="2167922"/>
            <a:ext cx="2523744" cy="2523744"/>
          </a:xfrm>
          <a:prstGeom prst="ellipse">
            <a:avLst/>
          </a:prstGeom>
          <a:ln w="38100">
            <a:solidFill>
              <a:schemeClr val="bg2">
                <a:lumMod val="20000"/>
                <a:lumOff val="80000"/>
              </a:schemeClr>
            </a:solidFill>
          </a:ln>
        </p:spPr>
      </p:pic>
      <p:pic>
        <p:nvPicPr>
          <p:cNvPr id="5" name="Picture 4"/>
          <p:cNvPicPr preferRelativeResize="0">
            <a:picLocks/>
          </p:cNvPicPr>
          <p:nvPr/>
        </p:nvPicPr>
        <p:blipFill rotWithShape="1">
          <a:blip r:embed="rId6" cstate="screen">
            <a:extLst>
              <a:ext uri="{28A0092B-C50C-407E-A947-70E740481C1C}">
                <a14:useLocalDpi xmlns:a14="http://schemas.microsoft.com/office/drawing/2010/main"/>
              </a:ext>
            </a:extLst>
          </a:blip>
          <a:srcRect/>
          <a:stretch/>
        </p:blipFill>
        <p:spPr>
          <a:xfrm>
            <a:off x="9193931" y="2167922"/>
            <a:ext cx="2523744" cy="2523744"/>
          </a:xfrm>
          <a:prstGeom prst="ellipse">
            <a:avLst/>
          </a:prstGeom>
          <a:ln w="38100">
            <a:solidFill>
              <a:schemeClr val="bg2">
                <a:lumMod val="20000"/>
                <a:lumOff val="80000"/>
              </a:schemeClr>
            </a:solidFill>
          </a:ln>
        </p:spPr>
      </p:pic>
      <p:sp>
        <p:nvSpPr>
          <p:cNvPr id="6" name="TextBox 5"/>
          <p:cNvSpPr txBox="1"/>
          <p:nvPr/>
        </p:nvSpPr>
        <p:spPr>
          <a:xfrm>
            <a:off x="981215" y="4850790"/>
            <a:ext cx="1944216" cy="523220"/>
          </a:xfrm>
          <a:prstGeom prst="rect">
            <a:avLst/>
          </a:prstGeom>
          <a:noFill/>
        </p:spPr>
        <p:txBody>
          <a:bodyPr wrap="square" rtlCol="0">
            <a:spAutoFit/>
          </a:bodyPr>
          <a:lstStyle/>
          <a:p>
            <a:pPr algn="ctr"/>
            <a:r>
              <a:rPr lang="en-GB" sz="2800" dirty="0">
                <a:solidFill>
                  <a:schemeClr val="bg2"/>
                </a:solidFill>
                <a:latin typeface="Calibri" panose="020F0502020204030204" pitchFamily="34" charset="0"/>
                <a:cs typeface="Calibri" panose="020F0502020204030204" pitchFamily="34" charset="0"/>
              </a:rPr>
              <a:t>Australia</a:t>
            </a:r>
          </a:p>
        </p:txBody>
      </p:sp>
      <p:sp>
        <p:nvSpPr>
          <p:cNvPr id="7" name="TextBox 6"/>
          <p:cNvSpPr txBox="1"/>
          <p:nvPr/>
        </p:nvSpPr>
        <p:spPr>
          <a:xfrm>
            <a:off x="6657546" y="4837910"/>
            <a:ext cx="1928194" cy="523220"/>
          </a:xfrm>
          <a:prstGeom prst="rect">
            <a:avLst/>
          </a:prstGeom>
          <a:noFill/>
        </p:spPr>
        <p:txBody>
          <a:bodyPr wrap="square" rtlCol="0">
            <a:spAutoFit/>
          </a:bodyPr>
          <a:lstStyle/>
          <a:p>
            <a:pPr algn="ctr"/>
            <a:r>
              <a:rPr lang="en-GB" sz="2800" dirty="0">
                <a:solidFill>
                  <a:schemeClr val="bg2"/>
                </a:solidFill>
                <a:latin typeface="Calibri" panose="020F0502020204030204" pitchFamily="34" charset="0"/>
                <a:cs typeface="Calibri" panose="020F0502020204030204" pitchFamily="34" charset="0"/>
              </a:rPr>
              <a:t>France</a:t>
            </a:r>
          </a:p>
        </p:txBody>
      </p:sp>
      <p:sp>
        <p:nvSpPr>
          <p:cNvPr id="8" name="TextBox 7"/>
          <p:cNvSpPr txBox="1"/>
          <p:nvPr/>
        </p:nvSpPr>
        <p:spPr>
          <a:xfrm>
            <a:off x="4103407" y="4837911"/>
            <a:ext cx="1368152" cy="523220"/>
          </a:xfrm>
          <a:prstGeom prst="rect">
            <a:avLst/>
          </a:prstGeom>
          <a:noFill/>
        </p:spPr>
        <p:txBody>
          <a:bodyPr wrap="square" rtlCol="0">
            <a:spAutoFit/>
          </a:bodyPr>
          <a:lstStyle/>
          <a:p>
            <a:pPr algn="ctr"/>
            <a:r>
              <a:rPr lang="en-GB" sz="2800" dirty="0">
                <a:solidFill>
                  <a:schemeClr val="bg2"/>
                </a:solidFill>
                <a:latin typeface="Calibri" panose="020F0502020204030204" pitchFamily="34" charset="0"/>
                <a:cs typeface="Calibri" panose="020F0502020204030204" pitchFamily="34" charset="0"/>
              </a:rPr>
              <a:t>Egypt</a:t>
            </a:r>
          </a:p>
        </p:txBody>
      </p:sp>
      <p:sp>
        <p:nvSpPr>
          <p:cNvPr id="9" name="TextBox 8"/>
          <p:cNvSpPr txBox="1"/>
          <p:nvPr/>
        </p:nvSpPr>
        <p:spPr>
          <a:xfrm>
            <a:off x="9483695" y="4837909"/>
            <a:ext cx="1944216" cy="523220"/>
          </a:xfrm>
          <a:prstGeom prst="rect">
            <a:avLst/>
          </a:prstGeom>
          <a:noFill/>
        </p:spPr>
        <p:txBody>
          <a:bodyPr wrap="square" rtlCol="0">
            <a:spAutoFit/>
          </a:bodyPr>
          <a:lstStyle/>
          <a:p>
            <a:pPr algn="ctr"/>
            <a:r>
              <a:rPr lang="en-GB" sz="2800" dirty="0">
                <a:solidFill>
                  <a:schemeClr val="bg2"/>
                </a:solidFill>
                <a:latin typeface="Calibri" panose="020F0502020204030204" pitchFamily="34" charset="0"/>
                <a:cs typeface="Calibri" panose="020F0502020204030204" pitchFamily="34" charset="0"/>
              </a:rPr>
              <a:t>China</a:t>
            </a:r>
          </a:p>
        </p:txBody>
      </p:sp>
    </p:spTree>
    <p:extLst>
      <p:ext uri="{BB962C8B-B14F-4D97-AF65-F5344CB8AC3E}">
        <p14:creationId xmlns:p14="http://schemas.microsoft.com/office/powerpoint/2010/main" val="537465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213AAB56-3702-A344-B597-7A17C6B4193A}"/>
              </a:ext>
            </a:extLst>
          </p:cNvPr>
          <p:cNvPicPr preferRelativeResize="0">
            <a:picLocks/>
          </p:cNvPicPr>
          <p:nvPr/>
        </p:nvPicPr>
        <p:blipFill>
          <a:blip r:embed="rId3" cstate="screen">
            <a:extLst>
              <a:ext uri="{28A0092B-C50C-407E-A947-70E740481C1C}">
                <a14:useLocalDpi xmlns:a14="http://schemas.microsoft.com/office/drawing/2010/main"/>
              </a:ext>
            </a:extLst>
          </a:blip>
          <a:stretch>
            <a:fillRect/>
          </a:stretch>
        </p:blipFill>
        <p:spPr>
          <a:xfrm>
            <a:off x="679114" y="2167922"/>
            <a:ext cx="2523744" cy="2520000"/>
          </a:xfrm>
          <a:prstGeom prst="ellipse">
            <a:avLst/>
          </a:prstGeom>
          <a:ln w="50800">
            <a:solidFill>
              <a:schemeClr val="bg2">
                <a:lumMod val="20000"/>
                <a:lumOff val="80000"/>
              </a:schemeClr>
            </a:solidFill>
          </a:ln>
        </p:spPr>
      </p:pic>
      <p:pic>
        <p:nvPicPr>
          <p:cNvPr id="11" name="Picture 10">
            <a:extLst>
              <a:ext uri="{FF2B5EF4-FFF2-40B4-BE49-F238E27FC236}">
                <a16:creationId xmlns="" xmlns:a16="http://schemas.microsoft.com/office/drawing/2014/main" id="{82E4D430-9996-8146-9341-6FEB15BD8F7B}"/>
              </a:ext>
            </a:extLst>
          </p:cNvPr>
          <p:cNvPicPr preferRelativeResize="0">
            <a:picLocks/>
          </p:cNvPicPr>
          <p:nvPr/>
        </p:nvPicPr>
        <p:blipFill rotWithShape="1">
          <a:blip r:embed="rId4" cstate="screen">
            <a:extLst>
              <a:ext uri="{28A0092B-C50C-407E-A947-70E740481C1C}">
                <a14:useLocalDpi xmlns:a14="http://schemas.microsoft.com/office/drawing/2010/main"/>
              </a:ext>
            </a:extLst>
          </a:blip>
          <a:srcRect/>
          <a:stretch/>
        </p:blipFill>
        <p:spPr>
          <a:xfrm>
            <a:off x="6359771" y="2167922"/>
            <a:ext cx="2523744" cy="2520000"/>
          </a:xfrm>
          <a:prstGeom prst="ellipse">
            <a:avLst/>
          </a:prstGeom>
          <a:ln w="50800">
            <a:solidFill>
              <a:schemeClr val="bg2">
                <a:lumMod val="20000"/>
                <a:lumOff val="80000"/>
              </a:schemeClr>
            </a:solidFill>
          </a:ln>
        </p:spPr>
      </p:pic>
      <p:pic>
        <p:nvPicPr>
          <p:cNvPr id="12" name="Picture 11">
            <a:extLst>
              <a:ext uri="{FF2B5EF4-FFF2-40B4-BE49-F238E27FC236}">
                <a16:creationId xmlns="" xmlns:a16="http://schemas.microsoft.com/office/drawing/2014/main" id="{C6E032AF-3734-2C4A-ACF3-F148D61F317C}"/>
              </a:ext>
            </a:extLst>
          </p:cNvPr>
          <p:cNvPicPr preferRelativeResize="0">
            <a:picLocks/>
          </p:cNvPicPr>
          <p:nvPr/>
        </p:nvPicPr>
        <p:blipFill rotWithShape="1">
          <a:blip r:embed="rId5" cstate="screen">
            <a:extLst>
              <a:ext uri="{28A0092B-C50C-407E-A947-70E740481C1C}">
                <a14:useLocalDpi xmlns:a14="http://schemas.microsoft.com/office/drawing/2010/main"/>
              </a:ext>
            </a:extLst>
          </a:blip>
          <a:srcRect/>
          <a:stretch/>
        </p:blipFill>
        <p:spPr>
          <a:xfrm>
            <a:off x="3537948" y="2167922"/>
            <a:ext cx="2523744" cy="2520000"/>
          </a:xfrm>
          <a:prstGeom prst="ellipse">
            <a:avLst/>
          </a:prstGeom>
          <a:ln w="50800">
            <a:solidFill>
              <a:schemeClr val="bg2">
                <a:lumMod val="20000"/>
                <a:lumOff val="80000"/>
              </a:schemeClr>
            </a:solidFill>
          </a:ln>
        </p:spPr>
      </p:pic>
      <p:pic>
        <p:nvPicPr>
          <p:cNvPr id="13" name="Picture 12">
            <a:extLst>
              <a:ext uri="{FF2B5EF4-FFF2-40B4-BE49-F238E27FC236}">
                <a16:creationId xmlns="" xmlns:a16="http://schemas.microsoft.com/office/drawing/2014/main" id="{7868F25E-70CB-E346-BEB4-C33AB3E5F75F}"/>
              </a:ext>
            </a:extLst>
          </p:cNvPr>
          <p:cNvPicPr preferRelativeResize="0">
            <a:picLocks/>
          </p:cNvPicPr>
          <p:nvPr/>
        </p:nvPicPr>
        <p:blipFill rotWithShape="1">
          <a:blip r:embed="rId6" cstate="screen">
            <a:extLst>
              <a:ext uri="{28A0092B-C50C-407E-A947-70E740481C1C}">
                <a14:useLocalDpi xmlns:a14="http://schemas.microsoft.com/office/drawing/2010/main"/>
              </a:ext>
            </a:extLst>
          </a:blip>
          <a:srcRect/>
          <a:stretch/>
        </p:blipFill>
        <p:spPr>
          <a:xfrm>
            <a:off x="9194115" y="2167922"/>
            <a:ext cx="2523744" cy="2520000"/>
          </a:xfrm>
          <a:prstGeom prst="ellipse">
            <a:avLst/>
          </a:prstGeom>
          <a:ln w="50800">
            <a:solidFill>
              <a:schemeClr val="bg2">
                <a:lumMod val="20000"/>
                <a:lumOff val="80000"/>
              </a:schemeClr>
            </a:solidFill>
          </a:ln>
        </p:spPr>
      </p:pic>
      <p:sp>
        <p:nvSpPr>
          <p:cNvPr id="6" name="TextBox 5"/>
          <p:cNvSpPr txBox="1"/>
          <p:nvPr/>
        </p:nvSpPr>
        <p:spPr>
          <a:xfrm>
            <a:off x="981215" y="4850790"/>
            <a:ext cx="1944216" cy="523220"/>
          </a:xfrm>
          <a:prstGeom prst="rect">
            <a:avLst/>
          </a:prstGeom>
          <a:noFill/>
        </p:spPr>
        <p:txBody>
          <a:bodyPr wrap="square" rtlCol="0">
            <a:spAutoFit/>
          </a:bodyPr>
          <a:lstStyle/>
          <a:p>
            <a:pPr algn="ctr"/>
            <a:r>
              <a:rPr lang="en-GB" sz="2800" dirty="0">
                <a:solidFill>
                  <a:schemeClr val="bg2"/>
                </a:solidFill>
                <a:latin typeface="Calibri" panose="020F0502020204030204" pitchFamily="34" charset="0"/>
                <a:cs typeface="Calibri" panose="020F0502020204030204" pitchFamily="34" charset="0"/>
              </a:rPr>
              <a:t>Italy</a:t>
            </a:r>
          </a:p>
        </p:txBody>
      </p:sp>
      <p:sp>
        <p:nvSpPr>
          <p:cNvPr id="7" name="TextBox 6"/>
          <p:cNvSpPr txBox="1"/>
          <p:nvPr/>
        </p:nvSpPr>
        <p:spPr>
          <a:xfrm>
            <a:off x="6657546" y="4837910"/>
            <a:ext cx="1928194" cy="523220"/>
          </a:xfrm>
          <a:prstGeom prst="rect">
            <a:avLst/>
          </a:prstGeom>
          <a:noFill/>
        </p:spPr>
        <p:txBody>
          <a:bodyPr wrap="square" rtlCol="0">
            <a:spAutoFit/>
          </a:bodyPr>
          <a:lstStyle/>
          <a:p>
            <a:pPr algn="ctr"/>
            <a:r>
              <a:rPr lang="en-GB" sz="2800" dirty="0">
                <a:solidFill>
                  <a:schemeClr val="bg2"/>
                </a:solidFill>
                <a:latin typeface="Calibri" panose="020F0502020204030204" pitchFamily="34" charset="0"/>
                <a:cs typeface="Calibri" panose="020F0502020204030204" pitchFamily="34" charset="0"/>
              </a:rPr>
              <a:t>India</a:t>
            </a:r>
          </a:p>
        </p:txBody>
      </p:sp>
      <p:sp>
        <p:nvSpPr>
          <p:cNvPr id="8" name="TextBox 7"/>
          <p:cNvSpPr txBox="1"/>
          <p:nvPr/>
        </p:nvSpPr>
        <p:spPr>
          <a:xfrm>
            <a:off x="4103407" y="4837911"/>
            <a:ext cx="1368152" cy="523220"/>
          </a:xfrm>
          <a:prstGeom prst="rect">
            <a:avLst/>
          </a:prstGeom>
          <a:noFill/>
        </p:spPr>
        <p:txBody>
          <a:bodyPr wrap="square" rtlCol="0">
            <a:spAutoFit/>
          </a:bodyPr>
          <a:lstStyle/>
          <a:p>
            <a:pPr algn="ctr"/>
            <a:r>
              <a:rPr lang="en-GB" sz="2800" dirty="0">
                <a:solidFill>
                  <a:schemeClr val="bg2"/>
                </a:solidFill>
                <a:latin typeface="Calibri" panose="020F0502020204030204" pitchFamily="34" charset="0"/>
                <a:cs typeface="Calibri" panose="020F0502020204030204" pitchFamily="34" charset="0"/>
              </a:rPr>
              <a:t>USA</a:t>
            </a:r>
          </a:p>
        </p:txBody>
      </p:sp>
      <p:sp>
        <p:nvSpPr>
          <p:cNvPr id="9" name="TextBox 8"/>
          <p:cNvSpPr txBox="1"/>
          <p:nvPr/>
        </p:nvSpPr>
        <p:spPr>
          <a:xfrm>
            <a:off x="9483695" y="4837909"/>
            <a:ext cx="1944216" cy="523220"/>
          </a:xfrm>
          <a:prstGeom prst="rect">
            <a:avLst/>
          </a:prstGeom>
          <a:noFill/>
        </p:spPr>
        <p:txBody>
          <a:bodyPr wrap="square" rtlCol="0">
            <a:spAutoFit/>
          </a:bodyPr>
          <a:lstStyle/>
          <a:p>
            <a:pPr algn="ctr"/>
            <a:r>
              <a:rPr lang="en-GB" sz="2800" dirty="0">
                <a:solidFill>
                  <a:schemeClr val="bg2"/>
                </a:solidFill>
                <a:latin typeface="Calibri" panose="020F0502020204030204" pitchFamily="34" charset="0"/>
                <a:cs typeface="Calibri" panose="020F0502020204030204" pitchFamily="34" charset="0"/>
              </a:rPr>
              <a:t>Peru</a:t>
            </a:r>
          </a:p>
        </p:txBody>
      </p:sp>
    </p:spTree>
    <p:extLst>
      <p:ext uri="{BB962C8B-B14F-4D97-AF65-F5344CB8AC3E}">
        <p14:creationId xmlns:p14="http://schemas.microsoft.com/office/powerpoint/2010/main" val="2403023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a:extLst>
              <a:ext uri="{FF2B5EF4-FFF2-40B4-BE49-F238E27FC236}">
                <a16:creationId xmlns="" xmlns:a16="http://schemas.microsoft.com/office/drawing/2014/main" id="{7CA3136D-0226-044D-A06F-36D004102C3D}"/>
              </a:ext>
            </a:extLst>
          </p:cNvPr>
          <p:cNvSpPr txBox="1"/>
          <p:nvPr/>
        </p:nvSpPr>
        <p:spPr>
          <a:xfrm>
            <a:off x="3336776" y="3438050"/>
            <a:ext cx="2592288" cy="677108"/>
          </a:xfrm>
          <a:prstGeom prst="rect">
            <a:avLst/>
          </a:prstGeom>
          <a:noFill/>
        </p:spPr>
        <p:txBody>
          <a:bodyPr wrap="square" rtlCol="0">
            <a:spAutoFit/>
          </a:bodyPr>
          <a:lstStyle/>
          <a:p>
            <a:pPr algn="ctr"/>
            <a:r>
              <a:rPr lang="en-GB" sz="1900" dirty="0">
                <a:latin typeface="Calibri" panose="020F0502020204030204" pitchFamily="34" charset="0"/>
                <a:cs typeface="Calibri" panose="020F0502020204030204" pitchFamily="34" charset="0"/>
              </a:rPr>
              <a:t>Junior doctor – </a:t>
            </a:r>
            <a:br>
              <a:rPr lang="en-GB" sz="1900" dirty="0">
                <a:latin typeface="Calibri" panose="020F0502020204030204" pitchFamily="34" charset="0"/>
                <a:cs typeface="Calibri" panose="020F0502020204030204" pitchFamily="34" charset="0"/>
              </a:rPr>
            </a:br>
            <a:r>
              <a:rPr lang="en-GB" sz="1900" dirty="0">
                <a:latin typeface="Calibri" panose="020F0502020204030204" pitchFamily="34" charset="0"/>
                <a:cs typeface="Calibri" panose="020F0502020204030204" pitchFamily="34" charset="0"/>
              </a:rPr>
              <a:t>10 years!</a:t>
            </a:r>
          </a:p>
        </p:txBody>
      </p:sp>
      <p:grpSp>
        <p:nvGrpSpPr>
          <p:cNvPr id="56" name="Group 55">
            <a:extLst>
              <a:ext uri="{FF2B5EF4-FFF2-40B4-BE49-F238E27FC236}">
                <a16:creationId xmlns="" xmlns:a16="http://schemas.microsoft.com/office/drawing/2014/main" id="{BF97BA21-03BC-904D-B0D0-DDEAABF1466A}"/>
              </a:ext>
            </a:extLst>
          </p:cNvPr>
          <p:cNvGrpSpPr/>
          <p:nvPr/>
        </p:nvGrpSpPr>
        <p:grpSpPr>
          <a:xfrm>
            <a:off x="3427220" y="4140182"/>
            <a:ext cx="2411401" cy="914483"/>
            <a:chOff x="3471580" y="2800048"/>
            <a:chExt cx="2411401" cy="914483"/>
          </a:xfrm>
        </p:grpSpPr>
        <p:sp>
          <p:nvSpPr>
            <p:cNvPr id="32" name="TextBox 31">
              <a:extLst>
                <a:ext uri="{FF2B5EF4-FFF2-40B4-BE49-F238E27FC236}">
                  <a16:creationId xmlns="" xmlns:a16="http://schemas.microsoft.com/office/drawing/2014/main" id="{06E20BFB-1F10-CB4C-BF21-1871FCEE98B4}"/>
                </a:ext>
              </a:extLst>
            </p:cNvPr>
            <p:cNvSpPr txBox="1"/>
            <p:nvPr/>
          </p:nvSpPr>
          <p:spPr>
            <a:xfrm>
              <a:off x="3471580" y="3037423"/>
              <a:ext cx="2411401" cy="677108"/>
            </a:xfrm>
            <a:prstGeom prst="rect">
              <a:avLst/>
            </a:prstGeom>
            <a:noFill/>
          </p:spPr>
          <p:txBody>
            <a:bodyPr wrap="square" rtlCol="0">
              <a:spAutoFit/>
            </a:bodyPr>
            <a:lstStyle/>
            <a:p>
              <a:pPr algn="ctr"/>
              <a:r>
                <a:rPr lang="en-GB" sz="1900" dirty="0">
                  <a:latin typeface="Calibri" panose="020F0502020204030204" pitchFamily="34" charset="0"/>
                  <a:cs typeface="Calibri" panose="020F0502020204030204" pitchFamily="34" charset="0"/>
                </a:rPr>
                <a:t>Medicine at </a:t>
              </a:r>
              <a:r>
                <a:rPr lang="en-GB" sz="1900" dirty="0" err="1">
                  <a:latin typeface="Calibri" panose="020F0502020204030204" pitchFamily="34" charset="0"/>
                  <a:cs typeface="Calibri" panose="020F0502020204030204" pitchFamily="34" charset="0"/>
                </a:rPr>
                <a:t>uni</a:t>
              </a:r>
              <a:r>
                <a:rPr lang="en-GB" sz="1900" dirty="0">
                  <a:latin typeface="Calibri" panose="020F0502020204030204" pitchFamily="34" charset="0"/>
                  <a:cs typeface="Calibri" panose="020F0502020204030204" pitchFamily="34" charset="0"/>
                </a:rPr>
                <a:t> – </a:t>
              </a:r>
              <a:br>
                <a:rPr lang="en-GB" sz="1900" dirty="0">
                  <a:latin typeface="Calibri" panose="020F0502020204030204" pitchFamily="34" charset="0"/>
                  <a:cs typeface="Calibri" panose="020F0502020204030204" pitchFamily="34" charset="0"/>
                </a:rPr>
              </a:br>
              <a:r>
                <a:rPr lang="en-GB" sz="1900" dirty="0">
                  <a:latin typeface="Calibri" panose="020F0502020204030204" pitchFamily="34" charset="0"/>
                  <a:cs typeface="Calibri" panose="020F0502020204030204" pitchFamily="34" charset="0"/>
                </a:rPr>
                <a:t>6 years!</a:t>
              </a:r>
            </a:p>
          </p:txBody>
        </p:sp>
        <p:cxnSp>
          <p:nvCxnSpPr>
            <p:cNvPr id="37" name="Straight Connector 36">
              <a:extLst>
                <a:ext uri="{FF2B5EF4-FFF2-40B4-BE49-F238E27FC236}">
                  <a16:creationId xmlns="" xmlns:a16="http://schemas.microsoft.com/office/drawing/2014/main" id="{4BE602AF-7E8B-FC4A-9642-19644B04F44E}"/>
                </a:ext>
              </a:extLst>
            </p:cNvPr>
            <p:cNvCxnSpPr/>
            <p:nvPr/>
          </p:nvCxnSpPr>
          <p:spPr bwMode="auto">
            <a:xfrm>
              <a:off x="4722648" y="2800048"/>
              <a:ext cx="0" cy="244452"/>
            </a:xfrm>
            <a:prstGeom prst="line">
              <a:avLst/>
            </a:prstGeom>
            <a:solidFill>
              <a:schemeClr val="accent1"/>
            </a:solidFill>
            <a:ln w="38100" cap="flat" cmpd="sng" algn="ctr">
              <a:solidFill>
                <a:schemeClr val="bg2"/>
              </a:solidFill>
              <a:prstDash val="solid"/>
              <a:round/>
              <a:headEnd type="none" w="med" len="med"/>
              <a:tailEnd type="none" w="med" len="med"/>
            </a:ln>
            <a:effectLst/>
          </p:spPr>
        </p:cxnSp>
      </p:grpSp>
      <p:grpSp>
        <p:nvGrpSpPr>
          <p:cNvPr id="5" name="Group 4">
            <a:extLst>
              <a:ext uri="{FF2B5EF4-FFF2-40B4-BE49-F238E27FC236}">
                <a16:creationId xmlns="" xmlns:a16="http://schemas.microsoft.com/office/drawing/2014/main" id="{9394D988-7C48-894A-8FA2-7378277032F3}"/>
              </a:ext>
            </a:extLst>
          </p:cNvPr>
          <p:cNvGrpSpPr/>
          <p:nvPr/>
        </p:nvGrpSpPr>
        <p:grpSpPr>
          <a:xfrm>
            <a:off x="3427220" y="5074467"/>
            <a:ext cx="2411401" cy="595284"/>
            <a:chOff x="3427220" y="4635202"/>
            <a:chExt cx="2411401" cy="595284"/>
          </a:xfrm>
        </p:grpSpPr>
        <p:sp>
          <p:nvSpPr>
            <p:cNvPr id="34" name="TextBox 33">
              <a:extLst>
                <a:ext uri="{FF2B5EF4-FFF2-40B4-BE49-F238E27FC236}">
                  <a16:creationId xmlns="" xmlns:a16="http://schemas.microsoft.com/office/drawing/2014/main" id="{C03D3DCA-A571-3443-A490-863AACC14C94}"/>
                </a:ext>
              </a:extLst>
            </p:cNvPr>
            <p:cNvSpPr txBox="1"/>
            <p:nvPr/>
          </p:nvSpPr>
          <p:spPr>
            <a:xfrm>
              <a:off x="3427220" y="4845765"/>
              <a:ext cx="2411401" cy="384721"/>
            </a:xfrm>
            <a:prstGeom prst="rect">
              <a:avLst/>
            </a:prstGeom>
            <a:noFill/>
          </p:spPr>
          <p:txBody>
            <a:bodyPr wrap="square" rtlCol="0">
              <a:spAutoFit/>
            </a:bodyPr>
            <a:lstStyle/>
            <a:p>
              <a:pPr algn="ctr"/>
              <a:r>
                <a:rPr lang="en-GB" sz="1900" dirty="0">
                  <a:latin typeface="Calibri" panose="020F0502020204030204" pitchFamily="34" charset="0"/>
                  <a:cs typeface="Calibri" panose="020F0502020204030204" pitchFamily="34" charset="0"/>
                </a:rPr>
                <a:t>Science A-levels</a:t>
              </a:r>
            </a:p>
          </p:txBody>
        </p:sp>
        <p:cxnSp>
          <p:nvCxnSpPr>
            <p:cNvPr id="38" name="Straight Connector 37">
              <a:extLst>
                <a:ext uri="{FF2B5EF4-FFF2-40B4-BE49-F238E27FC236}">
                  <a16:creationId xmlns="" xmlns:a16="http://schemas.microsoft.com/office/drawing/2014/main" id="{042FA54C-F62C-524B-B7FB-76DEBDA5AC5F}"/>
                </a:ext>
              </a:extLst>
            </p:cNvPr>
            <p:cNvCxnSpPr>
              <a:cxnSpLocks/>
            </p:cNvCxnSpPr>
            <p:nvPr/>
          </p:nvCxnSpPr>
          <p:spPr bwMode="auto">
            <a:xfrm>
              <a:off x="4678288" y="4635202"/>
              <a:ext cx="0" cy="244452"/>
            </a:xfrm>
            <a:prstGeom prst="line">
              <a:avLst/>
            </a:prstGeom>
            <a:solidFill>
              <a:schemeClr val="accent1"/>
            </a:solidFill>
            <a:ln w="38100" cap="flat" cmpd="sng" algn="ctr">
              <a:solidFill>
                <a:schemeClr val="bg2"/>
              </a:solidFill>
              <a:prstDash val="solid"/>
              <a:round/>
              <a:headEnd type="none" w="med" len="med"/>
              <a:tailEnd type="none" w="med" len="med"/>
            </a:ln>
            <a:effectLst/>
          </p:spPr>
        </p:cxnSp>
      </p:grpSp>
      <p:grpSp>
        <p:nvGrpSpPr>
          <p:cNvPr id="53" name="Group 52">
            <a:extLst>
              <a:ext uri="{FF2B5EF4-FFF2-40B4-BE49-F238E27FC236}">
                <a16:creationId xmlns="" xmlns:a16="http://schemas.microsoft.com/office/drawing/2014/main" id="{981DC008-9B6E-0C4A-9AB6-2DE7065EA233}"/>
              </a:ext>
            </a:extLst>
          </p:cNvPr>
          <p:cNvGrpSpPr/>
          <p:nvPr/>
        </p:nvGrpSpPr>
        <p:grpSpPr>
          <a:xfrm>
            <a:off x="642175" y="1691640"/>
            <a:ext cx="2502043" cy="1066609"/>
            <a:chOff x="642175" y="1701602"/>
            <a:chExt cx="2502043" cy="1066609"/>
          </a:xfrm>
        </p:grpSpPr>
        <p:sp>
          <p:nvSpPr>
            <p:cNvPr id="20" name="Title 1">
              <a:extLst>
                <a:ext uri="{FF2B5EF4-FFF2-40B4-BE49-F238E27FC236}">
                  <a16:creationId xmlns="" xmlns:a16="http://schemas.microsoft.com/office/drawing/2014/main" id="{18294BF3-6D1F-AC42-A080-F28D364A15EA}"/>
                </a:ext>
              </a:extLst>
            </p:cNvPr>
            <p:cNvSpPr txBox="1">
              <a:spLocks/>
            </p:cNvSpPr>
            <p:nvPr/>
          </p:nvSpPr>
          <p:spPr bwMode="auto">
            <a:xfrm>
              <a:off x="642175" y="2048211"/>
              <a:ext cx="2497734" cy="720000"/>
            </a:xfrm>
            <a:prstGeom prst="rect">
              <a:avLst/>
            </a:prstGeom>
            <a:noFill/>
            <a:ln w="9525">
              <a:noFill/>
              <a:miter lim="800000"/>
              <a:headEnd/>
              <a:tailEnd/>
            </a:ln>
          </p:spPr>
          <p:txBody>
            <a:bodyPr vert="horz" wrap="square" lIns="122008" tIns="61004" rIns="122008" bIns="61004" numCol="1" anchor="t" anchorCtr="0" compatLnSpc="1">
              <a:prstTxWarp prst="textNoShape">
                <a:avLst/>
              </a:prstTxWarp>
            </a:bodyPr>
            <a:lstStyle>
              <a:lvl1pPr algn="l" rtl="0" eaLnBrk="1" fontAlgn="base" hangingPunct="1">
                <a:spcBef>
                  <a:spcPct val="0"/>
                </a:spcBef>
                <a:spcAft>
                  <a:spcPct val="0"/>
                </a:spcAft>
                <a:defRPr sz="4400" b="1">
                  <a:solidFill>
                    <a:schemeClr val="bg2"/>
                  </a:solidFill>
                  <a:latin typeface="+mj-lt"/>
                  <a:ea typeface="+mj-ea"/>
                  <a:cs typeface="+mj-cs"/>
                </a:defRPr>
              </a:lvl1pPr>
              <a:lvl2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2pPr>
              <a:lvl3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3pPr>
              <a:lvl4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4pPr>
              <a:lvl5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5pPr>
              <a:lvl6pPr marL="610042"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6pPr>
              <a:lvl7pPr marL="1220084"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7pPr>
              <a:lvl8pPr marL="1830126"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8pPr>
              <a:lvl9pPr marL="2440168"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9pPr>
            </a:lstStyle>
            <a:p>
              <a:r>
                <a:rPr lang="en-US" sz="1900" b="0" kern="0" dirty="0">
                  <a:latin typeface="Calibri" panose="020F0502020204030204" pitchFamily="34" charset="0"/>
                  <a:cs typeface="Calibri" panose="020F0502020204030204" pitchFamily="34" charset="0"/>
                </a:rPr>
                <a:t>Moderately deaf </a:t>
              </a:r>
            </a:p>
            <a:p>
              <a:r>
                <a:rPr lang="en-US" sz="1900" b="0" kern="0" dirty="0">
                  <a:latin typeface="Calibri" panose="020F0502020204030204" pitchFamily="34" charset="0"/>
                  <a:cs typeface="Calibri" panose="020F0502020204030204" pitchFamily="34" charset="0"/>
                </a:rPr>
                <a:t>Two hearing aids</a:t>
              </a:r>
              <a:endParaRPr lang="en-GB" sz="1900" b="0" kern="0" dirty="0">
                <a:latin typeface="Calibri" panose="020F0502020204030204" pitchFamily="34" charset="0"/>
                <a:cs typeface="Calibri" panose="020F0502020204030204" pitchFamily="34" charset="0"/>
              </a:endParaRPr>
            </a:p>
          </p:txBody>
        </p:sp>
        <p:sp>
          <p:nvSpPr>
            <p:cNvPr id="22" name="Title 1">
              <a:extLst>
                <a:ext uri="{FF2B5EF4-FFF2-40B4-BE49-F238E27FC236}">
                  <a16:creationId xmlns="" xmlns:a16="http://schemas.microsoft.com/office/drawing/2014/main" id="{524D0C6D-18E1-914E-8008-1263E56A7729}"/>
                </a:ext>
              </a:extLst>
            </p:cNvPr>
            <p:cNvSpPr txBox="1">
              <a:spLocks/>
            </p:cNvSpPr>
            <p:nvPr/>
          </p:nvSpPr>
          <p:spPr bwMode="auto">
            <a:xfrm>
              <a:off x="646483" y="1701602"/>
              <a:ext cx="2497735" cy="411000"/>
            </a:xfrm>
            <a:prstGeom prst="rect">
              <a:avLst/>
            </a:prstGeom>
            <a:noFill/>
            <a:ln w="9525">
              <a:noFill/>
              <a:miter lim="800000"/>
              <a:headEnd/>
              <a:tailEnd/>
            </a:ln>
          </p:spPr>
          <p:txBody>
            <a:bodyPr vert="horz" wrap="square" lIns="122008" tIns="61004" rIns="122008" bIns="61004" numCol="1" anchor="t" anchorCtr="0" compatLnSpc="1">
              <a:prstTxWarp prst="textNoShape">
                <a:avLst/>
              </a:prstTxWarp>
            </a:bodyPr>
            <a:lstStyle>
              <a:lvl1pPr algn="l" rtl="0" eaLnBrk="1" fontAlgn="base" hangingPunct="1">
                <a:spcBef>
                  <a:spcPct val="0"/>
                </a:spcBef>
                <a:spcAft>
                  <a:spcPct val="0"/>
                </a:spcAft>
                <a:defRPr sz="4400" b="1">
                  <a:solidFill>
                    <a:schemeClr val="bg2"/>
                  </a:solidFill>
                  <a:latin typeface="+mj-lt"/>
                  <a:ea typeface="+mj-ea"/>
                  <a:cs typeface="+mj-cs"/>
                </a:defRPr>
              </a:lvl1pPr>
              <a:lvl2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2pPr>
              <a:lvl3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3pPr>
              <a:lvl4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4pPr>
              <a:lvl5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5pPr>
              <a:lvl6pPr marL="610042"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6pPr>
              <a:lvl7pPr marL="1220084"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7pPr>
              <a:lvl8pPr marL="1830126"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8pPr>
              <a:lvl9pPr marL="2440168"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9pPr>
            </a:lstStyle>
            <a:p>
              <a:r>
                <a:rPr lang="en-GB" sz="2100" dirty="0" smtClean="0">
                  <a:latin typeface="Calibri" panose="020F0502020204030204" pitchFamily="34" charset="0"/>
                  <a:cs typeface="Calibri" panose="020F0502020204030204" pitchFamily="34" charset="0"/>
                </a:rPr>
                <a:t>B, </a:t>
              </a:r>
              <a:r>
                <a:rPr lang="en-GB" sz="2100" kern="0" dirty="0">
                  <a:latin typeface="Calibri" panose="020F0502020204030204" pitchFamily="34" charset="0"/>
                  <a:cs typeface="Calibri" panose="020F0502020204030204" pitchFamily="34" charset="0"/>
                </a:rPr>
                <a:t>Midlands </a:t>
              </a:r>
              <a:endParaRPr lang="en-GB" sz="2100" dirty="0">
                <a:latin typeface="Calibri" panose="020F0502020204030204" pitchFamily="34" charset="0"/>
                <a:cs typeface="Calibri" panose="020F0502020204030204" pitchFamily="34" charset="0"/>
              </a:endParaRPr>
            </a:p>
          </p:txBody>
        </p:sp>
      </p:grpSp>
      <p:grpSp>
        <p:nvGrpSpPr>
          <p:cNvPr id="54" name="Group 53">
            <a:extLst>
              <a:ext uri="{FF2B5EF4-FFF2-40B4-BE49-F238E27FC236}">
                <a16:creationId xmlns="" xmlns:a16="http://schemas.microsoft.com/office/drawing/2014/main" id="{EE339D0E-296A-624C-9878-2A764D0344F1}"/>
              </a:ext>
            </a:extLst>
          </p:cNvPr>
          <p:cNvGrpSpPr/>
          <p:nvPr/>
        </p:nvGrpSpPr>
        <p:grpSpPr>
          <a:xfrm>
            <a:off x="6686844" y="1691640"/>
            <a:ext cx="3868551" cy="1028215"/>
            <a:chOff x="6686844" y="1697104"/>
            <a:chExt cx="3868551" cy="1028215"/>
          </a:xfrm>
        </p:grpSpPr>
        <p:sp>
          <p:nvSpPr>
            <p:cNvPr id="25" name="TextBox 24">
              <a:extLst>
                <a:ext uri="{FF2B5EF4-FFF2-40B4-BE49-F238E27FC236}">
                  <a16:creationId xmlns="" xmlns:a16="http://schemas.microsoft.com/office/drawing/2014/main" id="{A2BE4255-673C-5445-9990-5B16BD5DBB83}"/>
                </a:ext>
              </a:extLst>
            </p:cNvPr>
            <p:cNvSpPr txBox="1"/>
            <p:nvPr/>
          </p:nvSpPr>
          <p:spPr>
            <a:xfrm>
              <a:off x="6707220" y="2048211"/>
              <a:ext cx="2476029" cy="677108"/>
            </a:xfrm>
            <a:prstGeom prst="rect">
              <a:avLst/>
            </a:prstGeom>
            <a:noFill/>
          </p:spPr>
          <p:txBody>
            <a:bodyPr wrap="square" rtlCol="0" anchor="t">
              <a:spAutoFit/>
            </a:bodyPr>
            <a:lstStyle/>
            <a:p>
              <a:r>
                <a:rPr lang="en-US" sz="1900" kern="0" dirty="0">
                  <a:solidFill>
                    <a:schemeClr val="bg2"/>
                  </a:solidFill>
                  <a:latin typeface="Calibri" panose="020F0502020204030204" pitchFamily="34" charset="0"/>
                  <a:cs typeface="Calibri" panose="020F0502020204030204" pitchFamily="34" charset="0"/>
                </a:rPr>
                <a:t>Profoundly deaf </a:t>
              </a:r>
            </a:p>
            <a:p>
              <a:r>
                <a:rPr lang="en-US" sz="1900" kern="0" dirty="0">
                  <a:solidFill>
                    <a:schemeClr val="bg2"/>
                  </a:solidFill>
                  <a:latin typeface="Calibri" panose="020F0502020204030204" pitchFamily="34" charset="0"/>
                  <a:cs typeface="Calibri" panose="020F0502020204030204" pitchFamily="34" charset="0"/>
                </a:rPr>
                <a:t>1 Cochlear implant</a:t>
              </a:r>
              <a:endParaRPr lang="en-GB" sz="1900" kern="0" dirty="0">
                <a:solidFill>
                  <a:schemeClr val="bg2"/>
                </a:solidFill>
                <a:latin typeface="Calibri" panose="020F0502020204030204" pitchFamily="34" charset="0"/>
                <a:cs typeface="Calibri" panose="020F0502020204030204" pitchFamily="34" charset="0"/>
              </a:endParaRPr>
            </a:p>
          </p:txBody>
        </p:sp>
        <p:sp>
          <p:nvSpPr>
            <p:cNvPr id="27" name="Rectangle 26">
              <a:extLst>
                <a:ext uri="{FF2B5EF4-FFF2-40B4-BE49-F238E27FC236}">
                  <a16:creationId xmlns="" xmlns:a16="http://schemas.microsoft.com/office/drawing/2014/main" id="{0439007E-BAF7-494E-8B7E-F798F97AE544}"/>
                </a:ext>
              </a:extLst>
            </p:cNvPr>
            <p:cNvSpPr/>
            <p:nvPr/>
          </p:nvSpPr>
          <p:spPr>
            <a:xfrm>
              <a:off x="6686844" y="1697104"/>
              <a:ext cx="3868551" cy="415498"/>
            </a:xfrm>
            <a:prstGeom prst="rect">
              <a:avLst/>
            </a:prstGeom>
          </p:spPr>
          <p:txBody>
            <a:bodyPr wrap="square" anchor="t">
              <a:spAutoFit/>
            </a:bodyPr>
            <a:lstStyle/>
            <a:p>
              <a:r>
                <a:rPr lang="en-GB" sz="2100" b="1" dirty="0" smtClean="0">
                  <a:solidFill>
                    <a:schemeClr val="bg2"/>
                  </a:solidFill>
                  <a:latin typeface="Calibri" panose="020F0502020204030204" pitchFamily="34" charset="0"/>
                  <a:cs typeface="Calibri" panose="020F0502020204030204" pitchFamily="34" charset="0"/>
                </a:rPr>
                <a:t>L, </a:t>
              </a:r>
              <a:r>
                <a:rPr lang="en-GB" sz="2100" b="1" dirty="0">
                  <a:solidFill>
                    <a:schemeClr val="bg2"/>
                  </a:solidFill>
                  <a:latin typeface="Calibri" panose="020F0502020204030204" pitchFamily="34" charset="0"/>
                  <a:cs typeface="Calibri" panose="020F0502020204030204" pitchFamily="34" charset="0"/>
                </a:rPr>
                <a:t>London</a:t>
              </a:r>
              <a:endParaRPr lang="en-GB" sz="2100" b="1" kern="0" dirty="0">
                <a:solidFill>
                  <a:schemeClr val="bg2"/>
                </a:solidFill>
                <a:latin typeface="Calibri" panose="020F0502020204030204" pitchFamily="34" charset="0"/>
                <a:cs typeface="Calibri" panose="020F0502020204030204" pitchFamily="34" charset="0"/>
              </a:endParaRPr>
            </a:p>
          </p:txBody>
        </p:sp>
      </p:grpSp>
      <p:grpSp>
        <p:nvGrpSpPr>
          <p:cNvPr id="6" name="Group 5">
            <a:extLst>
              <a:ext uri="{FF2B5EF4-FFF2-40B4-BE49-F238E27FC236}">
                <a16:creationId xmlns="" xmlns:a16="http://schemas.microsoft.com/office/drawing/2014/main" id="{8DE04383-8402-D645-8F5E-C0DBFA28D47E}"/>
              </a:ext>
            </a:extLst>
          </p:cNvPr>
          <p:cNvGrpSpPr/>
          <p:nvPr/>
        </p:nvGrpSpPr>
        <p:grpSpPr>
          <a:xfrm>
            <a:off x="3963954" y="1701602"/>
            <a:ext cx="1440160" cy="1753881"/>
            <a:chOff x="3963954" y="1701602"/>
            <a:chExt cx="1440160" cy="1753881"/>
          </a:xfrm>
        </p:grpSpPr>
        <p:cxnSp>
          <p:nvCxnSpPr>
            <p:cNvPr id="36" name="Straight Connector 35">
              <a:extLst>
                <a:ext uri="{FF2B5EF4-FFF2-40B4-BE49-F238E27FC236}">
                  <a16:creationId xmlns="" xmlns:a16="http://schemas.microsoft.com/office/drawing/2014/main" id="{49EC32BF-88DC-364D-B47A-760C232FEE18}"/>
                </a:ext>
              </a:extLst>
            </p:cNvPr>
            <p:cNvCxnSpPr/>
            <p:nvPr/>
          </p:nvCxnSpPr>
          <p:spPr bwMode="auto">
            <a:xfrm>
              <a:off x="4678288" y="3211031"/>
              <a:ext cx="0" cy="244452"/>
            </a:xfrm>
            <a:prstGeom prst="line">
              <a:avLst/>
            </a:prstGeom>
            <a:solidFill>
              <a:schemeClr val="accent1"/>
            </a:solidFill>
            <a:ln w="38100" cap="flat" cmpd="sng" algn="ctr">
              <a:solidFill>
                <a:schemeClr val="bg2"/>
              </a:solidFill>
              <a:prstDash val="solid"/>
              <a:round/>
              <a:headEnd type="none" w="med" len="med"/>
              <a:tailEnd type="none" w="med" len="med"/>
            </a:ln>
            <a:effectLst/>
          </p:spPr>
        </p:cxnSp>
        <p:sp>
          <p:nvSpPr>
            <p:cNvPr id="24" name="Oval 23">
              <a:extLst>
                <a:ext uri="{FF2B5EF4-FFF2-40B4-BE49-F238E27FC236}">
                  <a16:creationId xmlns="" xmlns:a16="http://schemas.microsoft.com/office/drawing/2014/main" id="{CD8B8787-38F5-8B4F-B11E-4EDE444F5B87}"/>
                </a:ext>
              </a:extLst>
            </p:cNvPr>
            <p:cNvSpPr/>
            <p:nvPr/>
          </p:nvSpPr>
          <p:spPr bwMode="auto">
            <a:xfrm>
              <a:off x="3963954" y="1701602"/>
              <a:ext cx="1440160" cy="1440160"/>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400" b="1" dirty="0">
                  <a:solidFill>
                    <a:schemeClr val="bg1"/>
                  </a:solidFill>
                  <a:latin typeface="Calibri" panose="020F0502020204030204" pitchFamily="34" charset="0"/>
                  <a:cs typeface="Calibri" panose="020F0502020204030204" pitchFamily="34" charset="0"/>
                </a:rPr>
                <a:t>Consultant</a:t>
              </a:r>
              <a:endParaRPr kumimoji="0" lang="en-GB" sz="1400" b="1" u="none" strike="noStrike" cap="none" normalizeH="0" baseline="0" dirty="0">
                <a:ln>
                  <a:noFill/>
                </a:ln>
                <a:solidFill>
                  <a:schemeClr val="bg1"/>
                </a:solidFill>
                <a:effectLst/>
                <a:latin typeface="Calibri" panose="020F0502020204030204" pitchFamily="34" charset="0"/>
                <a:cs typeface="Calibri" panose="020F0502020204030204" pitchFamily="34" charset="0"/>
              </a:endParaRPr>
            </a:p>
          </p:txBody>
        </p:sp>
      </p:grpSp>
      <p:sp>
        <p:nvSpPr>
          <p:cNvPr id="48" name="Title 1">
            <a:extLst>
              <a:ext uri="{FF2B5EF4-FFF2-40B4-BE49-F238E27FC236}">
                <a16:creationId xmlns="" xmlns:a16="http://schemas.microsoft.com/office/drawing/2014/main" id="{8B631A6F-53E3-254D-A219-835DF76D8594}"/>
              </a:ext>
            </a:extLst>
          </p:cNvPr>
          <p:cNvSpPr txBox="1">
            <a:spLocks/>
          </p:cNvSpPr>
          <p:nvPr/>
        </p:nvSpPr>
        <p:spPr bwMode="auto">
          <a:xfrm>
            <a:off x="620473" y="333450"/>
            <a:ext cx="6241564" cy="720000"/>
          </a:xfrm>
          <a:prstGeom prst="rect">
            <a:avLst/>
          </a:prstGeom>
          <a:noFill/>
          <a:ln w="9525">
            <a:noFill/>
            <a:miter lim="800000"/>
            <a:headEnd/>
            <a:tailEnd/>
          </a:ln>
        </p:spPr>
        <p:txBody>
          <a:bodyPr vert="horz" wrap="square" lIns="122008" tIns="61004" rIns="122008" bIns="61004" numCol="1" anchor="ctr" anchorCtr="0" compatLnSpc="1">
            <a:prstTxWarp prst="textNoShape">
              <a:avLst/>
            </a:prstTxWarp>
          </a:bodyPr>
          <a:lstStyle>
            <a:lvl1pPr algn="l" rtl="0" eaLnBrk="1" fontAlgn="base" hangingPunct="1">
              <a:spcBef>
                <a:spcPct val="0"/>
              </a:spcBef>
              <a:spcAft>
                <a:spcPct val="0"/>
              </a:spcAft>
              <a:defRPr sz="4400" b="1">
                <a:solidFill>
                  <a:schemeClr val="bg2"/>
                </a:solidFill>
                <a:latin typeface="+mj-lt"/>
                <a:ea typeface="+mj-ea"/>
                <a:cs typeface="+mj-cs"/>
              </a:defRPr>
            </a:lvl1pPr>
            <a:lvl2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2pPr>
            <a:lvl3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3pPr>
            <a:lvl4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4pPr>
            <a:lvl5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5pPr>
            <a:lvl6pPr marL="610042"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6pPr>
            <a:lvl7pPr marL="1220084"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7pPr>
            <a:lvl8pPr marL="1830126"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8pPr>
            <a:lvl9pPr marL="2440168"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9pPr>
          </a:lstStyle>
          <a:p>
            <a:pPr>
              <a:lnSpc>
                <a:spcPts val="3920"/>
              </a:lnSpc>
            </a:pPr>
            <a:r>
              <a:rPr lang="en-GB" sz="4000" dirty="0">
                <a:solidFill>
                  <a:schemeClr val="accent4"/>
                </a:solidFill>
                <a:latin typeface="Calibri" panose="020F0502020204030204" pitchFamily="34" charset="0"/>
              </a:rPr>
              <a:t>Real examples </a:t>
            </a:r>
            <a:br>
              <a:rPr lang="en-GB" sz="4000" dirty="0">
                <a:solidFill>
                  <a:schemeClr val="accent4"/>
                </a:solidFill>
                <a:latin typeface="Calibri" panose="020F0502020204030204" pitchFamily="34" charset="0"/>
              </a:rPr>
            </a:br>
            <a:r>
              <a:rPr lang="en-GB" sz="4000" dirty="0">
                <a:solidFill>
                  <a:schemeClr val="accent4"/>
                </a:solidFill>
                <a:latin typeface="Calibri" panose="020F0502020204030204" pitchFamily="34" charset="0"/>
              </a:rPr>
              <a:t>(more at the end!)</a:t>
            </a:r>
            <a:endParaRPr lang="en-GB" sz="4000" kern="0" dirty="0">
              <a:solidFill>
                <a:schemeClr val="accent4"/>
              </a:solidFill>
              <a:latin typeface="Calibri" panose="020F0502020204030204" pitchFamily="34" charset="0"/>
            </a:endParaRPr>
          </a:p>
        </p:txBody>
      </p:sp>
      <p:grpSp>
        <p:nvGrpSpPr>
          <p:cNvPr id="3" name="Group 2">
            <a:extLst>
              <a:ext uri="{FF2B5EF4-FFF2-40B4-BE49-F238E27FC236}">
                <a16:creationId xmlns="" xmlns:a16="http://schemas.microsoft.com/office/drawing/2014/main" id="{E78AFD8B-A2AE-DB4E-8D35-BA9B9B4B6D27}"/>
              </a:ext>
            </a:extLst>
          </p:cNvPr>
          <p:cNvGrpSpPr/>
          <p:nvPr/>
        </p:nvGrpSpPr>
        <p:grpSpPr>
          <a:xfrm>
            <a:off x="3410449" y="5669751"/>
            <a:ext cx="2444942" cy="595898"/>
            <a:chOff x="3410449" y="5522873"/>
            <a:chExt cx="2444942" cy="595898"/>
          </a:xfrm>
        </p:grpSpPr>
        <p:sp>
          <p:nvSpPr>
            <p:cNvPr id="30" name="TextBox 29">
              <a:extLst>
                <a:ext uri="{FF2B5EF4-FFF2-40B4-BE49-F238E27FC236}">
                  <a16:creationId xmlns="" xmlns:a16="http://schemas.microsoft.com/office/drawing/2014/main" id="{DDC05A54-BB27-8A43-99CB-93445DC24009}"/>
                </a:ext>
              </a:extLst>
            </p:cNvPr>
            <p:cNvSpPr txBox="1"/>
            <p:nvPr/>
          </p:nvSpPr>
          <p:spPr>
            <a:xfrm>
              <a:off x="3410449" y="5734050"/>
              <a:ext cx="2444942" cy="384721"/>
            </a:xfrm>
            <a:prstGeom prst="rect">
              <a:avLst/>
            </a:prstGeom>
            <a:noFill/>
          </p:spPr>
          <p:txBody>
            <a:bodyPr wrap="square" rtlCol="0">
              <a:spAutoFit/>
            </a:bodyPr>
            <a:lstStyle/>
            <a:p>
              <a:pPr algn="ctr"/>
              <a:r>
                <a:rPr lang="en-GB" sz="1900" dirty="0">
                  <a:latin typeface="Calibri" panose="020F0502020204030204" pitchFamily="34" charset="0"/>
                  <a:cs typeface="Calibri" panose="020F0502020204030204" pitchFamily="34" charset="0"/>
                </a:rPr>
                <a:t>Science GCSEs</a:t>
              </a:r>
            </a:p>
          </p:txBody>
        </p:sp>
        <p:cxnSp>
          <p:nvCxnSpPr>
            <p:cNvPr id="49" name="Straight Connector 48">
              <a:extLst>
                <a:ext uri="{FF2B5EF4-FFF2-40B4-BE49-F238E27FC236}">
                  <a16:creationId xmlns="" xmlns:a16="http://schemas.microsoft.com/office/drawing/2014/main" id="{9A09A54B-E1EC-8045-A1F6-17879D532BB1}"/>
                </a:ext>
              </a:extLst>
            </p:cNvPr>
            <p:cNvCxnSpPr>
              <a:cxnSpLocks/>
            </p:cNvCxnSpPr>
            <p:nvPr/>
          </p:nvCxnSpPr>
          <p:spPr bwMode="auto">
            <a:xfrm>
              <a:off x="4678288" y="5522873"/>
              <a:ext cx="0" cy="244452"/>
            </a:xfrm>
            <a:prstGeom prst="line">
              <a:avLst/>
            </a:prstGeom>
            <a:solidFill>
              <a:schemeClr val="accent1"/>
            </a:solidFill>
            <a:ln w="38100" cap="flat" cmpd="sng" algn="ctr">
              <a:solidFill>
                <a:schemeClr val="bg2"/>
              </a:solidFill>
              <a:prstDash val="solid"/>
              <a:round/>
              <a:headEnd type="none" w="med" len="med"/>
              <a:tailEnd type="none" w="med" len="med"/>
            </a:ln>
            <a:effectLst/>
          </p:spPr>
        </p:cxnSp>
      </p:grpSp>
      <p:grpSp>
        <p:nvGrpSpPr>
          <p:cNvPr id="87" name="Group 86">
            <a:extLst>
              <a:ext uri="{FF2B5EF4-FFF2-40B4-BE49-F238E27FC236}">
                <a16:creationId xmlns="" xmlns:a16="http://schemas.microsoft.com/office/drawing/2014/main" id="{123BF62B-6B21-454E-A964-D89E3A7A606A}"/>
              </a:ext>
            </a:extLst>
          </p:cNvPr>
          <p:cNvGrpSpPr/>
          <p:nvPr/>
        </p:nvGrpSpPr>
        <p:grpSpPr>
          <a:xfrm>
            <a:off x="9150810" y="3468478"/>
            <a:ext cx="2411401" cy="869023"/>
            <a:chOff x="3453083" y="3468478"/>
            <a:chExt cx="2411401" cy="869023"/>
          </a:xfrm>
        </p:grpSpPr>
        <p:cxnSp>
          <p:nvCxnSpPr>
            <p:cNvPr id="88" name="Straight Connector 87">
              <a:extLst>
                <a:ext uri="{FF2B5EF4-FFF2-40B4-BE49-F238E27FC236}">
                  <a16:creationId xmlns="" xmlns:a16="http://schemas.microsoft.com/office/drawing/2014/main" id="{3290971D-F72B-124E-AA73-1B8EF1C2AA07}"/>
                </a:ext>
              </a:extLst>
            </p:cNvPr>
            <p:cNvCxnSpPr/>
            <p:nvPr/>
          </p:nvCxnSpPr>
          <p:spPr bwMode="auto">
            <a:xfrm>
              <a:off x="4704151" y="4093049"/>
              <a:ext cx="0" cy="244452"/>
            </a:xfrm>
            <a:prstGeom prst="line">
              <a:avLst/>
            </a:prstGeom>
            <a:solidFill>
              <a:schemeClr val="accent1"/>
            </a:solidFill>
            <a:ln w="38100" cap="flat" cmpd="sng" algn="ctr">
              <a:solidFill>
                <a:schemeClr val="bg2"/>
              </a:solidFill>
              <a:prstDash val="solid"/>
              <a:round/>
              <a:headEnd type="none" w="med" len="med"/>
              <a:tailEnd type="none" w="med" len="med"/>
            </a:ln>
            <a:effectLst/>
          </p:spPr>
        </p:cxnSp>
        <p:sp>
          <p:nvSpPr>
            <p:cNvPr id="89" name="TextBox 88">
              <a:extLst>
                <a:ext uri="{FF2B5EF4-FFF2-40B4-BE49-F238E27FC236}">
                  <a16:creationId xmlns="" xmlns:a16="http://schemas.microsoft.com/office/drawing/2014/main" id="{78AD312A-57AD-2A4D-A9AB-F04B2F135403}"/>
                </a:ext>
              </a:extLst>
            </p:cNvPr>
            <p:cNvSpPr txBox="1"/>
            <p:nvPr/>
          </p:nvSpPr>
          <p:spPr>
            <a:xfrm>
              <a:off x="3453083" y="3468478"/>
              <a:ext cx="2411401" cy="677108"/>
            </a:xfrm>
            <a:prstGeom prst="rect">
              <a:avLst/>
            </a:prstGeom>
            <a:noFill/>
          </p:spPr>
          <p:txBody>
            <a:bodyPr wrap="square" rtlCol="0">
              <a:spAutoFit/>
            </a:bodyPr>
            <a:lstStyle/>
            <a:p>
              <a:pPr algn="ctr"/>
              <a:r>
                <a:rPr lang="en-GB" sz="1900" dirty="0">
                  <a:latin typeface="Calibri" panose="020F0502020204030204" pitchFamily="34" charset="0"/>
                  <a:cs typeface="Calibri" panose="020F0502020204030204" pitchFamily="34" charset="0"/>
                </a:rPr>
                <a:t>Work </a:t>
              </a:r>
              <a:br>
                <a:rPr lang="en-GB" sz="1900" dirty="0">
                  <a:latin typeface="Calibri" panose="020F0502020204030204" pitchFamily="34" charset="0"/>
                  <a:cs typeface="Calibri" panose="020F0502020204030204" pitchFamily="34" charset="0"/>
                </a:rPr>
              </a:br>
              <a:r>
                <a:rPr lang="en-GB" sz="1900" dirty="0">
                  <a:latin typeface="Calibri" panose="020F0502020204030204" pitchFamily="34" charset="0"/>
                  <a:cs typeface="Calibri" panose="020F0502020204030204" pitchFamily="34" charset="0"/>
                </a:rPr>
                <a:t>experience</a:t>
              </a:r>
            </a:p>
          </p:txBody>
        </p:sp>
      </p:grpSp>
      <p:grpSp>
        <p:nvGrpSpPr>
          <p:cNvPr id="90" name="Group 89">
            <a:extLst>
              <a:ext uri="{FF2B5EF4-FFF2-40B4-BE49-F238E27FC236}">
                <a16:creationId xmlns="" xmlns:a16="http://schemas.microsoft.com/office/drawing/2014/main" id="{4AB4BB7C-11BF-D74F-808A-21FDA08924FF}"/>
              </a:ext>
            </a:extLst>
          </p:cNvPr>
          <p:cNvGrpSpPr/>
          <p:nvPr/>
        </p:nvGrpSpPr>
        <p:grpSpPr>
          <a:xfrm>
            <a:off x="9150810" y="4300469"/>
            <a:ext cx="2411401" cy="876132"/>
            <a:chOff x="3453083" y="4300469"/>
            <a:chExt cx="2411401" cy="876132"/>
          </a:xfrm>
        </p:grpSpPr>
        <p:sp>
          <p:nvSpPr>
            <p:cNvPr id="91" name="TextBox 90">
              <a:extLst>
                <a:ext uri="{FF2B5EF4-FFF2-40B4-BE49-F238E27FC236}">
                  <a16:creationId xmlns="" xmlns:a16="http://schemas.microsoft.com/office/drawing/2014/main" id="{50F2198D-6331-F246-B865-D351B4D081FA}"/>
                </a:ext>
              </a:extLst>
            </p:cNvPr>
            <p:cNvSpPr txBox="1"/>
            <p:nvPr/>
          </p:nvSpPr>
          <p:spPr>
            <a:xfrm>
              <a:off x="3453083" y="4300469"/>
              <a:ext cx="2411401" cy="677108"/>
            </a:xfrm>
            <a:prstGeom prst="rect">
              <a:avLst/>
            </a:prstGeom>
            <a:noFill/>
          </p:spPr>
          <p:txBody>
            <a:bodyPr wrap="square" rtlCol="0">
              <a:spAutoFit/>
            </a:bodyPr>
            <a:lstStyle/>
            <a:p>
              <a:pPr algn="ctr"/>
              <a:r>
                <a:rPr lang="en-GB" sz="1900" dirty="0">
                  <a:latin typeface="Calibri" panose="020F0502020204030204" pitchFamily="34" charset="0"/>
                  <a:cs typeface="Calibri" panose="020F0502020204030204" pitchFamily="34" charset="0"/>
                </a:rPr>
                <a:t>Photography </a:t>
              </a:r>
              <a:br>
                <a:rPr lang="en-GB" sz="1900" dirty="0">
                  <a:latin typeface="Calibri" panose="020F0502020204030204" pitchFamily="34" charset="0"/>
                  <a:cs typeface="Calibri" panose="020F0502020204030204" pitchFamily="34" charset="0"/>
                </a:rPr>
              </a:br>
              <a:r>
                <a:rPr lang="en-GB" sz="1900" dirty="0">
                  <a:latin typeface="Calibri" panose="020F0502020204030204" pitchFamily="34" charset="0"/>
                  <a:cs typeface="Calibri" panose="020F0502020204030204" pitchFamily="34" charset="0"/>
                </a:rPr>
                <a:t>degree at </a:t>
              </a:r>
              <a:r>
                <a:rPr lang="en-GB" sz="1900" dirty="0" err="1">
                  <a:latin typeface="Calibri" panose="020F0502020204030204" pitchFamily="34" charset="0"/>
                  <a:cs typeface="Calibri" panose="020F0502020204030204" pitchFamily="34" charset="0"/>
                </a:rPr>
                <a:t>uni</a:t>
              </a:r>
              <a:endParaRPr lang="en-GB" sz="1900" dirty="0">
                <a:latin typeface="Calibri" panose="020F0502020204030204" pitchFamily="34" charset="0"/>
                <a:cs typeface="Calibri" panose="020F0502020204030204" pitchFamily="34" charset="0"/>
              </a:endParaRPr>
            </a:p>
          </p:txBody>
        </p:sp>
        <p:cxnSp>
          <p:nvCxnSpPr>
            <p:cNvPr id="92" name="Straight Connector 91">
              <a:extLst>
                <a:ext uri="{FF2B5EF4-FFF2-40B4-BE49-F238E27FC236}">
                  <a16:creationId xmlns="" xmlns:a16="http://schemas.microsoft.com/office/drawing/2014/main" id="{EAE98B59-EA67-1A40-8AAB-B2B669D95E80}"/>
                </a:ext>
              </a:extLst>
            </p:cNvPr>
            <p:cNvCxnSpPr/>
            <p:nvPr/>
          </p:nvCxnSpPr>
          <p:spPr bwMode="auto">
            <a:xfrm>
              <a:off x="4704151" y="4932149"/>
              <a:ext cx="0" cy="244452"/>
            </a:xfrm>
            <a:prstGeom prst="line">
              <a:avLst/>
            </a:prstGeom>
            <a:solidFill>
              <a:schemeClr val="accent1"/>
            </a:solidFill>
            <a:ln w="38100" cap="flat" cmpd="sng" algn="ctr">
              <a:solidFill>
                <a:schemeClr val="bg2"/>
              </a:solidFill>
              <a:prstDash val="solid"/>
              <a:round/>
              <a:headEnd type="none" w="med" len="med"/>
              <a:tailEnd type="none" w="med" len="med"/>
            </a:ln>
            <a:effectLst/>
          </p:spPr>
        </p:cxnSp>
      </p:grpSp>
      <p:grpSp>
        <p:nvGrpSpPr>
          <p:cNvPr id="93" name="Group 92">
            <a:extLst>
              <a:ext uri="{FF2B5EF4-FFF2-40B4-BE49-F238E27FC236}">
                <a16:creationId xmlns="" xmlns:a16="http://schemas.microsoft.com/office/drawing/2014/main" id="{02F45AF0-955B-E247-B380-01CBEB909A1D}"/>
              </a:ext>
            </a:extLst>
          </p:cNvPr>
          <p:cNvGrpSpPr/>
          <p:nvPr/>
        </p:nvGrpSpPr>
        <p:grpSpPr>
          <a:xfrm>
            <a:off x="9666821" y="1701602"/>
            <a:ext cx="1440160" cy="1775506"/>
            <a:chOff x="9666821" y="1701602"/>
            <a:chExt cx="1440160" cy="1775506"/>
          </a:xfrm>
        </p:grpSpPr>
        <p:cxnSp>
          <p:nvCxnSpPr>
            <p:cNvPr id="94" name="Straight Connector 93">
              <a:extLst>
                <a:ext uri="{FF2B5EF4-FFF2-40B4-BE49-F238E27FC236}">
                  <a16:creationId xmlns="" xmlns:a16="http://schemas.microsoft.com/office/drawing/2014/main" id="{B8AC639D-4B45-1344-B0B1-A2806CB14850}"/>
                </a:ext>
              </a:extLst>
            </p:cNvPr>
            <p:cNvCxnSpPr/>
            <p:nvPr/>
          </p:nvCxnSpPr>
          <p:spPr bwMode="auto">
            <a:xfrm>
              <a:off x="10401878" y="3232656"/>
              <a:ext cx="0" cy="244452"/>
            </a:xfrm>
            <a:prstGeom prst="line">
              <a:avLst/>
            </a:prstGeom>
            <a:solidFill>
              <a:schemeClr val="accent1"/>
            </a:solidFill>
            <a:ln w="38100" cap="flat" cmpd="sng" algn="ctr">
              <a:solidFill>
                <a:schemeClr val="bg2"/>
              </a:solidFill>
              <a:prstDash val="solid"/>
              <a:round/>
              <a:headEnd type="none" w="med" len="med"/>
              <a:tailEnd type="none" w="med" len="med"/>
            </a:ln>
            <a:effectLst/>
          </p:spPr>
        </p:cxnSp>
        <p:sp>
          <p:nvSpPr>
            <p:cNvPr id="95" name="Oval 94">
              <a:extLst>
                <a:ext uri="{FF2B5EF4-FFF2-40B4-BE49-F238E27FC236}">
                  <a16:creationId xmlns="" xmlns:a16="http://schemas.microsoft.com/office/drawing/2014/main" id="{F0E4E846-813E-8643-9473-9EEA26F0BEAE}"/>
                </a:ext>
              </a:extLst>
            </p:cNvPr>
            <p:cNvSpPr/>
            <p:nvPr/>
          </p:nvSpPr>
          <p:spPr bwMode="auto">
            <a:xfrm>
              <a:off x="9666821" y="1701602"/>
              <a:ext cx="1440160" cy="1440160"/>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1300" b="1" dirty="0">
                  <a:solidFill>
                    <a:schemeClr val="bg1"/>
                  </a:solidFill>
                  <a:latin typeface="Calibri" panose="020F0502020204030204" pitchFamily="34" charset="0"/>
                  <a:cs typeface="Calibri" panose="020F0502020204030204" pitchFamily="34" charset="0"/>
                </a:rPr>
                <a:t>Freelance photographer</a:t>
              </a:r>
            </a:p>
          </p:txBody>
        </p:sp>
      </p:grpSp>
      <p:sp>
        <p:nvSpPr>
          <p:cNvPr id="96" name="TextBox 95">
            <a:extLst>
              <a:ext uri="{FF2B5EF4-FFF2-40B4-BE49-F238E27FC236}">
                <a16:creationId xmlns="" xmlns:a16="http://schemas.microsoft.com/office/drawing/2014/main" id="{4B6330C5-2B82-8740-95B2-E5322CC3F3D0}"/>
              </a:ext>
            </a:extLst>
          </p:cNvPr>
          <p:cNvSpPr txBox="1"/>
          <p:nvPr/>
        </p:nvSpPr>
        <p:spPr>
          <a:xfrm>
            <a:off x="8617867" y="5739224"/>
            <a:ext cx="3471915" cy="384721"/>
          </a:xfrm>
          <a:prstGeom prst="rect">
            <a:avLst/>
          </a:prstGeom>
          <a:noFill/>
        </p:spPr>
        <p:txBody>
          <a:bodyPr wrap="square" rtlCol="0">
            <a:spAutoFit/>
          </a:bodyPr>
          <a:lstStyle/>
          <a:p>
            <a:pPr algn="ctr"/>
            <a:r>
              <a:rPr lang="en-GB" sz="1900" dirty="0">
                <a:latin typeface="Calibri" panose="020F0502020204030204" pitchFamily="34" charset="0"/>
                <a:cs typeface="Calibri" panose="020F0502020204030204" pitchFamily="34" charset="0"/>
              </a:rPr>
              <a:t>GCSEs and A-levels</a:t>
            </a:r>
          </a:p>
        </p:txBody>
      </p:sp>
      <p:grpSp>
        <p:nvGrpSpPr>
          <p:cNvPr id="97" name="Group 96">
            <a:extLst>
              <a:ext uri="{FF2B5EF4-FFF2-40B4-BE49-F238E27FC236}">
                <a16:creationId xmlns="" xmlns:a16="http://schemas.microsoft.com/office/drawing/2014/main" id="{1F8523B8-6A49-E940-8A69-21D1C0522378}"/>
              </a:ext>
            </a:extLst>
          </p:cNvPr>
          <p:cNvGrpSpPr/>
          <p:nvPr/>
        </p:nvGrpSpPr>
        <p:grpSpPr>
          <a:xfrm>
            <a:off x="9073359" y="5142245"/>
            <a:ext cx="2592288" cy="630254"/>
            <a:chOff x="3375632" y="5142245"/>
            <a:chExt cx="2592288" cy="630254"/>
          </a:xfrm>
        </p:grpSpPr>
        <p:sp>
          <p:nvSpPr>
            <p:cNvPr id="98" name="TextBox 97">
              <a:extLst>
                <a:ext uri="{FF2B5EF4-FFF2-40B4-BE49-F238E27FC236}">
                  <a16:creationId xmlns="" xmlns:a16="http://schemas.microsoft.com/office/drawing/2014/main" id="{3A388C4A-36B1-7E4F-B744-6DA29E22A7DA}"/>
                </a:ext>
              </a:extLst>
            </p:cNvPr>
            <p:cNvSpPr txBox="1"/>
            <p:nvPr/>
          </p:nvSpPr>
          <p:spPr>
            <a:xfrm>
              <a:off x="3375632" y="5142245"/>
              <a:ext cx="2592288" cy="384721"/>
            </a:xfrm>
            <a:prstGeom prst="rect">
              <a:avLst/>
            </a:prstGeom>
            <a:noFill/>
          </p:spPr>
          <p:txBody>
            <a:bodyPr wrap="square" rtlCol="0">
              <a:spAutoFit/>
            </a:bodyPr>
            <a:lstStyle/>
            <a:p>
              <a:pPr algn="ctr"/>
              <a:r>
                <a:rPr lang="en-GB" sz="1900" dirty="0">
                  <a:latin typeface="Calibri" panose="020F0502020204030204" pitchFamily="34" charset="0"/>
                  <a:cs typeface="Calibri" panose="020F0502020204030204" pitchFamily="34" charset="0"/>
                </a:rPr>
                <a:t>Travelling</a:t>
              </a:r>
            </a:p>
          </p:txBody>
        </p:sp>
        <p:cxnSp>
          <p:nvCxnSpPr>
            <p:cNvPr id="99" name="Straight Connector 98">
              <a:extLst>
                <a:ext uri="{FF2B5EF4-FFF2-40B4-BE49-F238E27FC236}">
                  <a16:creationId xmlns="" xmlns:a16="http://schemas.microsoft.com/office/drawing/2014/main" id="{A834FFB5-ACD3-8246-8360-56AAC6A1B7C8}"/>
                </a:ext>
              </a:extLst>
            </p:cNvPr>
            <p:cNvCxnSpPr>
              <a:cxnSpLocks/>
            </p:cNvCxnSpPr>
            <p:nvPr/>
          </p:nvCxnSpPr>
          <p:spPr bwMode="auto">
            <a:xfrm>
              <a:off x="4704151" y="5528047"/>
              <a:ext cx="0" cy="244452"/>
            </a:xfrm>
            <a:prstGeom prst="line">
              <a:avLst/>
            </a:prstGeom>
            <a:solidFill>
              <a:schemeClr val="accent1"/>
            </a:solidFill>
            <a:ln w="38100" cap="flat" cmpd="sng" algn="ctr">
              <a:solidFill>
                <a:schemeClr val="bg2"/>
              </a:solidFill>
              <a:prstDash val="solid"/>
              <a:round/>
              <a:headEnd type="none" w="med" len="med"/>
              <a:tailEnd type="none" w="med" len="med"/>
            </a:ln>
            <a:effectLst/>
          </p:spPr>
        </p:cxnSp>
      </p:grpSp>
    </p:spTree>
    <p:extLst>
      <p:ext uri="{BB962C8B-B14F-4D97-AF65-F5344CB8AC3E}">
        <p14:creationId xmlns:p14="http://schemas.microsoft.com/office/powerpoint/2010/main" val="139321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9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16E64115-8B80-D74A-8138-487AAEF6641B}"/>
              </a:ext>
            </a:extLst>
          </p:cNvPr>
          <p:cNvSpPr/>
          <p:nvPr/>
        </p:nvSpPr>
        <p:spPr bwMode="auto">
          <a:xfrm>
            <a:off x="3508384" y="2195474"/>
            <a:ext cx="1974871" cy="622882"/>
          </a:xfrm>
          <a:prstGeom prst="rect">
            <a:avLst/>
          </a:prstGeom>
          <a:solidFill>
            <a:schemeClr val="accent4">
              <a:alpha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sp>
        <p:nvSpPr>
          <p:cNvPr id="45" name="Rectangle 44">
            <a:extLst>
              <a:ext uri="{FF2B5EF4-FFF2-40B4-BE49-F238E27FC236}">
                <a16:creationId xmlns="" xmlns:a16="http://schemas.microsoft.com/office/drawing/2014/main" id="{CC745586-2C6F-8B4B-A16A-C16D84D575D3}"/>
              </a:ext>
            </a:extLst>
          </p:cNvPr>
          <p:cNvSpPr/>
          <p:nvPr/>
        </p:nvSpPr>
        <p:spPr bwMode="auto">
          <a:xfrm>
            <a:off x="3505299" y="4409722"/>
            <a:ext cx="687775" cy="210312"/>
          </a:xfrm>
          <a:prstGeom prst="rect">
            <a:avLst/>
          </a:prstGeom>
          <a:solidFill>
            <a:schemeClr val="accent4">
              <a:alpha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sp>
        <p:nvSpPr>
          <p:cNvPr id="46" name="Rectangle 45">
            <a:extLst>
              <a:ext uri="{FF2B5EF4-FFF2-40B4-BE49-F238E27FC236}">
                <a16:creationId xmlns="" xmlns:a16="http://schemas.microsoft.com/office/drawing/2014/main" id="{939AB0F7-AD42-4F42-9E97-FAB925C2DF19}"/>
              </a:ext>
            </a:extLst>
          </p:cNvPr>
          <p:cNvSpPr/>
          <p:nvPr/>
        </p:nvSpPr>
        <p:spPr bwMode="auto">
          <a:xfrm>
            <a:off x="3505299" y="5177337"/>
            <a:ext cx="330784" cy="210312"/>
          </a:xfrm>
          <a:prstGeom prst="rect">
            <a:avLst/>
          </a:prstGeom>
          <a:solidFill>
            <a:schemeClr val="accent4">
              <a:alpha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sp>
        <p:nvSpPr>
          <p:cNvPr id="2" name="Title 1"/>
          <p:cNvSpPr>
            <a:spLocks noGrp="1"/>
          </p:cNvSpPr>
          <p:nvPr>
            <p:ph type="title"/>
          </p:nvPr>
        </p:nvSpPr>
        <p:spPr>
          <a:xfrm>
            <a:off x="624979" y="320040"/>
            <a:ext cx="8374881" cy="772640"/>
          </a:xfrm>
        </p:spPr>
        <p:txBody>
          <a:bodyPr/>
          <a:lstStyle/>
          <a:p>
            <a:r>
              <a:rPr lang="en-GB" sz="4000" b="1" dirty="0"/>
              <a:t>Careers quiz!</a:t>
            </a:r>
          </a:p>
        </p:txBody>
      </p:sp>
      <p:graphicFrame>
        <p:nvGraphicFramePr>
          <p:cNvPr id="31" name="Content Placeholder 4">
            <a:extLst>
              <a:ext uri="{FF2B5EF4-FFF2-40B4-BE49-F238E27FC236}">
                <a16:creationId xmlns="" xmlns:a16="http://schemas.microsoft.com/office/drawing/2014/main" id="{4504A7AD-D3C0-8A41-BF16-F7547018C0D9}"/>
              </a:ext>
            </a:extLst>
          </p:cNvPr>
          <p:cNvGraphicFramePr>
            <a:graphicFrameLocks/>
          </p:cNvGraphicFramePr>
          <p:nvPr>
            <p:extLst>
              <p:ext uri="{D42A27DB-BD31-4B8C-83A1-F6EECF244321}">
                <p14:modId xmlns:p14="http://schemas.microsoft.com/office/powerpoint/2010/main" val="187697850"/>
              </p:ext>
            </p:extLst>
          </p:nvPr>
        </p:nvGraphicFramePr>
        <p:xfrm>
          <a:off x="768995" y="1701602"/>
          <a:ext cx="2376264" cy="1947672"/>
        </p:xfrm>
        <a:graphic>
          <a:graphicData uri="http://schemas.openxmlformats.org/drawingml/2006/table">
            <a:tbl>
              <a:tblPr firstRow="1" bandRow="1">
                <a:tableStyleId>{5C22544A-7EE6-4342-B048-85BDC9FD1C3A}</a:tableStyleId>
              </a:tblPr>
              <a:tblGrid>
                <a:gridCol w="2376264">
                  <a:extLst>
                    <a:ext uri="{9D8B030D-6E8A-4147-A177-3AD203B41FA5}">
                      <a16:colId xmlns="" xmlns:a16="http://schemas.microsoft.com/office/drawing/2014/main" val="20001"/>
                    </a:ext>
                  </a:extLst>
                </a:gridCol>
              </a:tblGrid>
              <a:tr h="1947672">
                <a:tc>
                  <a:txBody>
                    <a:bodyPr/>
                    <a:lstStyle/>
                    <a:p>
                      <a:pPr marL="298450" indent="-298450">
                        <a:tabLst/>
                      </a:pPr>
                      <a:r>
                        <a:rPr lang="en-GB" sz="1700" b="1" i="0" dirty="0">
                          <a:solidFill>
                            <a:schemeClr val="tx1"/>
                          </a:solidFill>
                          <a:latin typeface="Calibri" panose="020F0502020204030204" pitchFamily="34" charset="0"/>
                          <a:cs typeface="Calibri" panose="020F0502020204030204" pitchFamily="34" charset="0"/>
                        </a:rPr>
                        <a:t>1.  What is not a reasonable adjustment?</a:t>
                      </a:r>
                    </a:p>
                  </a:txBody>
                  <a:tcPr marL="0" marR="0">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 xmlns:a16="http://schemas.microsoft.com/office/drawing/2014/main" val="10001"/>
                  </a:ext>
                </a:extLst>
              </a:tr>
            </a:tbl>
          </a:graphicData>
        </a:graphic>
      </p:graphicFrame>
      <p:graphicFrame>
        <p:nvGraphicFramePr>
          <p:cNvPr id="32" name="Content Placeholder 4">
            <a:extLst>
              <a:ext uri="{FF2B5EF4-FFF2-40B4-BE49-F238E27FC236}">
                <a16:creationId xmlns="" xmlns:a16="http://schemas.microsoft.com/office/drawing/2014/main" id="{75457FF8-6D8E-994B-9EA2-2FE2DCB70C67}"/>
              </a:ext>
            </a:extLst>
          </p:cNvPr>
          <p:cNvGraphicFramePr>
            <a:graphicFrameLocks/>
          </p:cNvGraphicFramePr>
          <p:nvPr>
            <p:extLst>
              <p:ext uri="{D42A27DB-BD31-4B8C-83A1-F6EECF244321}">
                <p14:modId xmlns:p14="http://schemas.microsoft.com/office/powerpoint/2010/main" val="4252637825"/>
              </p:ext>
            </p:extLst>
          </p:nvPr>
        </p:nvGraphicFramePr>
        <p:xfrm>
          <a:off x="3316191" y="1701602"/>
          <a:ext cx="2376264" cy="1949944"/>
        </p:xfrm>
        <a:graphic>
          <a:graphicData uri="http://schemas.openxmlformats.org/drawingml/2006/table">
            <a:tbl>
              <a:tblPr firstRow="1" bandRow="1">
                <a:tableStyleId>{5C22544A-7EE6-4342-B048-85BDC9FD1C3A}</a:tableStyleId>
              </a:tblPr>
              <a:tblGrid>
                <a:gridCol w="2376264">
                  <a:extLst>
                    <a:ext uri="{9D8B030D-6E8A-4147-A177-3AD203B41FA5}">
                      <a16:colId xmlns="" xmlns:a16="http://schemas.microsoft.com/office/drawing/2014/main" val="20001"/>
                    </a:ext>
                  </a:extLst>
                </a:gridCol>
              </a:tblGrid>
              <a:tr h="1949944">
                <a:tc>
                  <a:txBody>
                    <a:bodyPr/>
                    <a:lstStyle/>
                    <a:p>
                      <a:pPr marL="228600" lvl="0" indent="-228600">
                        <a:spcBef>
                          <a:spcPts val="0"/>
                        </a:spcBef>
                        <a:buClr>
                          <a:schemeClr val="bg2"/>
                        </a:buClr>
                        <a:buFont typeface="Arial" panose="020B0604020202020204" pitchFamily="34" charset="0"/>
                        <a:buChar char="•"/>
                        <a:tabLst/>
                      </a:pPr>
                      <a:r>
                        <a:rPr lang="en-GB" sz="1400" b="0" i="0" dirty="0">
                          <a:solidFill>
                            <a:schemeClr val="tx1"/>
                          </a:solidFill>
                          <a:latin typeface="Calibri" panose="020F0502020204030204" pitchFamily="34" charset="0"/>
                          <a:cs typeface="Calibri" panose="020F0502020204030204" pitchFamily="34" charset="0"/>
                        </a:rPr>
                        <a:t>Having an interpreter provided if you need one</a:t>
                      </a:r>
                    </a:p>
                    <a:p>
                      <a:pPr marL="228600" lvl="0" indent="-228600">
                        <a:spcBef>
                          <a:spcPts val="0"/>
                        </a:spcBef>
                        <a:buClr>
                          <a:schemeClr val="bg2"/>
                        </a:buClr>
                        <a:buFont typeface="Arial" panose="020B0604020202020204" pitchFamily="34" charset="0"/>
                        <a:buChar char="•"/>
                        <a:tabLst/>
                      </a:pPr>
                      <a:r>
                        <a:rPr lang="en-GB" sz="1400" b="0" i="0" dirty="0">
                          <a:solidFill>
                            <a:schemeClr val="tx1"/>
                          </a:solidFill>
                          <a:latin typeface="Calibri" panose="020F0502020204030204" pitchFamily="34" charset="0"/>
                          <a:cs typeface="Calibri" panose="020F0502020204030204" pitchFamily="34" charset="0"/>
                        </a:rPr>
                        <a:t>Being paid more than your colleagues for doing the same job</a:t>
                      </a:r>
                    </a:p>
                    <a:p>
                      <a:pPr marL="228600" lvl="0" indent="-228600">
                        <a:spcBef>
                          <a:spcPts val="0"/>
                        </a:spcBef>
                        <a:buClr>
                          <a:schemeClr val="bg2"/>
                        </a:buClr>
                        <a:buFont typeface="Arial" panose="020B0604020202020204" pitchFamily="34" charset="0"/>
                        <a:buChar char="•"/>
                        <a:tabLst/>
                      </a:pPr>
                      <a:r>
                        <a:rPr lang="en-GB" sz="1400" b="0" i="0" dirty="0">
                          <a:solidFill>
                            <a:schemeClr val="tx1"/>
                          </a:solidFill>
                          <a:latin typeface="Calibri" panose="020F0502020204030204" pitchFamily="34" charset="0"/>
                          <a:cs typeface="Calibri" panose="020F0502020204030204" pitchFamily="34" charset="0"/>
                        </a:rPr>
                        <a:t>Subtitles for presentations, videos or speeches</a:t>
                      </a:r>
                    </a:p>
                    <a:p>
                      <a:pPr marL="228600" lvl="0" indent="-228600">
                        <a:spcBef>
                          <a:spcPts val="0"/>
                        </a:spcBef>
                        <a:buClr>
                          <a:schemeClr val="bg2"/>
                        </a:buClr>
                        <a:buFont typeface="Arial" panose="020B0604020202020204" pitchFamily="34" charset="0"/>
                        <a:buChar char="•"/>
                        <a:tabLst/>
                      </a:pPr>
                      <a:r>
                        <a:rPr lang="en-GB" sz="1400" b="0" i="0" dirty="0">
                          <a:solidFill>
                            <a:schemeClr val="tx1"/>
                          </a:solidFill>
                          <a:latin typeface="Calibri" panose="020F0502020204030204" pitchFamily="34" charset="0"/>
                          <a:cs typeface="Calibri" panose="020F0502020204030204" pitchFamily="34" charset="0"/>
                        </a:rPr>
                        <a:t>Having a radio aid</a:t>
                      </a:r>
                    </a:p>
                  </a:txBody>
                  <a:tcPr marL="0">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 xmlns:a16="http://schemas.microsoft.com/office/drawing/2014/main" val="10001"/>
                  </a:ext>
                </a:extLst>
              </a:tr>
            </a:tbl>
          </a:graphicData>
        </a:graphic>
      </p:graphicFrame>
      <p:graphicFrame>
        <p:nvGraphicFramePr>
          <p:cNvPr id="33" name="Content Placeholder 4">
            <a:extLst>
              <a:ext uri="{FF2B5EF4-FFF2-40B4-BE49-F238E27FC236}">
                <a16:creationId xmlns="" xmlns:a16="http://schemas.microsoft.com/office/drawing/2014/main" id="{8F618FB0-CDAB-F147-A90C-D34293D3035D}"/>
              </a:ext>
            </a:extLst>
          </p:cNvPr>
          <p:cNvGraphicFramePr>
            <a:graphicFrameLocks/>
          </p:cNvGraphicFramePr>
          <p:nvPr>
            <p:extLst>
              <p:ext uri="{D42A27DB-BD31-4B8C-83A1-F6EECF244321}">
                <p14:modId xmlns:p14="http://schemas.microsoft.com/office/powerpoint/2010/main" val="466177555"/>
              </p:ext>
            </p:extLst>
          </p:nvPr>
        </p:nvGraphicFramePr>
        <p:xfrm>
          <a:off x="768995" y="3714778"/>
          <a:ext cx="2376264" cy="941832"/>
        </p:xfrm>
        <a:graphic>
          <a:graphicData uri="http://schemas.openxmlformats.org/drawingml/2006/table">
            <a:tbl>
              <a:tblPr firstRow="1" bandRow="1">
                <a:tableStyleId>{5C22544A-7EE6-4342-B048-85BDC9FD1C3A}</a:tableStyleId>
              </a:tblPr>
              <a:tblGrid>
                <a:gridCol w="2376264">
                  <a:extLst>
                    <a:ext uri="{9D8B030D-6E8A-4147-A177-3AD203B41FA5}">
                      <a16:colId xmlns="" xmlns:a16="http://schemas.microsoft.com/office/drawing/2014/main" val="20001"/>
                    </a:ext>
                  </a:extLst>
                </a:gridCol>
              </a:tblGrid>
              <a:tr h="941832">
                <a:tc>
                  <a:txBody>
                    <a:bodyPr/>
                    <a:lstStyle/>
                    <a:p>
                      <a:pPr marL="298450" indent="-298450">
                        <a:tabLst/>
                      </a:pPr>
                      <a:r>
                        <a:rPr lang="en-GB" sz="1700" b="1" i="0" dirty="0">
                          <a:solidFill>
                            <a:schemeClr val="tx1"/>
                          </a:solidFill>
                          <a:latin typeface="Calibri" panose="020F0502020204030204" pitchFamily="34" charset="0"/>
                          <a:cs typeface="Calibri" panose="020F0502020204030204" pitchFamily="34" charset="0"/>
                        </a:rPr>
                        <a:t>2.  What age do you have </a:t>
                      </a:r>
                      <a:br>
                        <a:rPr lang="en-GB" sz="1700" b="1" i="0" dirty="0">
                          <a:solidFill>
                            <a:schemeClr val="tx1"/>
                          </a:solidFill>
                          <a:latin typeface="Calibri" panose="020F0502020204030204" pitchFamily="34" charset="0"/>
                          <a:cs typeface="Calibri" panose="020F0502020204030204" pitchFamily="34" charset="0"/>
                        </a:rPr>
                      </a:br>
                      <a:r>
                        <a:rPr lang="en-GB" sz="1700" b="1" i="0" dirty="0">
                          <a:solidFill>
                            <a:schemeClr val="tx1"/>
                          </a:solidFill>
                          <a:latin typeface="Calibri" panose="020F0502020204030204" pitchFamily="34" charset="0"/>
                          <a:cs typeface="Calibri" panose="020F0502020204030204" pitchFamily="34" charset="0"/>
                        </a:rPr>
                        <a:t>to start university by?</a:t>
                      </a:r>
                    </a:p>
                  </a:txBody>
                  <a:tcPr marL="0">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 xmlns:a16="http://schemas.microsoft.com/office/drawing/2014/main" val="10001"/>
                  </a:ext>
                </a:extLst>
              </a:tr>
            </a:tbl>
          </a:graphicData>
        </a:graphic>
      </p:graphicFrame>
      <p:graphicFrame>
        <p:nvGraphicFramePr>
          <p:cNvPr id="34" name="Content Placeholder 4">
            <a:extLst>
              <a:ext uri="{FF2B5EF4-FFF2-40B4-BE49-F238E27FC236}">
                <a16:creationId xmlns="" xmlns:a16="http://schemas.microsoft.com/office/drawing/2014/main" id="{DD4ED949-7E5D-8E4D-97B8-82DCA64F723D}"/>
              </a:ext>
            </a:extLst>
          </p:cNvPr>
          <p:cNvGraphicFramePr>
            <a:graphicFrameLocks/>
          </p:cNvGraphicFramePr>
          <p:nvPr>
            <p:extLst>
              <p:ext uri="{D42A27DB-BD31-4B8C-83A1-F6EECF244321}">
                <p14:modId xmlns:p14="http://schemas.microsoft.com/office/powerpoint/2010/main" val="1063517444"/>
              </p:ext>
            </p:extLst>
          </p:nvPr>
        </p:nvGraphicFramePr>
        <p:xfrm>
          <a:off x="3316191" y="3714778"/>
          <a:ext cx="2376264" cy="944880"/>
        </p:xfrm>
        <a:graphic>
          <a:graphicData uri="http://schemas.openxmlformats.org/drawingml/2006/table">
            <a:tbl>
              <a:tblPr firstRow="1" bandRow="1">
                <a:tableStyleId>{5C22544A-7EE6-4342-B048-85BDC9FD1C3A}</a:tableStyleId>
              </a:tblPr>
              <a:tblGrid>
                <a:gridCol w="2376264">
                  <a:extLst>
                    <a:ext uri="{9D8B030D-6E8A-4147-A177-3AD203B41FA5}">
                      <a16:colId xmlns="" xmlns:a16="http://schemas.microsoft.com/office/drawing/2014/main" val="20001"/>
                    </a:ext>
                  </a:extLst>
                </a:gridCol>
              </a:tblGrid>
              <a:tr h="288031">
                <a:tc>
                  <a:txBody>
                    <a:bodyPr/>
                    <a:lstStyle/>
                    <a:p>
                      <a:pPr marL="228600" marR="0" indent="-228600" algn="l" defTabSz="914400" rtl="0" eaLnBrk="0" fontAlgn="base" latinLnBrk="0" hangingPunct="0">
                        <a:lnSpc>
                          <a:spcPct val="100000"/>
                        </a:lnSpc>
                        <a:spcBef>
                          <a:spcPts val="0"/>
                        </a:spcBef>
                        <a:spcAft>
                          <a:spcPct val="0"/>
                        </a:spcAft>
                        <a:buClr>
                          <a:schemeClr val="bg2"/>
                        </a:buClr>
                        <a:buSzTx/>
                        <a:buFont typeface="Arial" panose="020B0604020202020204" pitchFamily="34" charset="0"/>
                        <a:buChar char="•"/>
                        <a:tabLst/>
                      </a:pPr>
                      <a:r>
                        <a:rPr lang="en-GB" sz="1400" b="0" i="0" dirty="0">
                          <a:solidFill>
                            <a:schemeClr val="tx1"/>
                          </a:solidFill>
                          <a:latin typeface="Calibri" panose="020F0502020204030204" pitchFamily="34" charset="0"/>
                          <a:cs typeface="Calibri" panose="020F0502020204030204" pitchFamily="34" charset="0"/>
                        </a:rPr>
                        <a:t>18-21</a:t>
                      </a:r>
                    </a:p>
                    <a:p>
                      <a:pPr marL="228600" marR="0" indent="-228600" algn="l" defTabSz="914400" rtl="0" eaLnBrk="0" fontAlgn="base" latinLnBrk="0" hangingPunct="0">
                        <a:lnSpc>
                          <a:spcPct val="100000"/>
                        </a:lnSpc>
                        <a:spcBef>
                          <a:spcPts val="0"/>
                        </a:spcBef>
                        <a:spcAft>
                          <a:spcPct val="0"/>
                        </a:spcAft>
                        <a:buClr>
                          <a:schemeClr val="bg2"/>
                        </a:buClr>
                        <a:buSzTx/>
                        <a:buFont typeface="Arial" panose="020B0604020202020204" pitchFamily="34" charset="0"/>
                        <a:buChar char="•"/>
                        <a:tabLst/>
                      </a:pPr>
                      <a:r>
                        <a:rPr kumimoji="0" lang="en-GB" sz="14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21-30</a:t>
                      </a:r>
                    </a:p>
                    <a:p>
                      <a:pPr marL="228600" marR="0" indent="-228600" algn="l" defTabSz="914400" rtl="0" eaLnBrk="0" fontAlgn="base" latinLnBrk="0" hangingPunct="0">
                        <a:lnSpc>
                          <a:spcPct val="100000"/>
                        </a:lnSpc>
                        <a:spcBef>
                          <a:spcPts val="0"/>
                        </a:spcBef>
                        <a:spcAft>
                          <a:spcPct val="0"/>
                        </a:spcAft>
                        <a:buClr>
                          <a:schemeClr val="bg2"/>
                        </a:buClr>
                        <a:buSzTx/>
                        <a:buFont typeface="Arial" panose="020B0604020202020204" pitchFamily="34" charset="0"/>
                        <a:buChar char="•"/>
                        <a:tabLst/>
                      </a:pPr>
                      <a:r>
                        <a:rPr lang="en-GB" sz="1400" b="0" i="0" dirty="0">
                          <a:solidFill>
                            <a:schemeClr val="tx1"/>
                          </a:solidFill>
                          <a:latin typeface="Calibri" panose="020F0502020204030204" pitchFamily="34" charset="0"/>
                          <a:cs typeface="Calibri" panose="020F0502020204030204" pitchFamily="34" charset="0"/>
                        </a:rPr>
                        <a:t>30-50</a:t>
                      </a:r>
                    </a:p>
                    <a:p>
                      <a:pPr marL="228600" marR="0" indent="-228600" algn="l" defTabSz="914400" rtl="0" eaLnBrk="0" fontAlgn="base" latinLnBrk="0" hangingPunct="0">
                        <a:lnSpc>
                          <a:spcPct val="100000"/>
                        </a:lnSpc>
                        <a:spcBef>
                          <a:spcPts val="0"/>
                        </a:spcBef>
                        <a:spcAft>
                          <a:spcPct val="0"/>
                        </a:spcAft>
                        <a:buClr>
                          <a:schemeClr val="bg2"/>
                        </a:buClr>
                        <a:buSzTx/>
                        <a:buFont typeface="Arial" panose="020B0604020202020204" pitchFamily="34" charset="0"/>
                        <a:buChar char="•"/>
                        <a:tabLst/>
                      </a:pPr>
                      <a:r>
                        <a:rPr kumimoji="0" lang="en-GB" sz="14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Any age!</a:t>
                      </a:r>
                    </a:p>
                  </a:txBody>
                  <a:tcPr marL="0">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 xmlns:a16="http://schemas.microsoft.com/office/drawing/2014/main" val="10001"/>
                  </a:ext>
                </a:extLst>
              </a:tr>
            </a:tbl>
          </a:graphicData>
        </a:graphic>
      </p:graphicFrame>
      <p:graphicFrame>
        <p:nvGraphicFramePr>
          <p:cNvPr id="35" name="Content Placeholder 4">
            <a:extLst>
              <a:ext uri="{FF2B5EF4-FFF2-40B4-BE49-F238E27FC236}">
                <a16:creationId xmlns="" xmlns:a16="http://schemas.microsoft.com/office/drawing/2014/main" id="{B6356F80-23AB-C54F-B176-573B499B54C4}"/>
              </a:ext>
            </a:extLst>
          </p:cNvPr>
          <p:cNvGraphicFramePr>
            <a:graphicFrameLocks/>
          </p:cNvGraphicFramePr>
          <p:nvPr>
            <p:extLst>
              <p:ext uri="{D42A27DB-BD31-4B8C-83A1-F6EECF244321}">
                <p14:modId xmlns:p14="http://schemas.microsoft.com/office/powerpoint/2010/main" val="498713444"/>
              </p:ext>
            </p:extLst>
          </p:nvPr>
        </p:nvGraphicFramePr>
        <p:xfrm>
          <a:off x="768995" y="4706421"/>
          <a:ext cx="2376264" cy="941832"/>
        </p:xfrm>
        <a:graphic>
          <a:graphicData uri="http://schemas.openxmlformats.org/drawingml/2006/table">
            <a:tbl>
              <a:tblPr firstRow="1" bandRow="1">
                <a:tableStyleId>{5C22544A-7EE6-4342-B048-85BDC9FD1C3A}</a:tableStyleId>
              </a:tblPr>
              <a:tblGrid>
                <a:gridCol w="2376264">
                  <a:extLst>
                    <a:ext uri="{9D8B030D-6E8A-4147-A177-3AD203B41FA5}">
                      <a16:colId xmlns="" xmlns:a16="http://schemas.microsoft.com/office/drawing/2014/main" val="20001"/>
                    </a:ext>
                  </a:extLst>
                </a:gridCol>
              </a:tblGrid>
              <a:tr h="941832">
                <a:tc>
                  <a:txBody>
                    <a:bodyPr/>
                    <a:lstStyle/>
                    <a:p>
                      <a:pPr marL="342900" indent="-342900">
                        <a:tabLst/>
                      </a:pPr>
                      <a:r>
                        <a:rPr lang="en-GB" sz="1700" b="1" i="0" dirty="0">
                          <a:solidFill>
                            <a:schemeClr val="tx1"/>
                          </a:solidFill>
                          <a:latin typeface="Calibri" panose="020F0502020204030204" pitchFamily="34" charset="0"/>
                          <a:cs typeface="Calibri" panose="020F0502020204030204" pitchFamily="34" charset="0"/>
                        </a:rPr>
                        <a:t>3.  Who applies for Access to Work?</a:t>
                      </a:r>
                    </a:p>
                  </a:txBody>
                  <a:tcPr marL="0">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 xmlns:a16="http://schemas.microsoft.com/office/drawing/2014/main" val="10001"/>
                  </a:ext>
                </a:extLst>
              </a:tr>
            </a:tbl>
          </a:graphicData>
        </a:graphic>
      </p:graphicFrame>
      <p:graphicFrame>
        <p:nvGraphicFramePr>
          <p:cNvPr id="36" name="Content Placeholder 4">
            <a:extLst>
              <a:ext uri="{FF2B5EF4-FFF2-40B4-BE49-F238E27FC236}">
                <a16:creationId xmlns="" xmlns:a16="http://schemas.microsoft.com/office/drawing/2014/main" id="{580B96B7-9B3A-BE48-A78E-DA883853EA2F}"/>
              </a:ext>
            </a:extLst>
          </p:cNvPr>
          <p:cNvGraphicFramePr>
            <a:graphicFrameLocks/>
          </p:cNvGraphicFramePr>
          <p:nvPr>
            <p:extLst>
              <p:ext uri="{D42A27DB-BD31-4B8C-83A1-F6EECF244321}">
                <p14:modId xmlns:p14="http://schemas.microsoft.com/office/powerpoint/2010/main" val="2271107301"/>
              </p:ext>
            </p:extLst>
          </p:nvPr>
        </p:nvGraphicFramePr>
        <p:xfrm>
          <a:off x="3316191" y="4706421"/>
          <a:ext cx="2376264" cy="944880"/>
        </p:xfrm>
        <a:graphic>
          <a:graphicData uri="http://schemas.openxmlformats.org/drawingml/2006/table">
            <a:tbl>
              <a:tblPr firstRow="1" bandRow="1">
                <a:tableStyleId>{5C22544A-7EE6-4342-B048-85BDC9FD1C3A}</a:tableStyleId>
              </a:tblPr>
              <a:tblGrid>
                <a:gridCol w="2376264">
                  <a:extLst>
                    <a:ext uri="{9D8B030D-6E8A-4147-A177-3AD203B41FA5}">
                      <a16:colId xmlns="" xmlns:a16="http://schemas.microsoft.com/office/drawing/2014/main" val="20001"/>
                    </a:ext>
                  </a:extLst>
                </a:gridCol>
              </a:tblGrid>
              <a:tr h="288031">
                <a:tc>
                  <a:txBody>
                    <a:bodyPr/>
                    <a:lstStyle/>
                    <a:p>
                      <a:pPr marL="228600" lvl="0" indent="-228600">
                        <a:spcBef>
                          <a:spcPts val="0"/>
                        </a:spcBef>
                        <a:buClr>
                          <a:schemeClr val="bg2"/>
                        </a:buClr>
                        <a:buFont typeface="Arial" panose="020B0604020202020204" pitchFamily="34" charset="0"/>
                        <a:buChar char="•"/>
                        <a:tabLst/>
                      </a:pPr>
                      <a:r>
                        <a:rPr lang="en-GB" sz="1400" b="0" i="0" dirty="0">
                          <a:solidFill>
                            <a:schemeClr val="tx1"/>
                          </a:solidFill>
                          <a:latin typeface="Calibri" panose="020F0502020204030204" pitchFamily="34" charset="0"/>
                          <a:cs typeface="Calibri" panose="020F0502020204030204" pitchFamily="34" charset="0"/>
                        </a:rPr>
                        <a:t>Your employer</a:t>
                      </a:r>
                    </a:p>
                    <a:p>
                      <a:pPr marL="228600" lvl="0" indent="-228600">
                        <a:spcBef>
                          <a:spcPts val="0"/>
                        </a:spcBef>
                        <a:buClr>
                          <a:schemeClr val="bg2"/>
                        </a:buClr>
                        <a:buFont typeface="Arial" panose="020B0604020202020204" pitchFamily="34" charset="0"/>
                        <a:buChar char="•"/>
                        <a:tabLst/>
                      </a:pPr>
                      <a:r>
                        <a:rPr lang="en-GB" sz="1400" b="0" i="0" dirty="0">
                          <a:solidFill>
                            <a:schemeClr val="tx1"/>
                          </a:solidFill>
                          <a:latin typeface="Calibri" panose="020F0502020204030204" pitchFamily="34" charset="0"/>
                          <a:cs typeface="Calibri" panose="020F0502020204030204" pitchFamily="34" charset="0"/>
                        </a:rPr>
                        <a:t>Your parents</a:t>
                      </a:r>
                    </a:p>
                    <a:p>
                      <a:pPr marL="228600" lvl="0" indent="-228600">
                        <a:spcBef>
                          <a:spcPts val="0"/>
                        </a:spcBef>
                        <a:buClr>
                          <a:schemeClr val="bg2"/>
                        </a:buClr>
                        <a:buFont typeface="Arial" panose="020B0604020202020204" pitchFamily="34" charset="0"/>
                        <a:buChar char="•"/>
                        <a:tabLst/>
                      </a:pPr>
                      <a:r>
                        <a:rPr lang="en-GB" sz="1400" b="0" i="0" dirty="0">
                          <a:solidFill>
                            <a:schemeClr val="tx1"/>
                          </a:solidFill>
                          <a:latin typeface="Calibri" panose="020F0502020204030204" pitchFamily="34" charset="0"/>
                          <a:cs typeface="Calibri" panose="020F0502020204030204" pitchFamily="34" charset="0"/>
                        </a:rPr>
                        <a:t>You</a:t>
                      </a:r>
                    </a:p>
                    <a:p>
                      <a:pPr marL="228600" lvl="0" indent="-228600">
                        <a:spcBef>
                          <a:spcPts val="0"/>
                        </a:spcBef>
                        <a:buClr>
                          <a:schemeClr val="bg2"/>
                        </a:buClr>
                        <a:buFont typeface="Arial" panose="020B0604020202020204" pitchFamily="34" charset="0"/>
                        <a:buChar char="•"/>
                        <a:tabLst/>
                      </a:pPr>
                      <a:r>
                        <a:rPr lang="en-GB" sz="1400" b="0" i="0" dirty="0">
                          <a:solidFill>
                            <a:schemeClr val="tx1"/>
                          </a:solidFill>
                          <a:latin typeface="Calibri" panose="020F0502020204030204" pitchFamily="34" charset="0"/>
                          <a:cs typeface="Calibri" panose="020F0502020204030204" pitchFamily="34" charset="0"/>
                        </a:rPr>
                        <a:t>Your manager</a:t>
                      </a:r>
                    </a:p>
                  </a:txBody>
                  <a:tcPr marL="0">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 xmlns:a16="http://schemas.microsoft.com/office/drawing/2014/main" val="10001"/>
                  </a:ext>
                </a:extLst>
              </a:tr>
            </a:tbl>
          </a:graphicData>
        </a:graphic>
      </p:graphicFrame>
      <p:sp>
        <p:nvSpPr>
          <p:cNvPr id="16" name="Rectangle 15">
            <a:extLst>
              <a:ext uri="{FF2B5EF4-FFF2-40B4-BE49-F238E27FC236}">
                <a16:creationId xmlns="" xmlns:a16="http://schemas.microsoft.com/office/drawing/2014/main" id="{D2E570F2-3785-0441-B4BC-167E7C79D940}"/>
              </a:ext>
            </a:extLst>
          </p:cNvPr>
          <p:cNvSpPr/>
          <p:nvPr/>
        </p:nvSpPr>
        <p:spPr bwMode="auto">
          <a:xfrm>
            <a:off x="8742933" y="2395667"/>
            <a:ext cx="984163" cy="210312"/>
          </a:xfrm>
          <a:prstGeom prst="rect">
            <a:avLst/>
          </a:prstGeom>
          <a:solidFill>
            <a:schemeClr val="accent4">
              <a:alpha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sp>
        <p:nvSpPr>
          <p:cNvPr id="17" name="Rectangle 16">
            <a:extLst>
              <a:ext uri="{FF2B5EF4-FFF2-40B4-BE49-F238E27FC236}">
                <a16:creationId xmlns="" xmlns:a16="http://schemas.microsoft.com/office/drawing/2014/main" id="{A264E264-20A7-2046-8A33-CE4A229E03E9}"/>
              </a:ext>
            </a:extLst>
          </p:cNvPr>
          <p:cNvSpPr/>
          <p:nvPr/>
        </p:nvSpPr>
        <p:spPr bwMode="auto">
          <a:xfrm>
            <a:off x="8742933" y="2746143"/>
            <a:ext cx="1675134" cy="210312"/>
          </a:xfrm>
          <a:prstGeom prst="rect">
            <a:avLst/>
          </a:prstGeom>
          <a:solidFill>
            <a:schemeClr val="accent4">
              <a:alpha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sp>
        <p:nvSpPr>
          <p:cNvPr id="18" name="Rectangle 17">
            <a:extLst>
              <a:ext uri="{FF2B5EF4-FFF2-40B4-BE49-F238E27FC236}">
                <a16:creationId xmlns="" xmlns:a16="http://schemas.microsoft.com/office/drawing/2014/main" id="{8DB989F3-7510-2242-B89B-F9B9E99DF3C4}"/>
              </a:ext>
            </a:extLst>
          </p:cNvPr>
          <p:cNvSpPr/>
          <p:nvPr/>
        </p:nvSpPr>
        <p:spPr bwMode="auto">
          <a:xfrm>
            <a:off x="8729973" y="3760142"/>
            <a:ext cx="1441070" cy="850519"/>
          </a:xfrm>
          <a:prstGeom prst="rect">
            <a:avLst/>
          </a:prstGeom>
          <a:solidFill>
            <a:schemeClr val="accent4">
              <a:alpha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graphicFrame>
        <p:nvGraphicFramePr>
          <p:cNvPr id="19" name="Content Placeholder 4">
            <a:extLst>
              <a:ext uri="{FF2B5EF4-FFF2-40B4-BE49-F238E27FC236}">
                <a16:creationId xmlns="" xmlns:a16="http://schemas.microsoft.com/office/drawing/2014/main" id="{7BFF125F-CCE5-764A-905A-CB7466A384E5}"/>
              </a:ext>
            </a:extLst>
          </p:cNvPr>
          <p:cNvGraphicFramePr>
            <a:graphicFrameLocks/>
          </p:cNvGraphicFramePr>
          <p:nvPr>
            <p:extLst>
              <p:ext uri="{D42A27DB-BD31-4B8C-83A1-F6EECF244321}">
                <p14:modId xmlns:p14="http://schemas.microsoft.com/office/powerpoint/2010/main" val="2675861619"/>
              </p:ext>
            </p:extLst>
          </p:nvPr>
        </p:nvGraphicFramePr>
        <p:xfrm>
          <a:off x="6022494" y="1701602"/>
          <a:ext cx="2377440" cy="941832"/>
        </p:xfrm>
        <a:graphic>
          <a:graphicData uri="http://schemas.openxmlformats.org/drawingml/2006/table">
            <a:tbl>
              <a:tblPr firstRow="1" bandRow="1">
                <a:tableStyleId>{5C22544A-7EE6-4342-B048-85BDC9FD1C3A}</a:tableStyleId>
              </a:tblPr>
              <a:tblGrid>
                <a:gridCol w="2377440">
                  <a:extLst>
                    <a:ext uri="{9D8B030D-6E8A-4147-A177-3AD203B41FA5}">
                      <a16:colId xmlns="" xmlns:a16="http://schemas.microsoft.com/office/drawing/2014/main" val="20001"/>
                    </a:ext>
                  </a:extLst>
                </a:gridCol>
              </a:tblGrid>
              <a:tr h="941832">
                <a:tc>
                  <a:txBody>
                    <a:bodyPr/>
                    <a:lstStyle/>
                    <a:p>
                      <a:pPr marL="298450" indent="-298450">
                        <a:tabLst/>
                      </a:pPr>
                      <a:r>
                        <a:rPr lang="en-GB" sz="1700" b="1" i="0" dirty="0">
                          <a:solidFill>
                            <a:schemeClr val="tx1"/>
                          </a:solidFill>
                          <a:latin typeface="Calibri" panose="020F0502020204030204" pitchFamily="34" charset="0"/>
                          <a:cs typeface="Calibri" panose="020F0502020204030204" pitchFamily="34" charset="0"/>
                        </a:rPr>
                        <a:t>4.  In 1914, what was </a:t>
                      </a:r>
                      <a:br>
                        <a:rPr lang="en-GB" sz="1700" b="1" i="0" dirty="0">
                          <a:solidFill>
                            <a:schemeClr val="tx1"/>
                          </a:solidFill>
                          <a:latin typeface="Calibri" panose="020F0502020204030204" pitchFamily="34" charset="0"/>
                          <a:cs typeface="Calibri" panose="020F0502020204030204" pitchFamily="34" charset="0"/>
                        </a:rPr>
                      </a:br>
                      <a:r>
                        <a:rPr lang="en-GB" sz="1700" b="1" i="0" dirty="0">
                          <a:solidFill>
                            <a:schemeClr val="tx1"/>
                          </a:solidFill>
                          <a:latin typeface="Calibri" panose="020F0502020204030204" pitchFamily="34" charset="0"/>
                          <a:cs typeface="Calibri" panose="020F0502020204030204" pitchFamily="34" charset="0"/>
                        </a:rPr>
                        <a:t>the most popular apprenticeship?</a:t>
                      </a:r>
                    </a:p>
                  </a:txBody>
                  <a:tcPr marL="0">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 xmlns:a16="http://schemas.microsoft.com/office/drawing/2014/main" val="10001"/>
                  </a:ext>
                </a:extLst>
              </a:tr>
            </a:tbl>
          </a:graphicData>
        </a:graphic>
      </p:graphicFrame>
      <p:graphicFrame>
        <p:nvGraphicFramePr>
          <p:cNvPr id="20" name="Content Placeholder 4">
            <a:extLst>
              <a:ext uri="{FF2B5EF4-FFF2-40B4-BE49-F238E27FC236}">
                <a16:creationId xmlns="" xmlns:a16="http://schemas.microsoft.com/office/drawing/2014/main" id="{61527C8D-238D-C94F-9249-0F2DFBF113B3}"/>
              </a:ext>
            </a:extLst>
          </p:cNvPr>
          <p:cNvGraphicFramePr>
            <a:graphicFrameLocks/>
          </p:cNvGraphicFramePr>
          <p:nvPr>
            <p:extLst>
              <p:ext uri="{D42A27DB-BD31-4B8C-83A1-F6EECF244321}">
                <p14:modId xmlns:p14="http://schemas.microsoft.com/office/powerpoint/2010/main" val="2077041818"/>
              </p:ext>
            </p:extLst>
          </p:nvPr>
        </p:nvGraphicFramePr>
        <p:xfrm>
          <a:off x="8533871" y="1701602"/>
          <a:ext cx="2377440" cy="944880"/>
        </p:xfrm>
        <a:graphic>
          <a:graphicData uri="http://schemas.openxmlformats.org/drawingml/2006/table">
            <a:tbl>
              <a:tblPr firstRow="1" bandRow="1">
                <a:tableStyleId>{5C22544A-7EE6-4342-B048-85BDC9FD1C3A}</a:tableStyleId>
              </a:tblPr>
              <a:tblGrid>
                <a:gridCol w="2377440">
                  <a:extLst>
                    <a:ext uri="{9D8B030D-6E8A-4147-A177-3AD203B41FA5}">
                      <a16:colId xmlns="" xmlns:a16="http://schemas.microsoft.com/office/drawing/2014/main" val="20001"/>
                    </a:ext>
                  </a:extLst>
                </a:gridCol>
              </a:tblGrid>
              <a:tr h="941832">
                <a:tc>
                  <a:txBody>
                    <a:bodyPr/>
                    <a:lstStyle/>
                    <a:p>
                      <a:pPr marL="228600" marR="0" indent="-228600" algn="l" defTabSz="914400" rtl="0" eaLnBrk="0" fontAlgn="base" latinLnBrk="0" hangingPunct="0">
                        <a:lnSpc>
                          <a:spcPct val="100000"/>
                        </a:lnSpc>
                        <a:spcBef>
                          <a:spcPts val="0"/>
                        </a:spcBef>
                        <a:spcAft>
                          <a:spcPct val="0"/>
                        </a:spcAft>
                        <a:buClr>
                          <a:schemeClr val="bg2"/>
                        </a:buClr>
                        <a:buSzTx/>
                        <a:buFont typeface="Arial" panose="020B0604020202020204" pitchFamily="34" charset="0"/>
                        <a:buChar char="•"/>
                        <a:tabLst/>
                      </a:pPr>
                      <a:r>
                        <a:rPr kumimoji="0" lang="en-GB" sz="14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Cooking</a:t>
                      </a:r>
                    </a:p>
                    <a:p>
                      <a:pPr marL="228600" marR="0" indent="-228600" algn="l" defTabSz="914400" rtl="0" eaLnBrk="0" fontAlgn="base" latinLnBrk="0" hangingPunct="0">
                        <a:lnSpc>
                          <a:spcPct val="100000"/>
                        </a:lnSpc>
                        <a:spcBef>
                          <a:spcPts val="0"/>
                        </a:spcBef>
                        <a:spcAft>
                          <a:spcPct val="0"/>
                        </a:spcAft>
                        <a:buClr>
                          <a:schemeClr val="bg2"/>
                        </a:buClr>
                        <a:buSzTx/>
                        <a:buFont typeface="Arial" panose="020B0604020202020204" pitchFamily="34" charset="0"/>
                        <a:buChar char="•"/>
                        <a:tabLst/>
                      </a:pPr>
                      <a:r>
                        <a:rPr lang="en-GB" sz="1400" b="0" i="0" dirty="0">
                          <a:solidFill>
                            <a:schemeClr val="tx1"/>
                          </a:solidFill>
                          <a:latin typeface="Calibri" panose="020F0502020204030204" pitchFamily="34" charset="0"/>
                          <a:cs typeface="Calibri" panose="020F0502020204030204" pitchFamily="34" charset="0"/>
                        </a:rPr>
                        <a:t>Engineering</a:t>
                      </a:r>
                    </a:p>
                    <a:p>
                      <a:pPr marL="228600" marR="0" indent="-228600" algn="l" defTabSz="914400" rtl="0" eaLnBrk="0" fontAlgn="base" latinLnBrk="0" hangingPunct="0">
                        <a:lnSpc>
                          <a:spcPct val="100000"/>
                        </a:lnSpc>
                        <a:spcBef>
                          <a:spcPts val="0"/>
                        </a:spcBef>
                        <a:spcAft>
                          <a:spcPct val="0"/>
                        </a:spcAft>
                        <a:buClr>
                          <a:schemeClr val="bg2"/>
                        </a:buClr>
                        <a:buSzTx/>
                        <a:buFont typeface="Arial" panose="020B0604020202020204" pitchFamily="34" charset="0"/>
                        <a:buChar char="•"/>
                        <a:tabLst/>
                      </a:pPr>
                      <a:r>
                        <a:rPr kumimoji="0" lang="en-GB" sz="14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Animal</a:t>
                      </a:r>
                      <a:r>
                        <a:rPr kumimoji="0" lang="en-GB" sz="1400" b="0" i="0" u="none" strike="noStrike" cap="none" normalizeH="0" dirty="0">
                          <a:ln>
                            <a:noFill/>
                          </a:ln>
                          <a:solidFill>
                            <a:schemeClr val="tx1"/>
                          </a:solidFill>
                          <a:effectLst/>
                          <a:latin typeface="Calibri" panose="020F0502020204030204" pitchFamily="34" charset="0"/>
                          <a:cs typeface="Calibri" panose="020F0502020204030204" pitchFamily="34" charset="0"/>
                        </a:rPr>
                        <a:t> Work</a:t>
                      </a:r>
                    </a:p>
                    <a:p>
                      <a:pPr marL="228600" marR="0" indent="-228600" algn="l" defTabSz="914400" rtl="0" eaLnBrk="0" fontAlgn="base" latinLnBrk="0" hangingPunct="0">
                        <a:lnSpc>
                          <a:spcPct val="100000"/>
                        </a:lnSpc>
                        <a:spcBef>
                          <a:spcPts val="0"/>
                        </a:spcBef>
                        <a:spcAft>
                          <a:spcPct val="0"/>
                        </a:spcAft>
                        <a:buClr>
                          <a:schemeClr val="bg2"/>
                        </a:buClr>
                        <a:buSzTx/>
                        <a:buFont typeface="Arial" panose="020B0604020202020204" pitchFamily="34" charset="0"/>
                        <a:buChar char="•"/>
                        <a:tabLst/>
                      </a:pPr>
                      <a:r>
                        <a:rPr lang="en-GB" sz="1400" b="0" i="0" baseline="0" dirty="0">
                          <a:solidFill>
                            <a:schemeClr val="tx1"/>
                          </a:solidFill>
                          <a:latin typeface="Calibri" panose="020F0502020204030204" pitchFamily="34" charset="0"/>
                          <a:cs typeface="Calibri" panose="020F0502020204030204" pitchFamily="34" charset="0"/>
                        </a:rPr>
                        <a:t>Dressmaking</a:t>
                      </a:r>
                      <a:endParaRPr kumimoji="0" lang="en-GB" sz="14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0">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 xmlns:a16="http://schemas.microsoft.com/office/drawing/2014/main" val="10001"/>
                  </a:ext>
                </a:extLst>
              </a:tr>
            </a:tbl>
          </a:graphicData>
        </a:graphic>
      </p:graphicFrame>
      <p:graphicFrame>
        <p:nvGraphicFramePr>
          <p:cNvPr id="21" name="Content Placeholder 4">
            <a:extLst>
              <a:ext uri="{FF2B5EF4-FFF2-40B4-BE49-F238E27FC236}">
                <a16:creationId xmlns="" xmlns:a16="http://schemas.microsoft.com/office/drawing/2014/main" id="{468BA37F-E9EA-E240-BF94-0F58AB220B7A}"/>
              </a:ext>
            </a:extLst>
          </p:cNvPr>
          <p:cNvGraphicFramePr>
            <a:graphicFrameLocks/>
          </p:cNvGraphicFramePr>
          <p:nvPr>
            <p:extLst>
              <p:ext uri="{D42A27DB-BD31-4B8C-83A1-F6EECF244321}">
                <p14:modId xmlns:p14="http://schemas.microsoft.com/office/powerpoint/2010/main" val="698267050"/>
              </p:ext>
            </p:extLst>
          </p:nvPr>
        </p:nvGraphicFramePr>
        <p:xfrm>
          <a:off x="6022494" y="2709714"/>
          <a:ext cx="2377440" cy="941832"/>
        </p:xfrm>
        <a:graphic>
          <a:graphicData uri="http://schemas.openxmlformats.org/drawingml/2006/table">
            <a:tbl>
              <a:tblPr firstRow="1" bandRow="1">
                <a:tableStyleId>{5C22544A-7EE6-4342-B048-85BDC9FD1C3A}</a:tableStyleId>
              </a:tblPr>
              <a:tblGrid>
                <a:gridCol w="2377440">
                  <a:extLst>
                    <a:ext uri="{9D8B030D-6E8A-4147-A177-3AD203B41FA5}">
                      <a16:colId xmlns="" xmlns:a16="http://schemas.microsoft.com/office/drawing/2014/main" val="20001"/>
                    </a:ext>
                  </a:extLst>
                </a:gridCol>
              </a:tblGrid>
              <a:tr h="941832">
                <a:tc>
                  <a:txBody>
                    <a:bodyPr/>
                    <a:lstStyle/>
                    <a:p>
                      <a:pPr marL="298450" indent="-298450">
                        <a:tabLst/>
                      </a:pPr>
                      <a:r>
                        <a:rPr lang="en-GB" sz="1700" b="1" i="0" dirty="0">
                          <a:solidFill>
                            <a:schemeClr val="tx1"/>
                          </a:solidFill>
                          <a:latin typeface="Calibri" panose="020F0502020204030204" pitchFamily="34" charset="0"/>
                          <a:cs typeface="Calibri" panose="020F0502020204030204" pitchFamily="34" charset="0"/>
                        </a:rPr>
                        <a:t>5.  In 2014, what was </a:t>
                      </a:r>
                      <a:br>
                        <a:rPr lang="en-GB" sz="1700" b="1" i="0" dirty="0">
                          <a:solidFill>
                            <a:schemeClr val="tx1"/>
                          </a:solidFill>
                          <a:latin typeface="Calibri" panose="020F0502020204030204" pitchFamily="34" charset="0"/>
                          <a:cs typeface="Calibri" panose="020F0502020204030204" pitchFamily="34" charset="0"/>
                        </a:rPr>
                      </a:br>
                      <a:r>
                        <a:rPr lang="en-GB" sz="1700" b="1" i="0" dirty="0">
                          <a:solidFill>
                            <a:schemeClr val="tx1"/>
                          </a:solidFill>
                          <a:latin typeface="Calibri" panose="020F0502020204030204" pitchFamily="34" charset="0"/>
                          <a:cs typeface="Calibri" panose="020F0502020204030204" pitchFamily="34" charset="0"/>
                        </a:rPr>
                        <a:t>the most popular apprenticeship?</a:t>
                      </a:r>
                    </a:p>
                  </a:txBody>
                  <a:tcPr marL="0">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 xmlns:a16="http://schemas.microsoft.com/office/drawing/2014/main" val="10001"/>
                  </a:ext>
                </a:extLst>
              </a:tr>
            </a:tbl>
          </a:graphicData>
        </a:graphic>
      </p:graphicFrame>
      <p:graphicFrame>
        <p:nvGraphicFramePr>
          <p:cNvPr id="22" name="Content Placeholder 4">
            <a:extLst>
              <a:ext uri="{FF2B5EF4-FFF2-40B4-BE49-F238E27FC236}">
                <a16:creationId xmlns="" xmlns:a16="http://schemas.microsoft.com/office/drawing/2014/main" id="{DB368997-DE82-0F4D-AF18-58E378B02317}"/>
              </a:ext>
            </a:extLst>
          </p:cNvPr>
          <p:cNvGraphicFramePr>
            <a:graphicFrameLocks/>
          </p:cNvGraphicFramePr>
          <p:nvPr>
            <p:extLst>
              <p:ext uri="{D42A27DB-BD31-4B8C-83A1-F6EECF244321}">
                <p14:modId xmlns:p14="http://schemas.microsoft.com/office/powerpoint/2010/main" val="4153429039"/>
              </p:ext>
            </p:extLst>
          </p:nvPr>
        </p:nvGraphicFramePr>
        <p:xfrm>
          <a:off x="8533871" y="2709714"/>
          <a:ext cx="2377440" cy="944880"/>
        </p:xfrm>
        <a:graphic>
          <a:graphicData uri="http://schemas.openxmlformats.org/drawingml/2006/table">
            <a:tbl>
              <a:tblPr firstRow="1" bandRow="1">
                <a:tableStyleId>{5C22544A-7EE6-4342-B048-85BDC9FD1C3A}</a:tableStyleId>
              </a:tblPr>
              <a:tblGrid>
                <a:gridCol w="2377440">
                  <a:extLst>
                    <a:ext uri="{9D8B030D-6E8A-4147-A177-3AD203B41FA5}">
                      <a16:colId xmlns="" xmlns:a16="http://schemas.microsoft.com/office/drawing/2014/main" val="20001"/>
                    </a:ext>
                  </a:extLst>
                </a:gridCol>
              </a:tblGrid>
              <a:tr h="941832">
                <a:tc>
                  <a:txBody>
                    <a:bodyPr/>
                    <a:lstStyle/>
                    <a:p>
                      <a:pPr marL="228600" marR="0" indent="-228600" algn="l" defTabSz="914400" rtl="0" eaLnBrk="0" fontAlgn="base" latinLnBrk="0" hangingPunct="0">
                        <a:lnSpc>
                          <a:spcPct val="100000"/>
                        </a:lnSpc>
                        <a:spcBef>
                          <a:spcPts val="0"/>
                        </a:spcBef>
                        <a:spcAft>
                          <a:spcPct val="0"/>
                        </a:spcAft>
                        <a:buClr>
                          <a:schemeClr val="bg2"/>
                        </a:buClr>
                        <a:buSzTx/>
                        <a:buFont typeface="Arial" panose="020B0604020202020204" pitchFamily="34" charset="0"/>
                        <a:buChar char="•"/>
                        <a:tabLst/>
                      </a:pPr>
                      <a:r>
                        <a:rPr kumimoji="0" lang="en-GB" sz="14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Health and Social Care</a:t>
                      </a:r>
                    </a:p>
                    <a:p>
                      <a:pPr marL="228600" marR="0" indent="-228600" algn="l" defTabSz="914400" rtl="0" eaLnBrk="0" fontAlgn="base" latinLnBrk="0" hangingPunct="0">
                        <a:lnSpc>
                          <a:spcPct val="100000"/>
                        </a:lnSpc>
                        <a:spcBef>
                          <a:spcPts val="0"/>
                        </a:spcBef>
                        <a:spcAft>
                          <a:spcPct val="0"/>
                        </a:spcAft>
                        <a:buClr>
                          <a:schemeClr val="bg2"/>
                        </a:buClr>
                        <a:buSzTx/>
                        <a:buFont typeface="Arial" panose="020B0604020202020204" pitchFamily="34" charset="0"/>
                        <a:buChar char="•"/>
                        <a:tabLst/>
                      </a:pPr>
                      <a:r>
                        <a:rPr lang="en-GB" sz="1400" b="0" i="0" dirty="0">
                          <a:solidFill>
                            <a:schemeClr val="tx1"/>
                          </a:solidFill>
                          <a:latin typeface="Calibri" panose="020F0502020204030204" pitchFamily="34" charset="0"/>
                          <a:cs typeface="Calibri" panose="020F0502020204030204" pitchFamily="34" charset="0"/>
                        </a:rPr>
                        <a:t>Engineering</a:t>
                      </a:r>
                    </a:p>
                    <a:p>
                      <a:pPr marL="228600" marR="0" indent="-228600" algn="l" defTabSz="914400" rtl="0" eaLnBrk="0" fontAlgn="base" latinLnBrk="0" hangingPunct="0">
                        <a:lnSpc>
                          <a:spcPct val="100000"/>
                        </a:lnSpc>
                        <a:spcBef>
                          <a:spcPts val="0"/>
                        </a:spcBef>
                        <a:spcAft>
                          <a:spcPct val="0"/>
                        </a:spcAft>
                        <a:buClr>
                          <a:schemeClr val="bg2"/>
                        </a:buClr>
                        <a:buSzTx/>
                        <a:buFont typeface="Arial" panose="020B0604020202020204" pitchFamily="34" charset="0"/>
                        <a:buChar char="•"/>
                        <a:tabLst/>
                      </a:pPr>
                      <a:r>
                        <a:rPr kumimoji="0" lang="en-GB" sz="14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Animal</a:t>
                      </a:r>
                      <a:r>
                        <a:rPr kumimoji="0" lang="en-GB" sz="1400" b="0" i="0" u="none" strike="noStrike" cap="none" normalizeH="0" dirty="0">
                          <a:ln>
                            <a:noFill/>
                          </a:ln>
                          <a:solidFill>
                            <a:schemeClr val="tx1"/>
                          </a:solidFill>
                          <a:effectLst/>
                          <a:latin typeface="Calibri" panose="020F0502020204030204" pitchFamily="34" charset="0"/>
                          <a:cs typeface="Calibri" panose="020F0502020204030204" pitchFamily="34" charset="0"/>
                        </a:rPr>
                        <a:t> Work</a:t>
                      </a:r>
                    </a:p>
                    <a:p>
                      <a:pPr marL="228600" marR="0" indent="-228600" algn="l" defTabSz="914400" rtl="0" eaLnBrk="0" fontAlgn="base" latinLnBrk="0" hangingPunct="0">
                        <a:lnSpc>
                          <a:spcPct val="100000"/>
                        </a:lnSpc>
                        <a:spcBef>
                          <a:spcPts val="0"/>
                        </a:spcBef>
                        <a:spcAft>
                          <a:spcPct val="0"/>
                        </a:spcAft>
                        <a:buClr>
                          <a:schemeClr val="bg2"/>
                        </a:buClr>
                        <a:buSzTx/>
                        <a:buFont typeface="Arial" panose="020B0604020202020204" pitchFamily="34" charset="0"/>
                        <a:buChar char="•"/>
                        <a:tabLst/>
                      </a:pPr>
                      <a:r>
                        <a:rPr lang="en-GB" sz="1400" b="0" i="0" baseline="0" dirty="0">
                          <a:solidFill>
                            <a:schemeClr val="tx1"/>
                          </a:solidFill>
                          <a:latin typeface="Calibri" panose="020F0502020204030204" pitchFamily="34" charset="0"/>
                          <a:cs typeface="Calibri" panose="020F0502020204030204" pitchFamily="34" charset="0"/>
                        </a:rPr>
                        <a:t>Hairdressing</a:t>
                      </a:r>
                      <a:endParaRPr kumimoji="0" lang="en-GB" sz="14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0">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 xmlns:a16="http://schemas.microsoft.com/office/drawing/2014/main" val="10001"/>
                  </a:ext>
                </a:extLst>
              </a:tr>
            </a:tbl>
          </a:graphicData>
        </a:graphic>
      </p:graphicFrame>
      <p:graphicFrame>
        <p:nvGraphicFramePr>
          <p:cNvPr id="23" name="Content Placeholder 4">
            <a:extLst>
              <a:ext uri="{FF2B5EF4-FFF2-40B4-BE49-F238E27FC236}">
                <a16:creationId xmlns="" xmlns:a16="http://schemas.microsoft.com/office/drawing/2014/main" id="{8A2C78F4-F51F-5440-AFFE-224F383081E2}"/>
              </a:ext>
            </a:extLst>
          </p:cNvPr>
          <p:cNvGraphicFramePr>
            <a:graphicFrameLocks/>
          </p:cNvGraphicFramePr>
          <p:nvPr>
            <p:extLst>
              <p:ext uri="{D42A27DB-BD31-4B8C-83A1-F6EECF244321}">
                <p14:modId xmlns:p14="http://schemas.microsoft.com/office/powerpoint/2010/main" val="3269315098"/>
              </p:ext>
            </p:extLst>
          </p:nvPr>
        </p:nvGraphicFramePr>
        <p:xfrm>
          <a:off x="6022494" y="3717826"/>
          <a:ext cx="2377440" cy="941832"/>
        </p:xfrm>
        <a:graphic>
          <a:graphicData uri="http://schemas.openxmlformats.org/drawingml/2006/table">
            <a:tbl>
              <a:tblPr firstRow="1" bandRow="1">
                <a:tableStyleId>{5C22544A-7EE6-4342-B048-85BDC9FD1C3A}</a:tableStyleId>
              </a:tblPr>
              <a:tblGrid>
                <a:gridCol w="2377440">
                  <a:extLst>
                    <a:ext uri="{9D8B030D-6E8A-4147-A177-3AD203B41FA5}">
                      <a16:colId xmlns="" xmlns:a16="http://schemas.microsoft.com/office/drawing/2014/main" val="20001"/>
                    </a:ext>
                  </a:extLst>
                </a:gridCol>
              </a:tblGrid>
              <a:tr h="941832">
                <a:tc>
                  <a:txBody>
                    <a:bodyPr/>
                    <a:lstStyle/>
                    <a:p>
                      <a:pPr marL="298450" indent="-298450">
                        <a:tabLst/>
                      </a:pPr>
                      <a:r>
                        <a:rPr lang="en-GB" sz="1700" b="1" i="0" dirty="0">
                          <a:solidFill>
                            <a:schemeClr val="tx1"/>
                          </a:solidFill>
                          <a:latin typeface="Calibri" panose="020F0502020204030204" pitchFamily="34" charset="0"/>
                          <a:cs typeface="Calibri" panose="020F0502020204030204" pitchFamily="34" charset="0"/>
                        </a:rPr>
                        <a:t>6.  Which skills do employers find the most valuable?</a:t>
                      </a:r>
                    </a:p>
                  </a:txBody>
                  <a:tcPr marL="0">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 xmlns:a16="http://schemas.microsoft.com/office/drawing/2014/main" val="10001"/>
                  </a:ext>
                </a:extLst>
              </a:tr>
            </a:tbl>
          </a:graphicData>
        </a:graphic>
      </p:graphicFrame>
      <p:graphicFrame>
        <p:nvGraphicFramePr>
          <p:cNvPr id="24" name="Content Placeholder 4">
            <a:extLst>
              <a:ext uri="{FF2B5EF4-FFF2-40B4-BE49-F238E27FC236}">
                <a16:creationId xmlns="" xmlns:a16="http://schemas.microsoft.com/office/drawing/2014/main" id="{53DEEC7F-984B-0946-9CC5-14D3B8630B11}"/>
              </a:ext>
            </a:extLst>
          </p:cNvPr>
          <p:cNvGraphicFramePr>
            <a:graphicFrameLocks/>
          </p:cNvGraphicFramePr>
          <p:nvPr>
            <p:extLst>
              <p:ext uri="{D42A27DB-BD31-4B8C-83A1-F6EECF244321}">
                <p14:modId xmlns:p14="http://schemas.microsoft.com/office/powerpoint/2010/main" val="2245240737"/>
              </p:ext>
            </p:extLst>
          </p:nvPr>
        </p:nvGraphicFramePr>
        <p:xfrm>
          <a:off x="8533871" y="3717826"/>
          <a:ext cx="2377440" cy="944880"/>
        </p:xfrm>
        <a:graphic>
          <a:graphicData uri="http://schemas.openxmlformats.org/drawingml/2006/table">
            <a:tbl>
              <a:tblPr firstRow="1" bandRow="1">
                <a:tableStyleId>{5C22544A-7EE6-4342-B048-85BDC9FD1C3A}</a:tableStyleId>
              </a:tblPr>
              <a:tblGrid>
                <a:gridCol w="2377440">
                  <a:extLst>
                    <a:ext uri="{9D8B030D-6E8A-4147-A177-3AD203B41FA5}">
                      <a16:colId xmlns="" xmlns:a16="http://schemas.microsoft.com/office/drawing/2014/main" val="20001"/>
                    </a:ext>
                  </a:extLst>
                </a:gridCol>
              </a:tblGrid>
              <a:tr h="288031">
                <a:tc>
                  <a:txBody>
                    <a:bodyPr/>
                    <a:lstStyle/>
                    <a:p>
                      <a:pPr marL="228600" marR="0" indent="-228600" algn="l" defTabSz="914400" rtl="0" eaLnBrk="0" fontAlgn="base" latinLnBrk="0" hangingPunct="0">
                        <a:lnSpc>
                          <a:spcPct val="100000"/>
                        </a:lnSpc>
                        <a:spcBef>
                          <a:spcPts val="0"/>
                        </a:spcBef>
                        <a:spcAft>
                          <a:spcPct val="0"/>
                        </a:spcAft>
                        <a:buClr>
                          <a:schemeClr val="bg2"/>
                        </a:buClr>
                        <a:buSzTx/>
                        <a:buFont typeface="Arial" panose="020B0604020202020204" pitchFamily="34" charset="0"/>
                        <a:buChar char="•"/>
                        <a:tabLst/>
                      </a:pPr>
                      <a:r>
                        <a:rPr kumimoji="0" lang="en-GB" sz="14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Communication</a:t>
                      </a:r>
                    </a:p>
                    <a:p>
                      <a:pPr marL="228600" marR="0" indent="-228600" algn="l" defTabSz="914400" rtl="0" eaLnBrk="0" fontAlgn="base" latinLnBrk="0" hangingPunct="0">
                        <a:lnSpc>
                          <a:spcPct val="100000"/>
                        </a:lnSpc>
                        <a:spcBef>
                          <a:spcPts val="0"/>
                        </a:spcBef>
                        <a:spcAft>
                          <a:spcPct val="0"/>
                        </a:spcAft>
                        <a:buClr>
                          <a:schemeClr val="bg2"/>
                        </a:buClr>
                        <a:buSzTx/>
                        <a:buFont typeface="Arial" panose="020B0604020202020204" pitchFamily="34" charset="0"/>
                        <a:buChar char="•"/>
                        <a:tabLst/>
                      </a:pPr>
                      <a:r>
                        <a:rPr lang="en-GB" sz="1400" b="0" i="0" dirty="0">
                          <a:solidFill>
                            <a:schemeClr val="tx1"/>
                          </a:solidFill>
                          <a:latin typeface="Calibri" panose="020F0502020204030204" pitchFamily="34" charset="0"/>
                          <a:cs typeface="Calibri" panose="020F0502020204030204" pitchFamily="34" charset="0"/>
                        </a:rPr>
                        <a:t>Team work</a:t>
                      </a:r>
                    </a:p>
                    <a:p>
                      <a:pPr marL="228600" marR="0" indent="-228600" algn="l" defTabSz="914400" rtl="0" eaLnBrk="0" fontAlgn="base" latinLnBrk="0" hangingPunct="0">
                        <a:lnSpc>
                          <a:spcPct val="100000"/>
                        </a:lnSpc>
                        <a:spcBef>
                          <a:spcPts val="0"/>
                        </a:spcBef>
                        <a:spcAft>
                          <a:spcPct val="0"/>
                        </a:spcAft>
                        <a:buClr>
                          <a:schemeClr val="bg2"/>
                        </a:buClr>
                        <a:buSzTx/>
                        <a:buFont typeface="Arial" panose="020B0604020202020204" pitchFamily="34" charset="0"/>
                        <a:buChar char="•"/>
                        <a:tabLst/>
                      </a:pPr>
                      <a:r>
                        <a:rPr kumimoji="0" lang="en-GB" sz="14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Time management</a:t>
                      </a:r>
                    </a:p>
                    <a:p>
                      <a:pPr marL="228600" marR="0" indent="-228600" algn="l" defTabSz="914400" rtl="0" eaLnBrk="0" fontAlgn="base" latinLnBrk="0" hangingPunct="0">
                        <a:lnSpc>
                          <a:spcPct val="100000"/>
                        </a:lnSpc>
                        <a:spcBef>
                          <a:spcPts val="0"/>
                        </a:spcBef>
                        <a:spcAft>
                          <a:spcPct val="0"/>
                        </a:spcAft>
                        <a:buClr>
                          <a:schemeClr val="bg2"/>
                        </a:buClr>
                        <a:buSzTx/>
                        <a:buFont typeface="Arial" panose="020B0604020202020204" pitchFamily="34" charset="0"/>
                        <a:buChar char="•"/>
                        <a:tabLst/>
                      </a:pPr>
                      <a:r>
                        <a:rPr lang="en-GB" sz="1400" b="0" i="0" dirty="0">
                          <a:solidFill>
                            <a:schemeClr val="tx1"/>
                          </a:solidFill>
                          <a:latin typeface="Calibri" panose="020F0502020204030204" pitchFamily="34" charset="0"/>
                          <a:cs typeface="Calibri" panose="020F0502020204030204" pitchFamily="34" charset="0"/>
                        </a:rPr>
                        <a:t>Problem solving</a:t>
                      </a:r>
                      <a:endParaRPr kumimoji="0" lang="en-GB" sz="14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0">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 xmlns:a16="http://schemas.microsoft.com/office/drawing/2014/main" val="10001"/>
                  </a:ext>
                </a:extLst>
              </a:tr>
            </a:tbl>
          </a:graphicData>
        </a:graphic>
      </p:graphicFrame>
      <p:sp>
        <p:nvSpPr>
          <p:cNvPr id="25" name="TextBox 24">
            <a:extLst>
              <a:ext uri="{FF2B5EF4-FFF2-40B4-BE49-F238E27FC236}">
                <a16:creationId xmlns="" xmlns:a16="http://schemas.microsoft.com/office/drawing/2014/main" id="{A2BE36EE-371A-0246-8AA1-A77B14A37E66}"/>
              </a:ext>
            </a:extLst>
          </p:cNvPr>
          <p:cNvSpPr txBox="1"/>
          <p:nvPr/>
        </p:nvSpPr>
        <p:spPr>
          <a:xfrm>
            <a:off x="8703569" y="4736751"/>
            <a:ext cx="1930553" cy="369332"/>
          </a:xfrm>
          <a:prstGeom prst="rect">
            <a:avLst/>
          </a:prstGeom>
          <a:noFill/>
        </p:spPr>
        <p:txBody>
          <a:bodyPr wrap="square" rtlCol="0">
            <a:spAutoFit/>
          </a:bodyPr>
          <a:lstStyle/>
          <a:p>
            <a:r>
              <a:rPr lang="en-GB" sz="1800" b="1" dirty="0">
                <a:solidFill>
                  <a:schemeClr val="bg2"/>
                </a:solidFill>
                <a:latin typeface="Calibri" panose="020F0502020204030204" pitchFamily="34" charset="0"/>
                <a:cs typeface="Calibri" panose="020F0502020204030204" pitchFamily="34" charset="0"/>
              </a:rPr>
              <a:t>All of them!</a:t>
            </a:r>
          </a:p>
        </p:txBody>
      </p:sp>
      <p:sp>
        <p:nvSpPr>
          <p:cNvPr id="26" name="TextBox 25">
            <a:extLst>
              <a:ext uri="{FF2B5EF4-FFF2-40B4-BE49-F238E27FC236}">
                <a16:creationId xmlns="" xmlns:a16="http://schemas.microsoft.com/office/drawing/2014/main" id="{601C2511-6646-C541-B60D-F193018CACE9}"/>
              </a:ext>
            </a:extLst>
          </p:cNvPr>
          <p:cNvSpPr txBox="1"/>
          <p:nvPr/>
        </p:nvSpPr>
        <p:spPr>
          <a:xfrm>
            <a:off x="8703569" y="4992671"/>
            <a:ext cx="2945349" cy="369332"/>
          </a:xfrm>
          <a:prstGeom prst="rect">
            <a:avLst/>
          </a:prstGeom>
          <a:noFill/>
        </p:spPr>
        <p:txBody>
          <a:bodyPr wrap="square" rtlCol="0">
            <a:spAutoFit/>
          </a:bodyPr>
          <a:lstStyle/>
          <a:p>
            <a:r>
              <a:rPr lang="en-GB" sz="1800" b="1" dirty="0">
                <a:solidFill>
                  <a:schemeClr val="bg2"/>
                </a:solidFill>
                <a:latin typeface="Calibri" panose="020F0502020204030204" pitchFamily="34" charset="0"/>
                <a:cs typeface="Calibri" panose="020F0502020204030204" pitchFamily="34" charset="0"/>
              </a:rPr>
              <a:t>Sorry, trick question!</a:t>
            </a:r>
          </a:p>
        </p:txBody>
      </p:sp>
    </p:spTree>
    <p:extLst>
      <p:ext uri="{BB962C8B-B14F-4D97-AF65-F5344CB8AC3E}">
        <p14:creationId xmlns:p14="http://schemas.microsoft.com/office/powerpoint/2010/main" val="2990342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5" grpId="0" animBg="1"/>
      <p:bldP spid="46" grpId="0" animBg="1"/>
      <p:bldP spid="16" grpId="0" animBg="1"/>
      <p:bldP spid="17" grpId="0" animBg="1"/>
      <p:bldP spid="18" grpId="0" animBg="1"/>
      <p:bldP spid="25" grpId="0"/>
      <p:bldP spid="2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 xmlns:a16="http://schemas.microsoft.com/office/drawing/2014/main" id="{6AF47CC2-9A74-2B47-8185-7B6D0BBB555B}"/>
              </a:ext>
            </a:extLst>
          </p:cNvPr>
          <p:cNvSpPr txBox="1">
            <a:spLocks/>
          </p:cNvSpPr>
          <p:nvPr/>
        </p:nvSpPr>
        <p:spPr bwMode="auto">
          <a:xfrm>
            <a:off x="1129035" y="2560320"/>
            <a:ext cx="9937104" cy="1224136"/>
          </a:xfrm>
          <a:prstGeom prst="rect">
            <a:avLst/>
          </a:prstGeom>
          <a:noFill/>
          <a:ln w="9525">
            <a:noFill/>
            <a:miter lim="800000"/>
            <a:headEnd/>
            <a:tailEnd/>
          </a:ln>
        </p:spPr>
        <p:txBody>
          <a:bodyPr vert="horz" wrap="square" lIns="122008" tIns="61004" rIns="122008" bIns="61004" numCol="1" anchor="t" anchorCtr="0" compatLnSpc="1">
            <a:prstTxWarp prst="textNoShape">
              <a:avLst/>
            </a:prstTxWarp>
          </a:bodyPr>
          <a:lstStyle>
            <a:lvl1pPr marL="0" indent="0" algn="ctr" rtl="0" eaLnBrk="1" fontAlgn="base" hangingPunct="1">
              <a:spcBef>
                <a:spcPct val="20000"/>
              </a:spcBef>
              <a:spcAft>
                <a:spcPct val="0"/>
              </a:spcAft>
              <a:buClr>
                <a:schemeClr val="bg2"/>
              </a:buClr>
              <a:buFont typeface="Arial" panose="020B0604020202020204" pitchFamily="34" charset="0"/>
              <a:buNone/>
              <a:defRPr sz="6000" b="1" i="0">
                <a:solidFill>
                  <a:schemeClr val="bg1"/>
                </a:solidFill>
                <a:latin typeface="+mn-lt"/>
                <a:ea typeface="+mn-ea"/>
                <a:cs typeface="+mn-cs"/>
              </a:defRPr>
            </a:lvl1pPr>
            <a:lvl2pPr marL="0" indent="0" algn="l" rtl="0" eaLnBrk="1" fontAlgn="base" hangingPunct="1">
              <a:spcBef>
                <a:spcPct val="20000"/>
              </a:spcBef>
              <a:spcAft>
                <a:spcPct val="0"/>
              </a:spcAft>
              <a:buClr>
                <a:schemeClr val="bg2"/>
              </a:buClr>
              <a:buFont typeface="Arial" panose="020B0604020202020204" pitchFamily="34" charset="0"/>
              <a:buNone/>
              <a:defRPr sz="3200">
                <a:solidFill>
                  <a:schemeClr val="tx1"/>
                </a:solidFill>
                <a:latin typeface="+mn-lt"/>
                <a:ea typeface="+mn-ea"/>
              </a:defRPr>
            </a:lvl2pPr>
            <a:lvl3pPr marL="0" indent="0" algn="l" rtl="0" eaLnBrk="1" fontAlgn="base" hangingPunct="1">
              <a:spcBef>
                <a:spcPct val="20000"/>
              </a:spcBef>
              <a:spcAft>
                <a:spcPct val="0"/>
              </a:spcAft>
              <a:buNone/>
              <a:defRPr sz="3200">
                <a:solidFill>
                  <a:schemeClr val="tx1"/>
                </a:solidFill>
                <a:latin typeface="+mn-lt"/>
                <a:ea typeface="+mn-ea"/>
              </a:defRPr>
            </a:lvl3pPr>
            <a:lvl4pPr marL="0" indent="0" algn="l" rtl="0" eaLnBrk="1" fontAlgn="base" hangingPunct="1">
              <a:spcBef>
                <a:spcPct val="20000"/>
              </a:spcBef>
              <a:spcAft>
                <a:spcPct val="0"/>
              </a:spcAft>
              <a:buNone/>
              <a:defRPr sz="3200">
                <a:solidFill>
                  <a:schemeClr val="tx1"/>
                </a:solidFill>
                <a:latin typeface="+mn-lt"/>
                <a:ea typeface="+mn-ea"/>
              </a:defRPr>
            </a:lvl4pPr>
            <a:lvl5pPr marL="0" indent="0" algn="l" rtl="0" eaLnBrk="1" fontAlgn="base" hangingPunct="1">
              <a:spcBef>
                <a:spcPct val="20000"/>
              </a:spcBef>
              <a:spcAft>
                <a:spcPct val="0"/>
              </a:spcAft>
              <a:buNone/>
              <a:defRPr sz="3200">
                <a:solidFill>
                  <a:schemeClr val="tx1"/>
                </a:solidFill>
                <a:latin typeface="+mn-lt"/>
                <a:ea typeface="+mn-ea"/>
              </a:defRPr>
            </a:lvl5pPr>
            <a:lvl6pPr marL="3355231" indent="-305021" algn="l" rtl="0" eaLnBrk="1" fontAlgn="base" hangingPunct="1">
              <a:spcBef>
                <a:spcPct val="20000"/>
              </a:spcBef>
              <a:spcAft>
                <a:spcPct val="0"/>
              </a:spcAft>
              <a:buChar char="»"/>
              <a:defRPr sz="2700">
                <a:solidFill>
                  <a:schemeClr val="tx1"/>
                </a:solidFill>
                <a:latin typeface="+mn-lt"/>
                <a:ea typeface="+mn-ea"/>
              </a:defRPr>
            </a:lvl6pPr>
            <a:lvl7pPr marL="3965273" indent="-305021" algn="l" rtl="0" eaLnBrk="1" fontAlgn="base" hangingPunct="1">
              <a:spcBef>
                <a:spcPct val="20000"/>
              </a:spcBef>
              <a:spcAft>
                <a:spcPct val="0"/>
              </a:spcAft>
              <a:buChar char="»"/>
              <a:defRPr sz="2700">
                <a:solidFill>
                  <a:schemeClr val="tx1"/>
                </a:solidFill>
                <a:latin typeface="+mn-lt"/>
                <a:ea typeface="+mn-ea"/>
              </a:defRPr>
            </a:lvl7pPr>
            <a:lvl8pPr marL="4575315" indent="-305021" algn="l" rtl="0" eaLnBrk="1" fontAlgn="base" hangingPunct="1">
              <a:spcBef>
                <a:spcPct val="20000"/>
              </a:spcBef>
              <a:spcAft>
                <a:spcPct val="0"/>
              </a:spcAft>
              <a:buChar char="»"/>
              <a:defRPr sz="2700">
                <a:solidFill>
                  <a:schemeClr val="tx1"/>
                </a:solidFill>
                <a:latin typeface="+mn-lt"/>
                <a:ea typeface="+mn-ea"/>
              </a:defRPr>
            </a:lvl8pPr>
            <a:lvl9pPr marL="5185357" indent="-305021" algn="l" rtl="0" eaLnBrk="1" fontAlgn="base" hangingPunct="1">
              <a:spcBef>
                <a:spcPct val="20000"/>
              </a:spcBef>
              <a:spcAft>
                <a:spcPct val="0"/>
              </a:spcAft>
              <a:buChar char="»"/>
              <a:defRPr sz="2700">
                <a:solidFill>
                  <a:schemeClr val="tx1"/>
                </a:solidFill>
                <a:latin typeface="+mn-lt"/>
                <a:ea typeface="+mn-ea"/>
              </a:defRPr>
            </a:lvl9pPr>
          </a:lstStyle>
          <a:p>
            <a:pPr>
              <a:lnSpc>
                <a:spcPts val="6940"/>
              </a:lnSpc>
            </a:pPr>
            <a:r>
              <a:rPr lang="en-US" sz="7200" kern="0" dirty="0">
                <a:solidFill>
                  <a:srgbClr val="FFE900"/>
                </a:solidFill>
                <a:latin typeface="Calibri" panose="020F0502020204030204" pitchFamily="34" charset="0"/>
              </a:rPr>
              <a:t>7</a:t>
            </a:r>
            <a:r>
              <a:rPr lang="en-US" sz="7200" kern="0" dirty="0" smtClean="0">
                <a:solidFill>
                  <a:srgbClr val="FFE900"/>
                </a:solidFill>
                <a:latin typeface="Calibri" panose="020F0502020204030204" pitchFamily="34" charset="0"/>
              </a:rPr>
              <a:t>. </a:t>
            </a:r>
            <a:r>
              <a:rPr lang="en-US" sz="7200" kern="0" dirty="0">
                <a:solidFill>
                  <a:srgbClr val="FFE900"/>
                </a:solidFill>
                <a:latin typeface="Calibri" panose="020F0502020204030204" pitchFamily="34" charset="0"/>
              </a:rPr>
              <a:t>Support </a:t>
            </a:r>
            <a:br>
              <a:rPr lang="en-US" sz="7200" kern="0" dirty="0">
                <a:solidFill>
                  <a:srgbClr val="FFE900"/>
                </a:solidFill>
                <a:latin typeface="Calibri" panose="020F0502020204030204" pitchFamily="34" charset="0"/>
              </a:rPr>
            </a:br>
            <a:r>
              <a:rPr lang="en-US" sz="7200" kern="0" dirty="0">
                <a:solidFill>
                  <a:srgbClr val="FFE900"/>
                </a:solidFill>
                <a:latin typeface="Calibri" panose="020F0502020204030204" pitchFamily="34" charset="0"/>
              </a:rPr>
              <a:t>and technology</a:t>
            </a:r>
          </a:p>
        </p:txBody>
      </p:sp>
    </p:spTree>
    <p:extLst>
      <p:ext uri="{BB962C8B-B14F-4D97-AF65-F5344CB8AC3E}">
        <p14:creationId xmlns:p14="http://schemas.microsoft.com/office/powerpoint/2010/main" val="2137763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 xmlns:a16="http://schemas.microsoft.com/office/drawing/2014/main" id="{1FE1E764-049D-1443-A8F6-151D72E76569}"/>
              </a:ext>
            </a:extLst>
          </p:cNvPr>
          <p:cNvSpPr txBox="1">
            <a:spLocks/>
          </p:cNvSpPr>
          <p:nvPr/>
        </p:nvSpPr>
        <p:spPr>
          <a:xfrm>
            <a:off x="624979" y="1701602"/>
            <a:ext cx="9217024" cy="576064"/>
          </a:xfrm>
          <a:prstGeom prst="rect">
            <a:avLst/>
          </a:prstGeom>
        </p:spPr>
        <p:txBody>
          <a:bodyPr/>
          <a:lstStyle>
            <a:lvl1pPr marL="357188" indent="-357188" algn="l" rtl="0" eaLnBrk="1" fontAlgn="base" hangingPunct="1">
              <a:spcBef>
                <a:spcPct val="20000"/>
              </a:spcBef>
              <a:spcAft>
                <a:spcPct val="0"/>
              </a:spcAft>
              <a:buClr>
                <a:schemeClr val="bg2"/>
              </a:buClr>
              <a:buFont typeface="Arial" panose="020B0604020202020204" pitchFamily="34" charset="0"/>
              <a:buChar char="•"/>
              <a:defRPr sz="3200" b="0">
                <a:solidFill>
                  <a:schemeClr val="tx1"/>
                </a:solidFill>
                <a:latin typeface="+mn-lt"/>
                <a:ea typeface="+mn-ea"/>
                <a:cs typeface="+mn-cs"/>
              </a:defRPr>
            </a:lvl1pPr>
            <a:lvl2pPr marL="0" indent="0" algn="l" rtl="0" eaLnBrk="1" fontAlgn="base" hangingPunct="1">
              <a:spcBef>
                <a:spcPct val="20000"/>
              </a:spcBef>
              <a:spcAft>
                <a:spcPct val="0"/>
              </a:spcAft>
              <a:buClr>
                <a:schemeClr val="bg2"/>
              </a:buClr>
              <a:buFont typeface="Arial" panose="020B0604020202020204" pitchFamily="34" charset="0"/>
              <a:buNone/>
              <a:defRPr sz="3200">
                <a:solidFill>
                  <a:schemeClr val="tx1"/>
                </a:solidFill>
                <a:latin typeface="+mn-lt"/>
                <a:ea typeface="+mn-ea"/>
              </a:defRPr>
            </a:lvl2pPr>
            <a:lvl3pPr marL="0" indent="0" algn="l" rtl="0" eaLnBrk="1" fontAlgn="base" hangingPunct="1">
              <a:spcBef>
                <a:spcPct val="20000"/>
              </a:spcBef>
              <a:spcAft>
                <a:spcPct val="0"/>
              </a:spcAft>
              <a:buNone/>
              <a:defRPr sz="3200">
                <a:solidFill>
                  <a:schemeClr val="tx1"/>
                </a:solidFill>
                <a:latin typeface="+mn-lt"/>
                <a:ea typeface="+mn-ea"/>
              </a:defRPr>
            </a:lvl3pPr>
            <a:lvl4pPr marL="0" indent="0" algn="l" rtl="0" eaLnBrk="1" fontAlgn="base" hangingPunct="1">
              <a:spcBef>
                <a:spcPct val="20000"/>
              </a:spcBef>
              <a:spcAft>
                <a:spcPct val="0"/>
              </a:spcAft>
              <a:buNone/>
              <a:defRPr sz="3200">
                <a:solidFill>
                  <a:schemeClr val="tx1"/>
                </a:solidFill>
                <a:latin typeface="+mn-lt"/>
                <a:ea typeface="+mn-ea"/>
              </a:defRPr>
            </a:lvl4pPr>
            <a:lvl5pPr marL="0" indent="0" algn="l" rtl="0" eaLnBrk="1" fontAlgn="base" hangingPunct="1">
              <a:spcBef>
                <a:spcPct val="20000"/>
              </a:spcBef>
              <a:spcAft>
                <a:spcPct val="0"/>
              </a:spcAft>
              <a:buNone/>
              <a:defRPr sz="3200">
                <a:solidFill>
                  <a:schemeClr val="tx1"/>
                </a:solidFill>
                <a:latin typeface="+mn-lt"/>
                <a:ea typeface="+mn-ea"/>
              </a:defRPr>
            </a:lvl5pPr>
            <a:lvl6pPr marL="3355231" indent="-305021" algn="l" rtl="0" eaLnBrk="1" fontAlgn="base" hangingPunct="1">
              <a:spcBef>
                <a:spcPct val="20000"/>
              </a:spcBef>
              <a:spcAft>
                <a:spcPct val="0"/>
              </a:spcAft>
              <a:buChar char="»"/>
              <a:defRPr sz="2700">
                <a:solidFill>
                  <a:schemeClr val="tx1"/>
                </a:solidFill>
                <a:latin typeface="+mn-lt"/>
                <a:ea typeface="+mn-ea"/>
              </a:defRPr>
            </a:lvl6pPr>
            <a:lvl7pPr marL="3965273" indent="-305021" algn="l" rtl="0" eaLnBrk="1" fontAlgn="base" hangingPunct="1">
              <a:spcBef>
                <a:spcPct val="20000"/>
              </a:spcBef>
              <a:spcAft>
                <a:spcPct val="0"/>
              </a:spcAft>
              <a:buChar char="»"/>
              <a:defRPr sz="2700">
                <a:solidFill>
                  <a:schemeClr val="tx1"/>
                </a:solidFill>
                <a:latin typeface="+mn-lt"/>
                <a:ea typeface="+mn-ea"/>
              </a:defRPr>
            </a:lvl7pPr>
            <a:lvl8pPr marL="4575315" indent="-305021" algn="l" rtl="0" eaLnBrk="1" fontAlgn="base" hangingPunct="1">
              <a:spcBef>
                <a:spcPct val="20000"/>
              </a:spcBef>
              <a:spcAft>
                <a:spcPct val="0"/>
              </a:spcAft>
              <a:buChar char="»"/>
              <a:defRPr sz="2700">
                <a:solidFill>
                  <a:schemeClr val="tx1"/>
                </a:solidFill>
                <a:latin typeface="+mn-lt"/>
                <a:ea typeface="+mn-ea"/>
              </a:defRPr>
            </a:lvl8pPr>
            <a:lvl9pPr marL="5185357" indent="-305021" algn="l" rtl="0" eaLnBrk="1" fontAlgn="base" hangingPunct="1">
              <a:spcBef>
                <a:spcPct val="20000"/>
              </a:spcBef>
              <a:spcAft>
                <a:spcPct val="0"/>
              </a:spcAft>
              <a:buChar char="»"/>
              <a:defRPr sz="2700">
                <a:solidFill>
                  <a:schemeClr val="tx1"/>
                </a:solidFill>
                <a:latin typeface="+mn-lt"/>
                <a:ea typeface="+mn-ea"/>
              </a:defRPr>
            </a:lvl9pPr>
          </a:lstStyle>
          <a:p>
            <a:pPr marL="0" indent="0">
              <a:buNone/>
            </a:pPr>
            <a:r>
              <a:rPr lang="en-GB" b="1" dirty="0">
                <a:latin typeface="Calibri" panose="020F0502020204030204" pitchFamily="34" charset="0"/>
              </a:rPr>
              <a:t>Match the name to the correct image!</a:t>
            </a:r>
          </a:p>
        </p:txBody>
      </p:sp>
      <p:graphicFrame>
        <p:nvGraphicFramePr>
          <p:cNvPr id="8" name="Content Placeholder 4">
            <a:extLst>
              <a:ext uri="{FF2B5EF4-FFF2-40B4-BE49-F238E27FC236}">
                <a16:creationId xmlns="" xmlns:a16="http://schemas.microsoft.com/office/drawing/2014/main" id="{4D96B411-44C1-B745-BC1E-F76CA4B35C62}"/>
              </a:ext>
            </a:extLst>
          </p:cNvPr>
          <p:cNvGraphicFramePr>
            <a:graphicFrameLocks/>
          </p:cNvGraphicFramePr>
          <p:nvPr>
            <p:extLst>
              <p:ext uri="{D42A27DB-BD31-4B8C-83A1-F6EECF244321}">
                <p14:modId xmlns:p14="http://schemas.microsoft.com/office/powerpoint/2010/main" val="747020375"/>
              </p:ext>
            </p:extLst>
          </p:nvPr>
        </p:nvGraphicFramePr>
        <p:xfrm>
          <a:off x="718457" y="2277666"/>
          <a:ext cx="8691498" cy="3384376"/>
        </p:xfrm>
        <a:graphic>
          <a:graphicData uri="http://schemas.openxmlformats.org/drawingml/2006/table">
            <a:tbl>
              <a:tblPr firstRow="1" bandRow="1">
                <a:tableStyleId>{5C22544A-7EE6-4342-B048-85BDC9FD1C3A}</a:tableStyleId>
              </a:tblPr>
              <a:tblGrid>
                <a:gridCol w="3919232">
                  <a:extLst>
                    <a:ext uri="{9D8B030D-6E8A-4147-A177-3AD203B41FA5}">
                      <a16:colId xmlns="" xmlns:a16="http://schemas.microsoft.com/office/drawing/2014/main" val="20001"/>
                    </a:ext>
                  </a:extLst>
                </a:gridCol>
                <a:gridCol w="369739">
                  <a:extLst>
                    <a:ext uri="{9D8B030D-6E8A-4147-A177-3AD203B41FA5}">
                      <a16:colId xmlns="" xmlns:a16="http://schemas.microsoft.com/office/drawing/2014/main" val="1654541026"/>
                    </a:ext>
                  </a:extLst>
                </a:gridCol>
                <a:gridCol w="4402527">
                  <a:extLst>
                    <a:ext uri="{9D8B030D-6E8A-4147-A177-3AD203B41FA5}">
                      <a16:colId xmlns="" xmlns:a16="http://schemas.microsoft.com/office/drawing/2014/main" val="3855006846"/>
                    </a:ext>
                  </a:extLst>
                </a:gridCol>
              </a:tblGrid>
              <a:tr h="564063">
                <a:tc>
                  <a:txBody>
                    <a:bodyPr/>
                    <a:lstStyle/>
                    <a:p>
                      <a:pPr marL="298450" indent="-298450">
                        <a:tabLst/>
                      </a:pPr>
                      <a:r>
                        <a:rPr lang="en-GB" sz="2100" b="0" i="0" dirty="0">
                          <a:solidFill>
                            <a:schemeClr val="tx1"/>
                          </a:solidFill>
                          <a:latin typeface="Calibri" panose="020F0502020204030204" pitchFamily="34" charset="0"/>
                          <a:cs typeface="Calibri" panose="020F0502020204030204" pitchFamily="34" charset="0"/>
                        </a:rPr>
                        <a:t>Extra time – 25%</a:t>
                      </a:r>
                    </a:p>
                  </a:txBody>
                  <a:tcPr marL="0" anchor="ct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298450" indent="-298450">
                        <a:tabLst/>
                      </a:pPr>
                      <a:endParaRPr lang="en-GB" sz="2100" b="0" i="0" dirty="0">
                        <a:solidFill>
                          <a:schemeClr val="tx1"/>
                        </a:solidFill>
                        <a:latin typeface="Calibri" panose="020F0502020204030204" pitchFamily="34" charset="0"/>
                        <a:cs typeface="Calibri" panose="020F0502020204030204" pitchFamily="34" charset="0"/>
                      </a:endParaRPr>
                    </a:p>
                  </a:txBody>
                  <a:tcPr marL="0" anchor="ct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298450" indent="-298450">
                        <a:tabLst/>
                      </a:pPr>
                      <a:r>
                        <a:rPr lang="en-GB" sz="2100" b="0" i="0" dirty="0">
                          <a:solidFill>
                            <a:schemeClr val="tx1"/>
                          </a:solidFill>
                          <a:latin typeface="Calibri" panose="020F0502020204030204" pitchFamily="34" charset="0"/>
                          <a:cs typeface="Calibri" panose="020F0502020204030204" pitchFamily="34" charset="0"/>
                        </a:rPr>
                        <a:t>Lip-speaker</a:t>
                      </a:r>
                    </a:p>
                  </a:txBody>
                  <a:tcPr marL="0" anchor="ct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 xmlns:a16="http://schemas.microsoft.com/office/drawing/2014/main" val="10001"/>
                  </a:ext>
                </a:extLst>
              </a:tr>
              <a:tr h="564062">
                <a:tc>
                  <a:txBody>
                    <a:bodyPr/>
                    <a:lstStyle/>
                    <a:p>
                      <a:pPr marL="298450" indent="-298450">
                        <a:tabLst/>
                      </a:pPr>
                      <a:r>
                        <a:rPr lang="en-GB" sz="2100" b="0" i="0" dirty="0">
                          <a:solidFill>
                            <a:schemeClr val="tx1"/>
                          </a:solidFill>
                          <a:latin typeface="Calibri" panose="020F0502020204030204" pitchFamily="34" charset="0"/>
                          <a:cs typeface="Calibri" panose="020F0502020204030204" pitchFamily="34" charset="0"/>
                        </a:rPr>
                        <a:t>Teacher of the Deaf</a:t>
                      </a:r>
                    </a:p>
                  </a:txBody>
                  <a:tcPr marL="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298450" indent="-298450">
                        <a:tabLst/>
                      </a:pPr>
                      <a:endParaRPr lang="en-GB" sz="2100" b="0" i="0" dirty="0">
                        <a:solidFill>
                          <a:schemeClr val="tx1"/>
                        </a:solidFill>
                        <a:latin typeface="Calibri" panose="020F0502020204030204" pitchFamily="34" charset="0"/>
                        <a:cs typeface="Calibri" panose="020F0502020204030204" pitchFamily="34" charset="0"/>
                      </a:endParaRPr>
                    </a:p>
                  </a:txBody>
                  <a:tcPr marL="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298450" indent="-298450">
                        <a:tabLst/>
                      </a:pPr>
                      <a:r>
                        <a:rPr lang="en-GB" sz="2100" b="0" i="0" dirty="0">
                          <a:solidFill>
                            <a:schemeClr val="tx1"/>
                          </a:solidFill>
                          <a:latin typeface="Calibri" panose="020F0502020204030204" pitchFamily="34" charset="0"/>
                          <a:cs typeface="Calibri" panose="020F0502020204030204" pitchFamily="34" charset="0"/>
                        </a:rPr>
                        <a:t>Agenda or transcript</a:t>
                      </a:r>
                    </a:p>
                  </a:txBody>
                  <a:tcPr marL="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 xmlns:a16="http://schemas.microsoft.com/office/drawing/2014/main" val="2274870525"/>
                  </a:ext>
                </a:extLst>
              </a:tr>
              <a:tr h="564063">
                <a:tc>
                  <a:txBody>
                    <a:bodyPr/>
                    <a:lstStyle/>
                    <a:p>
                      <a:pPr marL="298450" indent="-298450">
                        <a:tabLst/>
                      </a:pPr>
                      <a:r>
                        <a:rPr lang="en-GB" sz="2100" b="0" i="0" dirty="0">
                          <a:solidFill>
                            <a:schemeClr val="tx1"/>
                          </a:solidFill>
                          <a:latin typeface="Calibri" panose="020F0502020204030204" pitchFamily="34" charset="0"/>
                          <a:cs typeface="Calibri" panose="020F0502020204030204" pitchFamily="34" charset="0"/>
                        </a:rPr>
                        <a:t>Speech to Text Relay (STTR)</a:t>
                      </a:r>
                    </a:p>
                  </a:txBody>
                  <a:tcPr marL="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298450" indent="-298450">
                        <a:tabLst/>
                      </a:pPr>
                      <a:endParaRPr lang="en-GB" sz="2100" b="0" i="0" dirty="0">
                        <a:solidFill>
                          <a:schemeClr val="tx1"/>
                        </a:solidFill>
                        <a:latin typeface="Calibri" panose="020F0502020204030204" pitchFamily="34" charset="0"/>
                        <a:cs typeface="Calibri" panose="020F0502020204030204" pitchFamily="34" charset="0"/>
                      </a:endParaRPr>
                    </a:p>
                  </a:txBody>
                  <a:tcPr marL="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298450" indent="-298450">
                        <a:tabLst/>
                      </a:pPr>
                      <a:r>
                        <a:rPr lang="en-GB" sz="2100" b="0" i="0" dirty="0">
                          <a:solidFill>
                            <a:schemeClr val="tx1"/>
                          </a:solidFill>
                          <a:latin typeface="Calibri" panose="020F0502020204030204" pitchFamily="34" charset="0"/>
                          <a:cs typeface="Calibri" panose="020F0502020204030204" pitchFamily="34" charset="0"/>
                        </a:rPr>
                        <a:t>British Sign Language Interpreter</a:t>
                      </a:r>
                    </a:p>
                  </a:txBody>
                  <a:tcPr marL="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 xmlns:a16="http://schemas.microsoft.com/office/drawing/2014/main" val="269141056"/>
                  </a:ext>
                </a:extLst>
              </a:tr>
              <a:tr h="564063">
                <a:tc>
                  <a:txBody>
                    <a:bodyPr/>
                    <a:lstStyle/>
                    <a:p>
                      <a:pPr marL="298450" indent="-298450">
                        <a:tabLst/>
                      </a:pPr>
                      <a:r>
                        <a:rPr lang="en-GB" sz="2100" b="0" i="0" dirty="0">
                          <a:solidFill>
                            <a:schemeClr val="tx1"/>
                          </a:solidFill>
                          <a:latin typeface="Calibri" panose="020F0502020204030204" pitchFamily="34" charset="0"/>
                          <a:cs typeface="Calibri" panose="020F0502020204030204" pitchFamily="34" charset="0"/>
                        </a:rPr>
                        <a:t>Phone Amplifier</a:t>
                      </a:r>
                    </a:p>
                  </a:txBody>
                  <a:tcPr marL="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298450" indent="-298450">
                        <a:tabLst/>
                      </a:pPr>
                      <a:endParaRPr lang="en-GB" sz="2100" b="0" i="0" dirty="0">
                        <a:solidFill>
                          <a:schemeClr val="tx1"/>
                        </a:solidFill>
                        <a:latin typeface="Calibri" panose="020F0502020204030204" pitchFamily="34" charset="0"/>
                        <a:cs typeface="Calibri" panose="020F0502020204030204" pitchFamily="34" charset="0"/>
                      </a:endParaRPr>
                    </a:p>
                  </a:txBody>
                  <a:tcPr marL="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298450" indent="-298450">
                        <a:tabLst/>
                      </a:pPr>
                      <a:r>
                        <a:rPr lang="en-GB" sz="2100" b="0" i="0" dirty="0">
                          <a:solidFill>
                            <a:schemeClr val="tx1"/>
                          </a:solidFill>
                          <a:latin typeface="Calibri" panose="020F0502020204030204" pitchFamily="34" charset="0"/>
                          <a:cs typeface="Calibri" panose="020F0502020204030204" pitchFamily="34" charset="0"/>
                        </a:rPr>
                        <a:t>Communication Support Worker (CSW)</a:t>
                      </a:r>
                    </a:p>
                  </a:txBody>
                  <a:tcPr marL="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 xmlns:a16="http://schemas.microsoft.com/office/drawing/2014/main" val="1364642846"/>
                  </a:ext>
                </a:extLst>
              </a:tr>
              <a:tr h="564062">
                <a:tc>
                  <a:txBody>
                    <a:bodyPr/>
                    <a:lstStyle/>
                    <a:p>
                      <a:pPr marL="298450" indent="-298450">
                        <a:tabLst/>
                      </a:pPr>
                      <a:r>
                        <a:rPr lang="en-GB" sz="2100" b="0" i="0" dirty="0">
                          <a:solidFill>
                            <a:schemeClr val="tx1"/>
                          </a:solidFill>
                          <a:latin typeface="Calibri" panose="020F0502020204030204" pitchFamily="34" charset="0"/>
                          <a:cs typeface="Calibri" panose="020F0502020204030204" pitchFamily="34" charset="0"/>
                        </a:rPr>
                        <a:t>Subtitles</a:t>
                      </a:r>
                    </a:p>
                  </a:txBody>
                  <a:tcPr marL="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298450" indent="-298450">
                        <a:tabLst/>
                      </a:pPr>
                      <a:endParaRPr lang="en-GB" sz="2100" b="0" i="0" dirty="0">
                        <a:solidFill>
                          <a:schemeClr val="tx1"/>
                        </a:solidFill>
                        <a:latin typeface="Calibri" panose="020F0502020204030204" pitchFamily="34" charset="0"/>
                        <a:cs typeface="Calibri" panose="020F0502020204030204" pitchFamily="34" charset="0"/>
                      </a:endParaRPr>
                    </a:p>
                  </a:txBody>
                  <a:tcPr marL="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298450" indent="-298450">
                        <a:tabLst/>
                      </a:pPr>
                      <a:r>
                        <a:rPr lang="en-GB" sz="2100" b="0" i="0" dirty="0">
                          <a:solidFill>
                            <a:schemeClr val="tx1"/>
                          </a:solidFill>
                          <a:latin typeface="Calibri" panose="020F0502020204030204" pitchFamily="34" charset="0"/>
                          <a:cs typeface="Calibri" panose="020F0502020204030204" pitchFamily="34" charset="0"/>
                        </a:rPr>
                        <a:t>Notetaker (Written – Electronic)</a:t>
                      </a:r>
                    </a:p>
                  </a:txBody>
                  <a:tcPr marL="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 xmlns:a16="http://schemas.microsoft.com/office/drawing/2014/main" val="3998363918"/>
                  </a:ext>
                </a:extLst>
              </a:tr>
              <a:tr h="564063">
                <a:tc>
                  <a:txBody>
                    <a:bodyPr/>
                    <a:lstStyle/>
                    <a:p>
                      <a:pPr marL="298450" indent="-298450">
                        <a:tabLst/>
                      </a:pPr>
                      <a:r>
                        <a:rPr lang="en-GB" sz="2100" b="0" i="0" dirty="0">
                          <a:solidFill>
                            <a:schemeClr val="tx1"/>
                          </a:solidFill>
                          <a:latin typeface="Calibri" panose="020F0502020204030204" pitchFamily="34" charset="0"/>
                          <a:cs typeface="Calibri" panose="020F0502020204030204" pitchFamily="34" charset="0"/>
                        </a:rPr>
                        <a:t>Deaf Awareness Training</a:t>
                      </a:r>
                    </a:p>
                  </a:txBody>
                  <a:tcPr marL="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298450" indent="-298450">
                        <a:tabLst/>
                      </a:pPr>
                      <a:endParaRPr lang="en-GB" sz="2100" b="0" i="0" dirty="0">
                        <a:solidFill>
                          <a:schemeClr val="tx1"/>
                        </a:solidFill>
                        <a:latin typeface="Calibri" panose="020F0502020204030204" pitchFamily="34" charset="0"/>
                        <a:cs typeface="Calibri" panose="020F0502020204030204" pitchFamily="34" charset="0"/>
                      </a:endParaRPr>
                    </a:p>
                  </a:txBody>
                  <a:tcPr marL="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298450" indent="-298450">
                        <a:tabLst/>
                      </a:pPr>
                      <a:r>
                        <a:rPr lang="en-GB" sz="2100" b="0" i="0" dirty="0">
                          <a:solidFill>
                            <a:schemeClr val="tx1"/>
                          </a:solidFill>
                          <a:latin typeface="Calibri" panose="020F0502020204030204" pitchFamily="34" charset="0"/>
                          <a:cs typeface="Calibri" panose="020F0502020204030204" pitchFamily="34" charset="0"/>
                        </a:rPr>
                        <a:t>Radio Aid</a:t>
                      </a:r>
                    </a:p>
                  </a:txBody>
                  <a:tcPr marL="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 xmlns:a16="http://schemas.microsoft.com/office/drawing/2014/main" val="2436662787"/>
                  </a:ext>
                </a:extLst>
              </a:tr>
            </a:tbl>
          </a:graphicData>
        </a:graphic>
      </p:graphicFrame>
      <p:sp>
        <p:nvSpPr>
          <p:cNvPr id="5" name="Title 1">
            <a:extLst>
              <a:ext uri="{FF2B5EF4-FFF2-40B4-BE49-F238E27FC236}">
                <a16:creationId xmlns="" xmlns:a16="http://schemas.microsoft.com/office/drawing/2014/main" id="{6648CD81-9237-5E40-B416-25A78E5F1C7F}"/>
              </a:ext>
            </a:extLst>
          </p:cNvPr>
          <p:cNvSpPr txBox="1">
            <a:spLocks/>
          </p:cNvSpPr>
          <p:nvPr/>
        </p:nvSpPr>
        <p:spPr bwMode="auto">
          <a:xfrm>
            <a:off x="751519" y="333450"/>
            <a:ext cx="5850124" cy="720000"/>
          </a:xfrm>
          <a:prstGeom prst="rect">
            <a:avLst/>
          </a:prstGeom>
          <a:noFill/>
          <a:ln w="9525">
            <a:noFill/>
            <a:miter lim="800000"/>
            <a:headEnd/>
            <a:tailEnd/>
          </a:ln>
        </p:spPr>
        <p:txBody>
          <a:bodyPr vert="horz" wrap="square" lIns="122008" tIns="61004" rIns="122008" bIns="61004" numCol="1" anchor="ctr" anchorCtr="0" compatLnSpc="1">
            <a:prstTxWarp prst="textNoShape">
              <a:avLst/>
            </a:prstTxWarp>
          </a:bodyPr>
          <a:lstStyle>
            <a:lvl1pPr algn="l" rtl="0" eaLnBrk="1" fontAlgn="base" hangingPunct="1">
              <a:spcBef>
                <a:spcPct val="0"/>
              </a:spcBef>
              <a:spcAft>
                <a:spcPct val="0"/>
              </a:spcAft>
              <a:defRPr sz="4400" b="1">
                <a:solidFill>
                  <a:schemeClr val="bg2"/>
                </a:solidFill>
                <a:latin typeface="+mj-lt"/>
                <a:ea typeface="+mj-ea"/>
                <a:cs typeface="+mj-cs"/>
              </a:defRPr>
            </a:lvl1pPr>
            <a:lvl2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2pPr>
            <a:lvl3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3pPr>
            <a:lvl4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4pPr>
            <a:lvl5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5pPr>
            <a:lvl6pPr marL="610042"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6pPr>
            <a:lvl7pPr marL="1220084"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7pPr>
            <a:lvl8pPr marL="1830126"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8pPr>
            <a:lvl9pPr marL="2440168"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9pPr>
          </a:lstStyle>
          <a:p>
            <a:pPr>
              <a:lnSpc>
                <a:spcPts val="3920"/>
              </a:lnSpc>
            </a:pPr>
            <a:r>
              <a:rPr lang="en-GB" sz="4000" dirty="0">
                <a:solidFill>
                  <a:schemeClr val="accent4"/>
                </a:solidFill>
                <a:latin typeface="Calibri" panose="020F0502020204030204" pitchFamily="34" charset="0"/>
              </a:rPr>
              <a:t>Activity – </a:t>
            </a:r>
            <a:br>
              <a:rPr lang="en-GB" sz="4000" dirty="0">
                <a:solidFill>
                  <a:schemeClr val="accent4"/>
                </a:solidFill>
                <a:latin typeface="Calibri" panose="020F0502020204030204" pitchFamily="34" charset="0"/>
              </a:rPr>
            </a:br>
            <a:r>
              <a:rPr lang="en-GB" sz="4000" dirty="0">
                <a:solidFill>
                  <a:schemeClr val="accent4"/>
                </a:solidFill>
                <a:latin typeface="Calibri" panose="020F0502020204030204" pitchFamily="34" charset="0"/>
              </a:rPr>
              <a:t>communication support</a:t>
            </a:r>
            <a:endParaRPr lang="en-GB" sz="4000" kern="0" dirty="0">
              <a:solidFill>
                <a:schemeClr val="accent4"/>
              </a:solidFill>
              <a:latin typeface="Calibri" panose="020F0502020204030204" pitchFamily="34" charset="0"/>
            </a:endParaRPr>
          </a:p>
        </p:txBody>
      </p:sp>
      <p:sp>
        <p:nvSpPr>
          <p:cNvPr id="2" name="Rectangle 1">
            <a:extLst>
              <a:ext uri="{FF2B5EF4-FFF2-40B4-BE49-F238E27FC236}">
                <a16:creationId xmlns="" xmlns:a16="http://schemas.microsoft.com/office/drawing/2014/main" id="{843A6195-2082-A84D-B42E-D5ED603996BF}"/>
              </a:ext>
            </a:extLst>
          </p:cNvPr>
          <p:cNvSpPr/>
          <p:nvPr/>
        </p:nvSpPr>
        <p:spPr bwMode="auto">
          <a:xfrm>
            <a:off x="4585419" y="2277666"/>
            <a:ext cx="360040" cy="367240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spTree>
    <p:extLst>
      <p:ext uri="{BB962C8B-B14F-4D97-AF65-F5344CB8AC3E}">
        <p14:creationId xmlns:p14="http://schemas.microsoft.com/office/powerpoint/2010/main" val="1059012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 xmlns:a16="http://schemas.microsoft.com/office/drawing/2014/main" id="{8B6C8080-C3CE-0743-AD1D-22FF1E9A2D36}"/>
              </a:ext>
            </a:extLst>
          </p:cNvPr>
          <p:cNvSpPr txBox="1">
            <a:spLocks/>
          </p:cNvSpPr>
          <p:nvPr/>
        </p:nvSpPr>
        <p:spPr bwMode="auto">
          <a:xfrm>
            <a:off x="631421" y="1701602"/>
            <a:ext cx="11226805" cy="5157986"/>
          </a:xfrm>
          <a:prstGeom prst="rect">
            <a:avLst/>
          </a:prstGeom>
          <a:noFill/>
          <a:ln w="9525">
            <a:noFill/>
            <a:miter lim="800000"/>
            <a:headEnd/>
            <a:tailEnd/>
          </a:ln>
        </p:spPr>
        <p:txBody>
          <a:bodyPr vert="horz" wrap="square" lIns="122008" tIns="61004" rIns="122008" bIns="61004" numCol="1" spcCol="182880" anchor="t" anchorCtr="0" compatLnSpc="1">
            <a:prstTxWarp prst="textNoShape">
              <a:avLst/>
            </a:prstTxWarp>
          </a:bodyPr>
          <a:lstStyle>
            <a:lvl1pPr marL="357188" indent="-357188" algn="l" rtl="0" eaLnBrk="1" fontAlgn="base" hangingPunct="1">
              <a:spcBef>
                <a:spcPct val="20000"/>
              </a:spcBef>
              <a:spcAft>
                <a:spcPct val="0"/>
              </a:spcAft>
              <a:buClr>
                <a:schemeClr val="bg2"/>
              </a:buClr>
              <a:buFont typeface="Arial" panose="020B0604020202020204" pitchFamily="34" charset="0"/>
              <a:buChar char="•"/>
              <a:defRPr sz="3200" b="0">
                <a:solidFill>
                  <a:schemeClr val="tx1"/>
                </a:solidFill>
                <a:latin typeface="+mn-lt"/>
                <a:ea typeface="+mn-ea"/>
                <a:cs typeface="+mn-cs"/>
              </a:defRPr>
            </a:lvl1pPr>
            <a:lvl2pPr marL="0" indent="0" algn="l" rtl="0" eaLnBrk="1" fontAlgn="base" hangingPunct="1">
              <a:spcBef>
                <a:spcPct val="20000"/>
              </a:spcBef>
              <a:spcAft>
                <a:spcPct val="0"/>
              </a:spcAft>
              <a:buClr>
                <a:schemeClr val="bg2"/>
              </a:buClr>
              <a:buFont typeface="Arial" panose="020B0604020202020204" pitchFamily="34" charset="0"/>
              <a:buNone/>
              <a:defRPr sz="3200">
                <a:solidFill>
                  <a:schemeClr val="tx1"/>
                </a:solidFill>
                <a:latin typeface="+mn-lt"/>
                <a:ea typeface="+mn-ea"/>
              </a:defRPr>
            </a:lvl2pPr>
            <a:lvl3pPr marL="0" indent="0" algn="l" rtl="0" eaLnBrk="1" fontAlgn="base" hangingPunct="1">
              <a:spcBef>
                <a:spcPct val="20000"/>
              </a:spcBef>
              <a:spcAft>
                <a:spcPct val="0"/>
              </a:spcAft>
              <a:buNone/>
              <a:defRPr sz="3200">
                <a:solidFill>
                  <a:schemeClr val="tx1"/>
                </a:solidFill>
                <a:latin typeface="+mn-lt"/>
                <a:ea typeface="+mn-ea"/>
              </a:defRPr>
            </a:lvl3pPr>
            <a:lvl4pPr marL="0" indent="0" algn="l" rtl="0" eaLnBrk="1" fontAlgn="base" hangingPunct="1">
              <a:spcBef>
                <a:spcPct val="20000"/>
              </a:spcBef>
              <a:spcAft>
                <a:spcPct val="0"/>
              </a:spcAft>
              <a:buNone/>
              <a:defRPr sz="3200">
                <a:solidFill>
                  <a:schemeClr val="tx1"/>
                </a:solidFill>
                <a:latin typeface="+mn-lt"/>
                <a:ea typeface="+mn-ea"/>
              </a:defRPr>
            </a:lvl4pPr>
            <a:lvl5pPr marL="0" indent="0" algn="l" rtl="0" eaLnBrk="1" fontAlgn="base" hangingPunct="1">
              <a:spcBef>
                <a:spcPct val="20000"/>
              </a:spcBef>
              <a:spcAft>
                <a:spcPct val="0"/>
              </a:spcAft>
              <a:buNone/>
              <a:defRPr sz="3200">
                <a:solidFill>
                  <a:schemeClr val="tx1"/>
                </a:solidFill>
                <a:latin typeface="+mn-lt"/>
                <a:ea typeface="+mn-ea"/>
              </a:defRPr>
            </a:lvl5pPr>
            <a:lvl6pPr marL="3355231" indent="-305021" algn="l" rtl="0" eaLnBrk="1" fontAlgn="base" hangingPunct="1">
              <a:spcBef>
                <a:spcPct val="20000"/>
              </a:spcBef>
              <a:spcAft>
                <a:spcPct val="0"/>
              </a:spcAft>
              <a:buChar char="»"/>
              <a:defRPr sz="2700">
                <a:solidFill>
                  <a:schemeClr val="tx1"/>
                </a:solidFill>
                <a:latin typeface="+mn-lt"/>
                <a:ea typeface="+mn-ea"/>
              </a:defRPr>
            </a:lvl6pPr>
            <a:lvl7pPr marL="3965273" indent="-305021" algn="l" rtl="0" eaLnBrk="1" fontAlgn="base" hangingPunct="1">
              <a:spcBef>
                <a:spcPct val="20000"/>
              </a:spcBef>
              <a:spcAft>
                <a:spcPct val="0"/>
              </a:spcAft>
              <a:buChar char="»"/>
              <a:defRPr sz="2700">
                <a:solidFill>
                  <a:schemeClr val="tx1"/>
                </a:solidFill>
                <a:latin typeface="+mn-lt"/>
                <a:ea typeface="+mn-ea"/>
              </a:defRPr>
            </a:lvl7pPr>
            <a:lvl8pPr marL="4575315" indent="-305021" algn="l" rtl="0" eaLnBrk="1" fontAlgn="base" hangingPunct="1">
              <a:spcBef>
                <a:spcPct val="20000"/>
              </a:spcBef>
              <a:spcAft>
                <a:spcPct val="0"/>
              </a:spcAft>
              <a:buChar char="»"/>
              <a:defRPr sz="2700">
                <a:solidFill>
                  <a:schemeClr val="tx1"/>
                </a:solidFill>
                <a:latin typeface="+mn-lt"/>
                <a:ea typeface="+mn-ea"/>
              </a:defRPr>
            </a:lvl8pPr>
            <a:lvl9pPr marL="5185357" indent="-305021" algn="l" rtl="0" eaLnBrk="1" fontAlgn="base" hangingPunct="1">
              <a:spcBef>
                <a:spcPct val="20000"/>
              </a:spcBef>
              <a:spcAft>
                <a:spcPct val="0"/>
              </a:spcAft>
              <a:buChar char="»"/>
              <a:defRPr sz="2700">
                <a:solidFill>
                  <a:schemeClr val="tx1"/>
                </a:solidFill>
                <a:latin typeface="+mn-lt"/>
                <a:ea typeface="+mn-ea"/>
              </a:defRPr>
            </a:lvl9pPr>
          </a:lstStyle>
          <a:p>
            <a:r>
              <a:rPr lang="en-GB" sz="2800" dirty="0">
                <a:latin typeface="Calibri" panose="020F0502020204030204" pitchFamily="34" charset="0"/>
              </a:rPr>
              <a:t>Housekeeping</a:t>
            </a:r>
          </a:p>
          <a:p>
            <a:r>
              <a:rPr lang="en-GB" sz="2800" dirty="0">
                <a:latin typeface="Calibri" panose="020F0502020204030204" pitchFamily="34" charset="0"/>
              </a:rPr>
              <a:t>Put your hand up to talk</a:t>
            </a:r>
          </a:p>
          <a:p>
            <a:r>
              <a:rPr lang="en-GB" sz="2800" dirty="0">
                <a:latin typeface="Calibri" panose="020F0502020204030204" pitchFamily="34" charset="0"/>
              </a:rPr>
              <a:t>Speak one at a time </a:t>
            </a:r>
          </a:p>
          <a:p>
            <a:r>
              <a:rPr lang="en-GB" sz="2800" dirty="0">
                <a:latin typeface="Calibri" panose="020F0502020204030204" pitchFamily="34" charset="0"/>
              </a:rPr>
              <a:t>Support each other</a:t>
            </a:r>
          </a:p>
          <a:p>
            <a:r>
              <a:rPr lang="en-GB" sz="2800" dirty="0">
                <a:latin typeface="Calibri" panose="020F0502020204030204" pitchFamily="34" charset="0"/>
              </a:rPr>
              <a:t>Make sure everyone can see you </a:t>
            </a:r>
          </a:p>
          <a:p>
            <a:r>
              <a:rPr lang="en-GB" sz="2800" dirty="0">
                <a:latin typeface="Calibri" panose="020F0502020204030204" pitchFamily="34" charset="0"/>
              </a:rPr>
              <a:t>Be open and honest</a:t>
            </a:r>
          </a:p>
          <a:p>
            <a:r>
              <a:rPr lang="en-GB" sz="2800" dirty="0">
                <a:latin typeface="Calibri" panose="020F0502020204030204" pitchFamily="34" charset="0"/>
              </a:rPr>
              <a:t>Have fun!</a:t>
            </a:r>
          </a:p>
        </p:txBody>
      </p:sp>
      <p:sp>
        <p:nvSpPr>
          <p:cNvPr id="5" name="Title 1">
            <a:extLst>
              <a:ext uri="{FF2B5EF4-FFF2-40B4-BE49-F238E27FC236}">
                <a16:creationId xmlns="" xmlns:a16="http://schemas.microsoft.com/office/drawing/2014/main" id="{98127AFF-B7EB-7543-A03E-7E8E23F480CA}"/>
              </a:ext>
            </a:extLst>
          </p:cNvPr>
          <p:cNvSpPr txBox="1">
            <a:spLocks/>
          </p:cNvSpPr>
          <p:nvPr/>
        </p:nvSpPr>
        <p:spPr bwMode="auto">
          <a:xfrm>
            <a:off x="633177" y="320040"/>
            <a:ext cx="8256091" cy="720000"/>
          </a:xfrm>
          <a:prstGeom prst="rect">
            <a:avLst/>
          </a:prstGeom>
          <a:noFill/>
          <a:ln w="9525">
            <a:noFill/>
            <a:miter lim="800000"/>
            <a:headEnd/>
            <a:tailEnd/>
          </a:ln>
        </p:spPr>
        <p:txBody>
          <a:bodyPr vert="horz" wrap="square" lIns="122008" tIns="61004" rIns="122008" bIns="61004" numCol="1" anchor="ctr" anchorCtr="0" compatLnSpc="1">
            <a:prstTxWarp prst="textNoShape">
              <a:avLst/>
            </a:prstTxWarp>
          </a:bodyPr>
          <a:lstStyle>
            <a:lvl1pPr algn="l" rtl="0" eaLnBrk="1" fontAlgn="base" hangingPunct="1">
              <a:spcBef>
                <a:spcPct val="0"/>
              </a:spcBef>
              <a:spcAft>
                <a:spcPct val="0"/>
              </a:spcAft>
              <a:defRPr sz="3600" b="1" i="0">
                <a:solidFill>
                  <a:srgbClr val="FFE900"/>
                </a:solidFill>
                <a:latin typeface="Work Sans" pitchFamily="2" charset="77"/>
                <a:ea typeface="+mj-ea"/>
                <a:cs typeface="+mj-cs"/>
              </a:defRPr>
            </a:lvl1pPr>
            <a:lvl2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2pPr>
            <a:lvl3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3pPr>
            <a:lvl4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4pPr>
            <a:lvl5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5pPr>
            <a:lvl6pPr marL="610042"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6pPr>
            <a:lvl7pPr marL="1220084"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7pPr>
            <a:lvl8pPr marL="1830126"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8pPr>
            <a:lvl9pPr marL="2440168"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9pPr>
          </a:lstStyle>
          <a:p>
            <a:r>
              <a:rPr lang="en-GB" sz="4000" dirty="0">
                <a:latin typeface="Calibri" panose="020F0502020204030204" pitchFamily="34" charset="0"/>
              </a:rPr>
              <a:t>Ground Rules</a:t>
            </a:r>
            <a:endParaRPr lang="en-GB" sz="4000" kern="0" dirty="0">
              <a:latin typeface="Calibri" panose="020F0502020204030204" pitchFamily="34" charset="0"/>
            </a:endParaRPr>
          </a:p>
        </p:txBody>
      </p:sp>
    </p:spTree>
    <p:extLst>
      <p:ext uri="{BB962C8B-B14F-4D97-AF65-F5344CB8AC3E}">
        <p14:creationId xmlns:p14="http://schemas.microsoft.com/office/powerpoint/2010/main" val="18863398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 xmlns:a16="http://schemas.microsoft.com/office/drawing/2014/main" id="{82A5A215-950F-3342-92BD-9DDCF62FCADE}"/>
              </a:ext>
            </a:extLst>
          </p:cNvPr>
          <p:cNvPicPr preferRelativeResize="0">
            <a:picLocks/>
          </p:cNvPicPr>
          <p:nvPr/>
        </p:nvPicPr>
        <p:blipFill rotWithShape="1">
          <a:blip r:embed="rId2" cstate="screen">
            <a:extLst>
              <a:ext uri="{28A0092B-C50C-407E-A947-70E740481C1C}">
                <a14:useLocalDpi xmlns:a14="http://schemas.microsoft.com/office/drawing/2010/main"/>
              </a:ext>
            </a:extLst>
          </a:blip>
          <a:srcRect/>
          <a:stretch/>
        </p:blipFill>
        <p:spPr>
          <a:xfrm>
            <a:off x="4459983" y="1563439"/>
            <a:ext cx="1845935" cy="1845936"/>
          </a:xfrm>
          <a:prstGeom prst="ellipse">
            <a:avLst/>
          </a:prstGeom>
          <a:ln w="38100">
            <a:solidFill>
              <a:schemeClr val="bg2">
                <a:lumMod val="20000"/>
                <a:lumOff val="80000"/>
              </a:schemeClr>
            </a:solidFill>
          </a:ln>
        </p:spPr>
      </p:pic>
      <p:pic>
        <p:nvPicPr>
          <p:cNvPr id="34" name="Picture 33">
            <a:extLst>
              <a:ext uri="{FF2B5EF4-FFF2-40B4-BE49-F238E27FC236}">
                <a16:creationId xmlns="" xmlns:a16="http://schemas.microsoft.com/office/drawing/2014/main" id="{0D1BC99A-8990-ED42-9D38-D06D17693C19}"/>
              </a:ext>
            </a:extLst>
          </p:cNvPr>
          <p:cNvPicPr preferRelativeResize="0">
            <a:picLocks/>
          </p:cNvPicPr>
          <p:nvPr/>
        </p:nvPicPr>
        <p:blipFill rotWithShape="1">
          <a:blip r:embed="rId3" cstate="screen">
            <a:extLst>
              <a:ext uri="{28A0092B-C50C-407E-A947-70E740481C1C}">
                <a14:useLocalDpi xmlns:a14="http://schemas.microsoft.com/office/drawing/2010/main"/>
              </a:ext>
            </a:extLst>
          </a:blip>
          <a:srcRect/>
          <a:stretch/>
        </p:blipFill>
        <p:spPr>
          <a:xfrm>
            <a:off x="4445648" y="3666237"/>
            <a:ext cx="1845935" cy="1845936"/>
          </a:xfrm>
          <a:prstGeom prst="ellipse">
            <a:avLst/>
          </a:prstGeom>
          <a:ln w="38100">
            <a:solidFill>
              <a:schemeClr val="bg2">
                <a:lumMod val="20000"/>
                <a:lumOff val="80000"/>
              </a:schemeClr>
            </a:solidFill>
          </a:ln>
        </p:spPr>
      </p:pic>
      <p:pic>
        <p:nvPicPr>
          <p:cNvPr id="35" name="Picture 34">
            <a:extLst>
              <a:ext uri="{FF2B5EF4-FFF2-40B4-BE49-F238E27FC236}">
                <a16:creationId xmlns="" xmlns:a16="http://schemas.microsoft.com/office/drawing/2014/main" id="{293CEEE9-28ED-C143-BDAC-F0365ADA0039}"/>
              </a:ext>
            </a:extLst>
          </p:cNvPr>
          <p:cNvPicPr preferRelativeResize="0">
            <a:picLocks/>
          </p:cNvPicPr>
          <p:nvPr/>
        </p:nvPicPr>
        <p:blipFill rotWithShape="1">
          <a:blip r:embed="rId4" cstate="screen">
            <a:extLst>
              <a:ext uri="{28A0092B-C50C-407E-A947-70E740481C1C}">
                <a14:useLocalDpi xmlns:a14="http://schemas.microsoft.com/office/drawing/2010/main"/>
              </a:ext>
            </a:extLst>
          </a:blip>
          <a:srcRect/>
          <a:stretch/>
        </p:blipFill>
        <p:spPr>
          <a:xfrm>
            <a:off x="8304703" y="1563439"/>
            <a:ext cx="1845935" cy="1845936"/>
          </a:xfrm>
          <a:prstGeom prst="ellipse">
            <a:avLst/>
          </a:prstGeom>
          <a:ln w="38100">
            <a:solidFill>
              <a:schemeClr val="bg2">
                <a:lumMod val="20000"/>
                <a:lumOff val="80000"/>
              </a:schemeClr>
            </a:solidFill>
          </a:ln>
        </p:spPr>
      </p:pic>
      <p:pic>
        <p:nvPicPr>
          <p:cNvPr id="36" name="Picture 35">
            <a:extLst>
              <a:ext uri="{FF2B5EF4-FFF2-40B4-BE49-F238E27FC236}">
                <a16:creationId xmlns="" xmlns:a16="http://schemas.microsoft.com/office/drawing/2014/main" id="{5E461AB6-26C9-9646-A8AE-9A7F2188A475}"/>
              </a:ext>
            </a:extLst>
          </p:cNvPr>
          <p:cNvPicPr preferRelativeResize="0">
            <a:picLocks/>
          </p:cNvPicPr>
          <p:nvPr/>
        </p:nvPicPr>
        <p:blipFill rotWithShape="1">
          <a:blip r:embed="rId5" cstate="screen">
            <a:extLst>
              <a:ext uri="{28A0092B-C50C-407E-A947-70E740481C1C}">
                <a14:useLocalDpi xmlns:a14="http://schemas.microsoft.com/office/drawing/2010/main"/>
              </a:ext>
            </a:extLst>
          </a:blip>
          <a:srcRect l="10266" r="10767" b="2485"/>
          <a:stretch/>
        </p:blipFill>
        <p:spPr>
          <a:xfrm>
            <a:off x="8298851" y="3666237"/>
            <a:ext cx="1845935" cy="1845936"/>
          </a:xfrm>
          <a:prstGeom prst="ellipse">
            <a:avLst/>
          </a:prstGeom>
          <a:ln w="38100">
            <a:solidFill>
              <a:schemeClr val="bg2">
                <a:lumMod val="20000"/>
                <a:lumOff val="80000"/>
              </a:schemeClr>
            </a:solidFill>
          </a:ln>
        </p:spPr>
      </p:pic>
      <p:pic>
        <p:nvPicPr>
          <p:cNvPr id="38" name="Picture 37">
            <a:extLst>
              <a:ext uri="{FF2B5EF4-FFF2-40B4-BE49-F238E27FC236}">
                <a16:creationId xmlns="" xmlns:a16="http://schemas.microsoft.com/office/drawing/2014/main" id="{0AA3D5FE-D595-6C42-83C2-FDD50529C6FD}"/>
              </a:ext>
            </a:extLst>
          </p:cNvPr>
          <p:cNvPicPr preferRelativeResize="0">
            <a:picLocks/>
          </p:cNvPicPr>
          <p:nvPr/>
        </p:nvPicPr>
        <p:blipFill rotWithShape="1">
          <a:blip r:embed="rId6" cstate="screen">
            <a:extLst>
              <a:ext uri="{28A0092B-C50C-407E-A947-70E740481C1C}">
                <a14:useLocalDpi xmlns:a14="http://schemas.microsoft.com/office/drawing/2010/main"/>
              </a:ext>
            </a:extLst>
          </a:blip>
          <a:srcRect/>
          <a:stretch/>
        </p:blipFill>
        <p:spPr>
          <a:xfrm>
            <a:off x="603504" y="3666237"/>
            <a:ext cx="1845935" cy="1845936"/>
          </a:xfrm>
          <a:prstGeom prst="ellipse">
            <a:avLst/>
          </a:prstGeom>
          <a:ln w="38100">
            <a:solidFill>
              <a:schemeClr val="bg2">
                <a:lumMod val="20000"/>
                <a:lumOff val="80000"/>
              </a:schemeClr>
            </a:solidFill>
          </a:ln>
        </p:spPr>
      </p:pic>
      <p:sp>
        <p:nvSpPr>
          <p:cNvPr id="16" name="Oval 15">
            <a:extLst>
              <a:ext uri="{FF2B5EF4-FFF2-40B4-BE49-F238E27FC236}">
                <a16:creationId xmlns="" xmlns:a16="http://schemas.microsoft.com/office/drawing/2014/main" id="{DBFC68BB-D8DC-B649-B9B0-157988F12908}"/>
              </a:ext>
            </a:extLst>
          </p:cNvPr>
          <p:cNvSpPr/>
          <p:nvPr/>
        </p:nvSpPr>
        <p:spPr bwMode="auto">
          <a:xfrm>
            <a:off x="6006224" y="1557586"/>
            <a:ext cx="1851789" cy="1851789"/>
          </a:xfrm>
          <a:prstGeom prst="ellipse">
            <a:avLst/>
          </a:prstGeom>
          <a:solidFill>
            <a:schemeClr val="bg1"/>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1600" kern="0" dirty="0">
                <a:solidFill>
                  <a:schemeClr val="bg2"/>
                </a:solidFill>
                <a:latin typeface="Calibri" panose="020F0502020204030204" pitchFamily="34" charset="0"/>
                <a:cs typeface="Calibri" panose="020F0502020204030204" pitchFamily="34" charset="0"/>
              </a:rPr>
              <a:t>Teacher of </a:t>
            </a:r>
            <a:br>
              <a:rPr lang="en-GB" sz="1600" kern="0" dirty="0">
                <a:solidFill>
                  <a:schemeClr val="bg2"/>
                </a:solidFill>
                <a:latin typeface="Calibri" panose="020F0502020204030204" pitchFamily="34" charset="0"/>
                <a:cs typeface="Calibri" panose="020F0502020204030204" pitchFamily="34" charset="0"/>
              </a:rPr>
            </a:br>
            <a:r>
              <a:rPr lang="en-GB" sz="1600" kern="0" dirty="0">
                <a:solidFill>
                  <a:schemeClr val="bg2"/>
                </a:solidFill>
                <a:latin typeface="Calibri" panose="020F0502020204030204" pitchFamily="34" charset="0"/>
                <a:cs typeface="Calibri" panose="020F0502020204030204" pitchFamily="34" charset="0"/>
              </a:rPr>
              <a:t>the deaf</a:t>
            </a:r>
          </a:p>
        </p:txBody>
      </p:sp>
      <p:sp>
        <p:nvSpPr>
          <p:cNvPr id="17" name="Oval 16">
            <a:extLst>
              <a:ext uri="{FF2B5EF4-FFF2-40B4-BE49-F238E27FC236}">
                <a16:creationId xmlns="" xmlns:a16="http://schemas.microsoft.com/office/drawing/2014/main" id="{6B6E0ED1-2048-0E4F-A422-279224AFF603}"/>
              </a:ext>
            </a:extLst>
          </p:cNvPr>
          <p:cNvSpPr/>
          <p:nvPr/>
        </p:nvSpPr>
        <p:spPr bwMode="auto">
          <a:xfrm>
            <a:off x="10029010" y="1557586"/>
            <a:ext cx="1851789" cy="1851789"/>
          </a:xfrm>
          <a:prstGeom prst="ellipse">
            <a:avLst/>
          </a:prstGeom>
          <a:solidFill>
            <a:schemeClr val="bg1"/>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1600" kern="0" dirty="0">
                <a:solidFill>
                  <a:schemeClr val="bg2"/>
                </a:solidFill>
                <a:latin typeface="Calibri" panose="020F0502020204030204" pitchFamily="34" charset="0"/>
                <a:cs typeface="Calibri" panose="020F0502020204030204" pitchFamily="34" charset="0"/>
              </a:rPr>
              <a:t>Speech to Text Relay (STTR)</a:t>
            </a:r>
          </a:p>
        </p:txBody>
      </p:sp>
      <p:sp>
        <p:nvSpPr>
          <p:cNvPr id="20" name="Oval 19">
            <a:extLst>
              <a:ext uri="{FF2B5EF4-FFF2-40B4-BE49-F238E27FC236}">
                <a16:creationId xmlns="" xmlns:a16="http://schemas.microsoft.com/office/drawing/2014/main" id="{7DC82379-E2FA-D94E-8590-12029DF5F17A}"/>
              </a:ext>
            </a:extLst>
          </p:cNvPr>
          <p:cNvSpPr/>
          <p:nvPr/>
        </p:nvSpPr>
        <p:spPr bwMode="auto">
          <a:xfrm>
            <a:off x="2155651" y="3666237"/>
            <a:ext cx="1851789" cy="1851789"/>
          </a:xfrm>
          <a:prstGeom prst="ellipse">
            <a:avLst/>
          </a:prstGeom>
          <a:solidFill>
            <a:schemeClr val="bg1"/>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1600" kern="0" dirty="0">
                <a:solidFill>
                  <a:schemeClr val="bg2"/>
                </a:solidFill>
                <a:latin typeface="Calibri" panose="020F0502020204030204" pitchFamily="34" charset="0"/>
                <a:cs typeface="Calibri" panose="020F0502020204030204" pitchFamily="34" charset="0"/>
              </a:rPr>
              <a:t>Lip-speaker</a:t>
            </a:r>
          </a:p>
        </p:txBody>
      </p:sp>
      <p:sp>
        <p:nvSpPr>
          <p:cNvPr id="21" name="Oval 20">
            <a:extLst>
              <a:ext uri="{FF2B5EF4-FFF2-40B4-BE49-F238E27FC236}">
                <a16:creationId xmlns="" xmlns:a16="http://schemas.microsoft.com/office/drawing/2014/main" id="{CA28BA62-1F95-EF4B-800D-CFF81FD32FF7}"/>
              </a:ext>
            </a:extLst>
          </p:cNvPr>
          <p:cNvSpPr/>
          <p:nvPr/>
        </p:nvSpPr>
        <p:spPr bwMode="auto">
          <a:xfrm>
            <a:off x="6006224" y="3666237"/>
            <a:ext cx="1851789" cy="1851789"/>
          </a:xfrm>
          <a:prstGeom prst="ellipse">
            <a:avLst/>
          </a:prstGeom>
          <a:solidFill>
            <a:schemeClr val="bg1"/>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1600" kern="0" dirty="0">
                <a:solidFill>
                  <a:schemeClr val="bg2"/>
                </a:solidFill>
                <a:latin typeface="Calibri" panose="020F0502020204030204" pitchFamily="34" charset="0"/>
                <a:cs typeface="Calibri" panose="020F0502020204030204" pitchFamily="34" charset="0"/>
              </a:rPr>
              <a:t>Agenda</a:t>
            </a:r>
          </a:p>
        </p:txBody>
      </p:sp>
      <p:sp>
        <p:nvSpPr>
          <p:cNvPr id="22" name="Oval 21">
            <a:extLst>
              <a:ext uri="{FF2B5EF4-FFF2-40B4-BE49-F238E27FC236}">
                <a16:creationId xmlns="" xmlns:a16="http://schemas.microsoft.com/office/drawing/2014/main" id="{7163CD0D-0413-5649-BED8-287DFC0B8B9E}"/>
              </a:ext>
            </a:extLst>
          </p:cNvPr>
          <p:cNvSpPr/>
          <p:nvPr/>
        </p:nvSpPr>
        <p:spPr bwMode="auto">
          <a:xfrm>
            <a:off x="10029010" y="3666237"/>
            <a:ext cx="1851789" cy="1851789"/>
          </a:xfrm>
          <a:prstGeom prst="ellipse">
            <a:avLst/>
          </a:prstGeom>
          <a:solidFill>
            <a:schemeClr val="bg1"/>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1600" kern="0" dirty="0">
                <a:solidFill>
                  <a:schemeClr val="bg2"/>
                </a:solidFill>
                <a:latin typeface="Calibri" panose="020F0502020204030204" pitchFamily="34" charset="0"/>
                <a:cs typeface="Calibri" panose="020F0502020204030204" pitchFamily="34" charset="0"/>
              </a:rPr>
              <a:t>British Sign Language Interpreter</a:t>
            </a:r>
          </a:p>
        </p:txBody>
      </p:sp>
      <p:grpSp>
        <p:nvGrpSpPr>
          <p:cNvPr id="2" name="Group 1">
            <a:extLst>
              <a:ext uri="{FF2B5EF4-FFF2-40B4-BE49-F238E27FC236}">
                <a16:creationId xmlns="" xmlns:a16="http://schemas.microsoft.com/office/drawing/2014/main" id="{DD6B04FD-EF50-424F-AD43-2685CBDF9100}"/>
              </a:ext>
            </a:extLst>
          </p:cNvPr>
          <p:cNvGrpSpPr/>
          <p:nvPr/>
        </p:nvGrpSpPr>
        <p:grpSpPr>
          <a:xfrm>
            <a:off x="603504" y="1563439"/>
            <a:ext cx="1845936" cy="1845936"/>
            <a:chOff x="603504" y="1563439"/>
            <a:chExt cx="1845936" cy="1845936"/>
          </a:xfrm>
        </p:grpSpPr>
        <p:pic>
          <p:nvPicPr>
            <p:cNvPr id="37" name="Picture 36">
              <a:extLst>
                <a:ext uri="{FF2B5EF4-FFF2-40B4-BE49-F238E27FC236}">
                  <a16:creationId xmlns="" xmlns:a16="http://schemas.microsoft.com/office/drawing/2014/main" id="{87C080CE-A551-2E48-9763-73399865E1AB}"/>
                </a:ext>
              </a:extLst>
            </p:cNvPr>
            <p:cNvPicPr preferRelativeResize="0">
              <a:picLocks/>
            </p:cNvPicPr>
            <p:nvPr/>
          </p:nvPicPr>
          <p:blipFill rotWithShape="1">
            <a:blip r:embed="rId7" cstate="screen">
              <a:extLst>
                <a:ext uri="{28A0092B-C50C-407E-A947-70E740481C1C}">
                  <a14:useLocalDpi xmlns:a14="http://schemas.microsoft.com/office/drawing/2010/main"/>
                </a:ext>
              </a:extLst>
            </a:blip>
            <a:srcRect/>
            <a:stretch/>
          </p:blipFill>
          <p:spPr>
            <a:xfrm>
              <a:off x="603504" y="1563439"/>
              <a:ext cx="1845936" cy="1845936"/>
            </a:xfrm>
            <a:prstGeom prst="ellipse">
              <a:avLst/>
            </a:prstGeom>
            <a:ln w="38100">
              <a:solidFill>
                <a:schemeClr val="bg2">
                  <a:lumMod val="20000"/>
                  <a:lumOff val="80000"/>
                </a:schemeClr>
              </a:solidFill>
            </a:ln>
          </p:spPr>
        </p:pic>
        <p:pic>
          <p:nvPicPr>
            <p:cNvPr id="39" name="Picture 38">
              <a:extLst>
                <a:ext uri="{FF2B5EF4-FFF2-40B4-BE49-F238E27FC236}">
                  <a16:creationId xmlns="" xmlns:a16="http://schemas.microsoft.com/office/drawing/2014/main" id="{ECD11A86-7323-A549-ADEC-5D0901B66C3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193030" y="2637706"/>
              <a:ext cx="666880" cy="666880"/>
            </a:xfrm>
            <a:prstGeom prst="ellipse">
              <a:avLst/>
            </a:prstGeom>
            <a:ln w="38100">
              <a:solidFill>
                <a:schemeClr val="bg2">
                  <a:lumMod val="20000"/>
                  <a:lumOff val="80000"/>
                </a:schemeClr>
              </a:solidFill>
            </a:ln>
          </p:spPr>
        </p:pic>
      </p:grpSp>
      <p:sp>
        <p:nvSpPr>
          <p:cNvPr id="15" name="Oval 14">
            <a:extLst>
              <a:ext uri="{FF2B5EF4-FFF2-40B4-BE49-F238E27FC236}">
                <a16:creationId xmlns="" xmlns:a16="http://schemas.microsoft.com/office/drawing/2014/main" id="{F78639B7-0578-4F42-AEE0-A3956B7B427F}"/>
              </a:ext>
            </a:extLst>
          </p:cNvPr>
          <p:cNvSpPr/>
          <p:nvPr/>
        </p:nvSpPr>
        <p:spPr bwMode="auto">
          <a:xfrm>
            <a:off x="2155651" y="1557586"/>
            <a:ext cx="1851789" cy="1851789"/>
          </a:xfrm>
          <a:prstGeom prst="ellipse">
            <a:avLst/>
          </a:prstGeom>
          <a:solidFill>
            <a:schemeClr val="bg1"/>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1600" dirty="0">
                <a:solidFill>
                  <a:schemeClr val="bg2"/>
                </a:solidFill>
                <a:latin typeface="Calibri" panose="020F0502020204030204" pitchFamily="34" charset="0"/>
                <a:cs typeface="Calibri" panose="020F0502020204030204" pitchFamily="34" charset="0"/>
              </a:rPr>
              <a:t>Extra time</a:t>
            </a:r>
          </a:p>
        </p:txBody>
      </p:sp>
    </p:spTree>
    <p:extLst>
      <p:ext uri="{BB962C8B-B14F-4D97-AF65-F5344CB8AC3E}">
        <p14:creationId xmlns:p14="http://schemas.microsoft.com/office/powerpoint/2010/main" val="2720759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0" grpId="0" animBg="1"/>
      <p:bldP spid="21" grpId="0" animBg="1"/>
      <p:bldP spid="22" grpId="0" animBg="1"/>
      <p:bldP spid="1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 xmlns:a16="http://schemas.microsoft.com/office/drawing/2014/main" id="{E9A9F0DA-A25C-3C4A-867E-FE91A542270D}"/>
              </a:ext>
            </a:extLst>
          </p:cNvPr>
          <p:cNvPicPr preferRelativeResize="0">
            <a:picLocks/>
          </p:cNvPicPr>
          <p:nvPr/>
        </p:nvPicPr>
        <p:blipFill rotWithShape="1">
          <a:blip r:embed="rId2" cstate="screen">
            <a:extLst>
              <a:ext uri="{28A0092B-C50C-407E-A947-70E740481C1C}">
                <a14:useLocalDpi xmlns:a14="http://schemas.microsoft.com/office/drawing/2010/main"/>
              </a:ext>
            </a:extLst>
          </a:blip>
          <a:srcRect l="20752" t="22362" r="20215"/>
          <a:stretch/>
        </p:blipFill>
        <p:spPr>
          <a:xfrm>
            <a:off x="603504" y="1563439"/>
            <a:ext cx="1845936" cy="1845936"/>
          </a:xfrm>
          <a:prstGeom prst="ellipse">
            <a:avLst/>
          </a:prstGeom>
          <a:ln w="38100">
            <a:solidFill>
              <a:schemeClr val="accent2">
                <a:lumMod val="20000"/>
                <a:lumOff val="80000"/>
              </a:schemeClr>
            </a:solidFill>
          </a:ln>
        </p:spPr>
      </p:pic>
      <p:pic>
        <p:nvPicPr>
          <p:cNvPr id="23" name="Picture 22">
            <a:extLst>
              <a:ext uri="{FF2B5EF4-FFF2-40B4-BE49-F238E27FC236}">
                <a16:creationId xmlns="" xmlns:a16="http://schemas.microsoft.com/office/drawing/2014/main" id="{33415D54-B3FD-EC49-B34D-8C1CA4FB7B3F}"/>
              </a:ext>
            </a:extLst>
          </p:cNvPr>
          <p:cNvPicPr preferRelativeResize="0">
            <a:picLocks/>
          </p:cNvPicPr>
          <p:nvPr/>
        </p:nvPicPr>
        <p:blipFill rotWithShape="1">
          <a:blip r:embed="rId3" cstate="screen">
            <a:extLst>
              <a:ext uri="{28A0092B-C50C-407E-A947-70E740481C1C}">
                <a14:useLocalDpi xmlns:a14="http://schemas.microsoft.com/office/drawing/2010/main"/>
              </a:ext>
            </a:extLst>
          </a:blip>
          <a:srcRect l="15114" r="15114" b="2164"/>
          <a:stretch/>
        </p:blipFill>
        <p:spPr>
          <a:xfrm>
            <a:off x="4459981" y="1563439"/>
            <a:ext cx="1845936" cy="1845936"/>
          </a:xfrm>
          <a:prstGeom prst="ellipse">
            <a:avLst/>
          </a:prstGeom>
          <a:ln w="38100">
            <a:solidFill>
              <a:schemeClr val="accent2">
                <a:lumMod val="20000"/>
                <a:lumOff val="80000"/>
              </a:schemeClr>
            </a:solidFill>
          </a:ln>
        </p:spPr>
      </p:pic>
      <p:pic>
        <p:nvPicPr>
          <p:cNvPr id="24" name="Picture 23">
            <a:extLst>
              <a:ext uri="{FF2B5EF4-FFF2-40B4-BE49-F238E27FC236}">
                <a16:creationId xmlns="" xmlns:a16="http://schemas.microsoft.com/office/drawing/2014/main" id="{7D0182AD-A7AB-E44B-BF48-B898C2364DB9}"/>
              </a:ext>
            </a:extLst>
          </p:cNvPr>
          <p:cNvPicPr preferRelativeResize="0">
            <a:picLocks/>
          </p:cNvPicPr>
          <p:nvPr/>
        </p:nvPicPr>
        <p:blipFill rotWithShape="1">
          <a:blip r:embed="rId4" cstate="screen">
            <a:extLst>
              <a:ext uri="{28A0092B-C50C-407E-A947-70E740481C1C}">
                <a14:useLocalDpi xmlns:a14="http://schemas.microsoft.com/office/drawing/2010/main"/>
              </a:ext>
            </a:extLst>
          </a:blip>
          <a:srcRect/>
          <a:stretch/>
        </p:blipFill>
        <p:spPr>
          <a:xfrm>
            <a:off x="8304701" y="1563439"/>
            <a:ext cx="1845936" cy="1845936"/>
          </a:xfrm>
          <a:prstGeom prst="ellipse">
            <a:avLst/>
          </a:prstGeom>
          <a:ln w="38100">
            <a:solidFill>
              <a:schemeClr val="accent2">
                <a:lumMod val="20000"/>
                <a:lumOff val="80000"/>
              </a:schemeClr>
            </a:solidFill>
          </a:ln>
        </p:spPr>
      </p:pic>
      <p:pic>
        <p:nvPicPr>
          <p:cNvPr id="25" name="Picture 24">
            <a:extLst>
              <a:ext uri="{FF2B5EF4-FFF2-40B4-BE49-F238E27FC236}">
                <a16:creationId xmlns="" xmlns:a16="http://schemas.microsoft.com/office/drawing/2014/main" id="{E0787814-7004-7645-B2DC-578BA28E7066}"/>
              </a:ext>
            </a:extLst>
          </p:cNvPr>
          <p:cNvPicPr preferRelativeResize="0">
            <a:picLocks/>
          </p:cNvPicPr>
          <p:nvPr/>
        </p:nvPicPr>
        <p:blipFill rotWithShape="1">
          <a:blip r:embed="rId5" cstate="screen">
            <a:extLst>
              <a:ext uri="{28A0092B-C50C-407E-A947-70E740481C1C}">
                <a14:useLocalDpi xmlns:a14="http://schemas.microsoft.com/office/drawing/2010/main"/>
              </a:ext>
            </a:extLst>
          </a:blip>
          <a:srcRect/>
          <a:stretch/>
        </p:blipFill>
        <p:spPr>
          <a:xfrm>
            <a:off x="603504" y="3666237"/>
            <a:ext cx="1845936" cy="1845936"/>
          </a:xfrm>
          <a:prstGeom prst="ellipse">
            <a:avLst/>
          </a:prstGeom>
          <a:ln w="38100">
            <a:solidFill>
              <a:schemeClr val="accent2">
                <a:lumMod val="20000"/>
                <a:lumOff val="80000"/>
              </a:schemeClr>
            </a:solidFill>
          </a:ln>
        </p:spPr>
      </p:pic>
      <p:pic>
        <p:nvPicPr>
          <p:cNvPr id="26" name="Picture 25">
            <a:extLst>
              <a:ext uri="{FF2B5EF4-FFF2-40B4-BE49-F238E27FC236}">
                <a16:creationId xmlns="" xmlns:a16="http://schemas.microsoft.com/office/drawing/2014/main" id="{0BA510F3-3B94-0C4B-AEB1-C2639AF25DAE}"/>
              </a:ext>
            </a:extLst>
          </p:cNvPr>
          <p:cNvPicPr preferRelativeResize="0">
            <a:picLocks/>
          </p:cNvPicPr>
          <p:nvPr/>
        </p:nvPicPr>
        <p:blipFill rotWithShape="1">
          <a:blip r:embed="rId6" cstate="screen">
            <a:extLst>
              <a:ext uri="{28A0092B-C50C-407E-A947-70E740481C1C}">
                <a14:useLocalDpi xmlns:a14="http://schemas.microsoft.com/office/drawing/2010/main"/>
              </a:ext>
            </a:extLst>
          </a:blip>
          <a:srcRect/>
          <a:stretch/>
        </p:blipFill>
        <p:spPr>
          <a:xfrm>
            <a:off x="4459981" y="3666237"/>
            <a:ext cx="1845936" cy="1845936"/>
          </a:xfrm>
          <a:prstGeom prst="ellipse">
            <a:avLst/>
          </a:prstGeom>
          <a:ln w="38100">
            <a:solidFill>
              <a:schemeClr val="accent2">
                <a:lumMod val="20000"/>
                <a:lumOff val="80000"/>
              </a:schemeClr>
            </a:solidFill>
          </a:ln>
        </p:spPr>
      </p:pic>
      <p:pic>
        <p:nvPicPr>
          <p:cNvPr id="27" name="Picture 26">
            <a:extLst>
              <a:ext uri="{FF2B5EF4-FFF2-40B4-BE49-F238E27FC236}">
                <a16:creationId xmlns="" xmlns:a16="http://schemas.microsoft.com/office/drawing/2014/main" id="{C6D527A2-68C8-E242-B8FE-18EA63670B2C}"/>
              </a:ext>
            </a:extLst>
          </p:cNvPr>
          <p:cNvPicPr preferRelativeResize="0">
            <a:picLocks/>
          </p:cNvPicPr>
          <p:nvPr/>
        </p:nvPicPr>
        <p:blipFill rotWithShape="1">
          <a:blip r:embed="rId7" cstate="screen">
            <a:extLst>
              <a:ext uri="{28A0092B-C50C-407E-A947-70E740481C1C}">
                <a14:useLocalDpi xmlns:a14="http://schemas.microsoft.com/office/drawing/2010/main"/>
              </a:ext>
            </a:extLst>
          </a:blip>
          <a:srcRect l="17674" t="11377" r="21836" b="1082"/>
          <a:stretch/>
        </p:blipFill>
        <p:spPr>
          <a:xfrm>
            <a:off x="8304701" y="3666237"/>
            <a:ext cx="1845936" cy="1845936"/>
          </a:xfrm>
          <a:prstGeom prst="ellipse">
            <a:avLst/>
          </a:prstGeom>
          <a:ln w="38100">
            <a:solidFill>
              <a:schemeClr val="accent2">
                <a:lumMod val="20000"/>
                <a:lumOff val="80000"/>
              </a:schemeClr>
            </a:solidFill>
          </a:ln>
        </p:spPr>
      </p:pic>
      <p:sp>
        <p:nvSpPr>
          <p:cNvPr id="28" name="Oval 27">
            <a:extLst>
              <a:ext uri="{FF2B5EF4-FFF2-40B4-BE49-F238E27FC236}">
                <a16:creationId xmlns="" xmlns:a16="http://schemas.microsoft.com/office/drawing/2014/main" id="{134F5B66-AFCF-B64B-AD08-37633B67C1B2}"/>
              </a:ext>
            </a:extLst>
          </p:cNvPr>
          <p:cNvSpPr/>
          <p:nvPr/>
        </p:nvSpPr>
        <p:spPr bwMode="auto">
          <a:xfrm>
            <a:off x="2155651" y="1557586"/>
            <a:ext cx="1851789" cy="1851789"/>
          </a:xfrm>
          <a:prstGeom prst="ellipse">
            <a:avLst/>
          </a:prstGeom>
          <a:solidFill>
            <a:schemeClr val="bg1"/>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1600" dirty="0">
                <a:solidFill>
                  <a:schemeClr val="bg2"/>
                </a:solidFill>
                <a:latin typeface="Calibri" panose="020F0502020204030204" pitchFamily="34" charset="0"/>
                <a:cs typeface="Calibri" panose="020F0502020204030204" pitchFamily="34" charset="0"/>
              </a:rPr>
              <a:t>Phone amplifier </a:t>
            </a:r>
          </a:p>
        </p:txBody>
      </p:sp>
      <p:sp>
        <p:nvSpPr>
          <p:cNvPr id="29" name="Oval 28">
            <a:extLst>
              <a:ext uri="{FF2B5EF4-FFF2-40B4-BE49-F238E27FC236}">
                <a16:creationId xmlns="" xmlns:a16="http://schemas.microsoft.com/office/drawing/2014/main" id="{CD7C5235-DFC9-044B-A014-7CB0A5F5506A}"/>
              </a:ext>
            </a:extLst>
          </p:cNvPr>
          <p:cNvSpPr/>
          <p:nvPr/>
        </p:nvSpPr>
        <p:spPr bwMode="auto">
          <a:xfrm>
            <a:off x="6006224" y="1557586"/>
            <a:ext cx="1851789" cy="1851789"/>
          </a:xfrm>
          <a:prstGeom prst="ellipse">
            <a:avLst/>
          </a:prstGeom>
          <a:solidFill>
            <a:schemeClr val="bg1"/>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1300" kern="0" dirty="0">
                <a:solidFill>
                  <a:schemeClr val="bg2"/>
                </a:solidFill>
                <a:latin typeface="Calibri" panose="020F0502020204030204" pitchFamily="34" charset="0"/>
                <a:cs typeface="Calibri" panose="020F0502020204030204" pitchFamily="34" charset="0"/>
              </a:rPr>
              <a:t>Communication support worker (CSW)</a:t>
            </a:r>
          </a:p>
        </p:txBody>
      </p:sp>
      <p:sp>
        <p:nvSpPr>
          <p:cNvPr id="30" name="Oval 29">
            <a:extLst>
              <a:ext uri="{FF2B5EF4-FFF2-40B4-BE49-F238E27FC236}">
                <a16:creationId xmlns="" xmlns:a16="http://schemas.microsoft.com/office/drawing/2014/main" id="{80D501DC-3A58-FB42-BCCA-E33C41B230B9}"/>
              </a:ext>
            </a:extLst>
          </p:cNvPr>
          <p:cNvSpPr/>
          <p:nvPr/>
        </p:nvSpPr>
        <p:spPr bwMode="auto">
          <a:xfrm>
            <a:off x="10029010" y="1557586"/>
            <a:ext cx="1851789" cy="1851789"/>
          </a:xfrm>
          <a:prstGeom prst="ellipse">
            <a:avLst/>
          </a:prstGeom>
          <a:solidFill>
            <a:schemeClr val="bg1"/>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1600" kern="0" dirty="0">
                <a:solidFill>
                  <a:schemeClr val="bg2"/>
                </a:solidFill>
                <a:latin typeface="Calibri" panose="020F0502020204030204" pitchFamily="34" charset="0"/>
                <a:cs typeface="Calibri" panose="020F0502020204030204" pitchFamily="34" charset="0"/>
              </a:rPr>
              <a:t>Subtitles </a:t>
            </a:r>
          </a:p>
        </p:txBody>
      </p:sp>
      <p:sp>
        <p:nvSpPr>
          <p:cNvPr id="31" name="Oval 30">
            <a:extLst>
              <a:ext uri="{FF2B5EF4-FFF2-40B4-BE49-F238E27FC236}">
                <a16:creationId xmlns="" xmlns:a16="http://schemas.microsoft.com/office/drawing/2014/main" id="{52690FFE-15AD-E040-9E1A-48EAE85B140C}"/>
              </a:ext>
            </a:extLst>
          </p:cNvPr>
          <p:cNvSpPr/>
          <p:nvPr/>
        </p:nvSpPr>
        <p:spPr bwMode="auto">
          <a:xfrm>
            <a:off x="2155651" y="3666237"/>
            <a:ext cx="1851789" cy="1851789"/>
          </a:xfrm>
          <a:prstGeom prst="ellipse">
            <a:avLst/>
          </a:prstGeom>
          <a:solidFill>
            <a:schemeClr val="bg1"/>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1600" kern="0" dirty="0">
                <a:solidFill>
                  <a:schemeClr val="bg2"/>
                </a:solidFill>
                <a:latin typeface="Calibri" panose="020F0502020204030204" pitchFamily="34" charset="0"/>
                <a:cs typeface="Calibri" panose="020F0502020204030204" pitchFamily="34" charset="0"/>
              </a:rPr>
              <a:t>Notetaker </a:t>
            </a:r>
          </a:p>
        </p:txBody>
      </p:sp>
      <p:sp>
        <p:nvSpPr>
          <p:cNvPr id="32" name="Oval 31">
            <a:extLst>
              <a:ext uri="{FF2B5EF4-FFF2-40B4-BE49-F238E27FC236}">
                <a16:creationId xmlns="" xmlns:a16="http://schemas.microsoft.com/office/drawing/2014/main" id="{724A5605-3306-424E-9841-E26D442D3629}"/>
              </a:ext>
            </a:extLst>
          </p:cNvPr>
          <p:cNvSpPr/>
          <p:nvPr/>
        </p:nvSpPr>
        <p:spPr bwMode="auto">
          <a:xfrm>
            <a:off x="6006224" y="3666237"/>
            <a:ext cx="1851789" cy="1851789"/>
          </a:xfrm>
          <a:prstGeom prst="ellipse">
            <a:avLst/>
          </a:prstGeom>
          <a:solidFill>
            <a:schemeClr val="bg1"/>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1600" kern="0" dirty="0">
                <a:solidFill>
                  <a:schemeClr val="bg2"/>
                </a:solidFill>
                <a:latin typeface="Calibri" panose="020F0502020204030204" pitchFamily="34" charset="0"/>
                <a:cs typeface="Calibri" panose="020F0502020204030204" pitchFamily="34" charset="0"/>
              </a:rPr>
              <a:t>Deaf awareness training</a:t>
            </a:r>
          </a:p>
        </p:txBody>
      </p:sp>
      <p:sp>
        <p:nvSpPr>
          <p:cNvPr id="33" name="Oval 32">
            <a:extLst>
              <a:ext uri="{FF2B5EF4-FFF2-40B4-BE49-F238E27FC236}">
                <a16:creationId xmlns="" xmlns:a16="http://schemas.microsoft.com/office/drawing/2014/main" id="{B456D4A4-ED73-7340-B74C-39DA93E6230F}"/>
              </a:ext>
            </a:extLst>
          </p:cNvPr>
          <p:cNvSpPr/>
          <p:nvPr/>
        </p:nvSpPr>
        <p:spPr bwMode="auto">
          <a:xfrm>
            <a:off x="10029010" y="3666237"/>
            <a:ext cx="1851789" cy="1851789"/>
          </a:xfrm>
          <a:prstGeom prst="ellipse">
            <a:avLst/>
          </a:prstGeom>
          <a:solidFill>
            <a:schemeClr val="bg1"/>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1600" kern="0" dirty="0">
                <a:solidFill>
                  <a:schemeClr val="bg2"/>
                </a:solidFill>
                <a:latin typeface="Calibri" panose="020F0502020204030204" pitchFamily="34" charset="0"/>
                <a:cs typeface="Calibri" panose="020F0502020204030204" pitchFamily="34" charset="0"/>
              </a:rPr>
              <a:t>Radio Aid</a:t>
            </a:r>
          </a:p>
        </p:txBody>
      </p:sp>
    </p:spTree>
    <p:extLst>
      <p:ext uri="{BB962C8B-B14F-4D97-AF65-F5344CB8AC3E}">
        <p14:creationId xmlns:p14="http://schemas.microsoft.com/office/powerpoint/2010/main" val="2164083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P spid="3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 xmlns:a16="http://schemas.microsoft.com/office/drawing/2014/main" id="{63FE6542-6F4E-1346-983B-E5171229EA01}"/>
              </a:ext>
            </a:extLst>
          </p:cNvPr>
          <p:cNvSpPr txBox="1">
            <a:spLocks/>
          </p:cNvSpPr>
          <p:nvPr/>
        </p:nvSpPr>
        <p:spPr>
          <a:xfrm>
            <a:off x="656045" y="1701602"/>
            <a:ext cx="9545998" cy="2952328"/>
          </a:xfrm>
          <a:prstGeom prst="rect">
            <a:avLst/>
          </a:prstGeom>
        </p:spPr>
        <p:txBody>
          <a:bodyPr anchor="t"/>
          <a:lstStyle>
            <a:lvl1pPr marL="357188" indent="-357188" algn="l" rtl="0" eaLnBrk="1" fontAlgn="base" hangingPunct="1">
              <a:spcBef>
                <a:spcPct val="20000"/>
              </a:spcBef>
              <a:spcAft>
                <a:spcPct val="0"/>
              </a:spcAft>
              <a:buClr>
                <a:schemeClr val="bg2"/>
              </a:buClr>
              <a:buFont typeface="Arial" panose="020B0604020202020204" pitchFamily="34" charset="0"/>
              <a:buChar char="•"/>
              <a:defRPr sz="3200" b="0">
                <a:solidFill>
                  <a:schemeClr val="tx1"/>
                </a:solidFill>
                <a:latin typeface="+mn-lt"/>
                <a:ea typeface="+mn-ea"/>
                <a:cs typeface="+mn-cs"/>
              </a:defRPr>
            </a:lvl1pPr>
            <a:lvl2pPr marL="0" indent="0" algn="l" rtl="0" eaLnBrk="1" fontAlgn="base" hangingPunct="1">
              <a:spcBef>
                <a:spcPct val="20000"/>
              </a:spcBef>
              <a:spcAft>
                <a:spcPct val="0"/>
              </a:spcAft>
              <a:buClr>
                <a:schemeClr val="bg2"/>
              </a:buClr>
              <a:buFont typeface="Arial" panose="020B0604020202020204" pitchFamily="34" charset="0"/>
              <a:buNone/>
              <a:defRPr sz="3200">
                <a:solidFill>
                  <a:schemeClr val="tx1"/>
                </a:solidFill>
                <a:latin typeface="+mn-lt"/>
                <a:ea typeface="+mn-ea"/>
              </a:defRPr>
            </a:lvl2pPr>
            <a:lvl3pPr marL="0" indent="0" algn="l" rtl="0" eaLnBrk="1" fontAlgn="base" hangingPunct="1">
              <a:spcBef>
                <a:spcPct val="20000"/>
              </a:spcBef>
              <a:spcAft>
                <a:spcPct val="0"/>
              </a:spcAft>
              <a:buNone/>
              <a:defRPr sz="3200">
                <a:solidFill>
                  <a:schemeClr val="tx1"/>
                </a:solidFill>
                <a:latin typeface="+mn-lt"/>
                <a:ea typeface="+mn-ea"/>
              </a:defRPr>
            </a:lvl3pPr>
            <a:lvl4pPr marL="0" indent="0" algn="l" rtl="0" eaLnBrk="1" fontAlgn="base" hangingPunct="1">
              <a:spcBef>
                <a:spcPct val="20000"/>
              </a:spcBef>
              <a:spcAft>
                <a:spcPct val="0"/>
              </a:spcAft>
              <a:buNone/>
              <a:defRPr sz="3200">
                <a:solidFill>
                  <a:schemeClr val="tx1"/>
                </a:solidFill>
                <a:latin typeface="+mn-lt"/>
                <a:ea typeface="+mn-ea"/>
              </a:defRPr>
            </a:lvl4pPr>
            <a:lvl5pPr marL="0" indent="0" algn="l" rtl="0" eaLnBrk="1" fontAlgn="base" hangingPunct="1">
              <a:spcBef>
                <a:spcPct val="20000"/>
              </a:spcBef>
              <a:spcAft>
                <a:spcPct val="0"/>
              </a:spcAft>
              <a:buNone/>
              <a:defRPr sz="3200">
                <a:solidFill>
                  <a:schemeClr val="tx1"/>
                </a:solidFill>
                <a:latin typeface="+mn-lt"/>
                <a:ea typeface="+mn-ea"/>
              </a:defRPr>
            </a:lvl5pPr>
            <a:lvl6pPr marL="3355231" indent="-305021" algn="l" rtl="0" eaLnBrk="1" fontAlgn="base" hangingPunct="1">
              <a:spcBef>
                <a:spcPct val="20000"/>
              </a:spcBef>
              <a:spcAft>
                <a:spcPct val="0"/>
              </a:spcAft>
              <a:buChar char="»"/>
              <a:defRPr sz="2700">
                <a:solidFill>
                  <a:schemeClr val="tx1"/>
                </a:solidFill>
                <a:latin typeface="+mn-lt"/>
                <a:ea typeface="+mn-ea"/>
              </a:defRPr>
            </a:lvl6pPr>
            <a:lvl7pPr marL="3965273" indent="-305021" algn="l" rtl="0" eaLnBrk="1" fontAlgn="base" hangingPunct="1">
              <a:spcBef>
                <a:spcPct val="20000"/>
              </a:spcBef>
              <a:spcAft>
                <a:spcPct val="0"/>
              </a:spcAft>
              <a:buChar char="»"/>
              <a:defRPr sz="2700">
                <a:solidFill>
                  <a:schemeClr val="tx1"/>
                </a:solidFill>
                <a:latin typeface="+mn-lt"/>
                <a:ea typeface="+mn-ea"/>
              </a:defRPr>
            </a:lvl7pPr>
            <a:lvl8pPr marL="4575315" indent="-305021" algn="l" rtl="0" eaLnBrk="1" fontAlgn="base" hangingPunct="1">
              <a:spcBef>
                <a:spcPct val="20000"/>
              </a:spcBef>
              <a:spcAft>
                <a:spcPct val="0"/>
              </a:spcAft>
              <a:buChar char="»"/>
              <a:defRPr sz="2700">
                <a:solidFill>
                  <a:schemeClr val="tx1"/>
                </a:solidFill>
                <a:latin typeface="+mn-lt"/>
                <a:ea typeface="+mn-ea"/>
              </a:defRPr>
            </a:lvl8pPr>
            <a:lvl9pPr marL="5185357" indent="-305021" algn="l" rtl="0" eaLnBrk="1" fontAlgn="base" hangingPunct="1">
              <a:spcBef>
                <a:spcPct val="20000"/>
              </a:spcBef>
              <a:spcAft>
                <a:spcPct val="0"/>
              </a:spcAft>
              <a:buChar char="»"/>
              <a:defRPr sz="2700">
                <a:solidFill>
                  <a:schemeClr val="tx1"/>
                </a:solidFill>
                <a:latin typeface="+mn-lt"/>
                <a:ea typeface="+mn-ea"/>
              </a:defRPr>
            </a:lvl9pPr>
          </a:lstStyle>
          <a:p>
            <a:pPr marL="457200" indent="-457200"/>
            <a:r>
              <a:rPr lang="en-GB" sz="2800" dirty="0"/>
              <a:t>Pays for support in Higher Education (university)</a:t>
            </a:r>
          </a:p>
          <a:p>
            <a:pPr marL="457200" indent="-457200"/>
            <a:r>
              <a:rPr lang="en-GB" sz="2800" dirty="0"/>
              <a:t>You can use it to buy a piece of technology or to pay for communication support</a:t>
            </a:r>
          </a:p>
          <a:p>
            <a:pPr marL="457200" indent="-457200"/>
            <a:r>
              <a:rPr lang="en-GB" sz="2800" dirty="0"/>
              <a:t>You can apply for DSA while applying for your tuition fee loan.</a:t>
            </a:r>
          </a:p>
          <a:p>
            <a:pPr marL="457200" indent="-457200"/>
            <a:r>
              <a:rPr lang="en-GB" sz="2800" dirty="0"/>
              <a:t>For more information, visit Student Finance Wales (</a:t>
            </a:r>
            <a:r>
              <a:rPr lang="en-GB" sz="2800" u="sng" dirty="0">
                <a:solidFill>
                  <a:schemeClr val="bg2"/>
                </a:solidFill>
                <a:hlinkClick r:id="rId2">
                  <a:extLst>
                    <a:ext uri="{A12FA001-AC4F-418D-AE19-62706E023703}">
                      <ahyp:hlinkClr xmlns="" xmlns:ahyp="http://schemas.microsoft.com/office/drawing/2018/hyperlinkcolor" val="tx"/>
                    </a:ext>
                  </a:extLst>
                </a:hlinkClick>
              </a:rPr>
              <a:t>https://www.studentfinancewales.co.uk/undergraduate-students/new-students/what-financial-support-is-available/disabled-students-allowances.aspx</a:t>
            </a:r>
            <a:r>
              <a:rPr lang="en-GB" sz="2800" dirty="0"/>
              <a:t>) </a:t>
            </a:r>
            <a:endParaRPr lang="en-GB" sz="2800" kern="0" dirty="0"/>
          </a:p>
          <a:p>
            <a:pPr marL="0" indent="0">
              <a:buNone/>
            </a:pPr>
            <a:endParaRPr lang="en-GB" sz="2800" kern="0" dirty="0">
              <a:latin typeface="Calibri" panose="020F0502020204030204" pitchFamily="34" charset="0"/>
            </a:endParaRPr>
          </a:p>
          <a:p>
            <a:endParaRPr lang="en-GB" sz="2800" kern="0" dirty="0">
              <a:latin typeface="Calibri" panose="020F0502020204030204" pitchFamily="34" charset="0"/>
            </a:endParaRPr>
          </a:p>
        </p:txBody>
      </p:sp>
      <p:sp>
        <p:nvSpPr>
          <p:cNvPr id="5" name="Title 1">
            <a:extLst>
              <a:ext uri="{FF2B5EF4-FFF2-40B4-BE49-F238E27FC236}">
                <a16:creationId xmlns="" xmlns:a16="http://schemas.microsoft.com/office/drawing/2014/main" id="{CDFF4351-28CD-B24A-808E-9F4994F1B719}"/>
              </a:ext>
            </a:extLst>
          </p:cNvPr>
          <p:cNvSpPr txBox="1">
            <a:spLocks/>
          </p:cNvSpPr>
          <p:nvPr/>
        </p:nvSpPr>
        <p:spPr bwMode="auto">
          <a:xfrm>
            <a:off x="751519" y="333450"/>
            <a:ext cx="5850124" cy="720000"/>
          </a:xfrm>
          <a:prstGeom prst="rect">
            <a:avLst/>
          </a:prstGeom>
          <a:noFill/>
          <a:ln w="9525">
            <a:noFill/>
            <a:miter lim="800000"/>
            <a:headEnd/>
            <a:tailEnd/>
          </a:ln>
        </p:spPr>
        <p:txBody>
          <a:bodyPr vert="horz" wrap="square" lIns="122008" tIns="61004" rIns="122008" bIns="61004" numCol="1" anchor="ctr" anchorCtr="0" compatLnSpc="1">
            <a:prstTxWarp prst="textNoShape">
              <a:avLst/>
            </a:prstTxWarp>
          </a:bodyPr>
          <a:lstStyle>
            <a:lvl1pPr algn="l" rtl="0" eaLnBrk="1" fontAlgn="base" hangingPunct="1">
              <a:spcBef>
                <a:spcPct val="0"/>
              </a:spcBef>
              <a:spcAft>
                <a:spcPct val="0"/>
              </a:spcAft>
              <a:defRPr sz="4400" b="1">
                <a:solidFill>
                  <a:schemeClr val="bg2"/>
                </a:solidFill>
                <a:latin typeface="+mj-lt"/>
                <a:ea typeface="+mj-ea"/>
                <a:cs typeface="+mj-cs"/>
              </a:defRPr>
            </a:lvl1pPr>
            <a:lvl2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2pPr>
            <a:lvl3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3pPr>
            <a:lvl4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4pPr>
            <a:lvl5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5pPr>
            <a:lvl6pPr marL="610042"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6pPr>
            <a:lvl7pPr marL="1220084"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7pPr>
            <a:lvl8pPr marL="1830126"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8pPr>
            <a:lvl9pPr marL="2440168"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9pPr>
          </a:lstStyle>
          <a:p>
            <a:pPr>
              <a:lnSpc>
                <a:spcPts val="3920"/>
              </a:lnSpc>
            </a:pPr>
            <a:r>
              <a:rPr lang="en-GB" sz="4000" dirty="0">
                <a:solidFill>
                  <a:schemeClr val="accent4"/>
                </a:solidFill>
                <a:latin typeface="Calibri" panose="020F0502020204030204" pitchFamily="34" charset="0"/>
              </a:rPr>
              <a:t>DSA (Disabled Students Allowance) </a:t>
            </a:r>
            <a:endParaRPr lang="en-GB" sz="4000" kern="0" dirty="0">
              <a:solidFill>
                <a:schemeClr val="accent4"/>
              </a:solidFill>
              <a:latin typeface="Calibri" panose="020F0502020204030204" pitchFamily="34" charset="0"/>
            </a:endParaRPr>
          </a:p>
        </p:txBody>
      </p:sp>
    </p:spTree>
    <p:extLst>
      <p:ext uri="{BB962C8B-B14F-4D97-AF65-F5344CB8AC3E}">
        <p14:creationId xmlns:p14="http://schemas.microsoft.com/office/powerpoint/2010/main" val="42041675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979" y="320040"/>
            <a:ext cx="8258150" cy="720000"/>
          </a:xfrm>
        </p:spPr>
        <p:txBody>
          <a:bodyPr/>
          <a:lstStyle/>
          <a:p>
            <a:r>
              <a:rPr lang="en-GB" sz="4000" b="1" dirty="0"/>
              <a:t>ATW (Access to Work)</a:t>
            </a:r>
          </a:p>
        </p:txBody>
      </p:sp>
      <p:sp>
        <p:nvSpPr>
          <p:cNvPr id="6" name="Content Placeholder 2"/>
          <p:cNvSpPr txBox="1">
            <a:spLocks/>
          </p:cNvSpPr>
          <p:nvPr/>
        </p:nvSpPr>
        <p:spPr>
          <a:xfrm>
            <a:off x="624979" y="1714500"/>
            <a:ext cx="8258150" cy="3944374"/>
          </a:xfrm>
          <a:prstGeom prst="rect">
            <a:avLst/>
          </a:prstGeom>
        </p:spPr>
        <p:txBody>
          <a:bodyPr anchor="t"/>
          <a:lstStyle>
            <a:lvl1pPr marL="357188" indent="-357188" algn="l" rtl="0" eaLnBrk="1" fontAlgn="base" hangingPunct="1">
              <a:spcBef>
                <a:spcPct val="20000"/>
              </a:spcBef>
              <a:spcAft>
                <a:spcPct val="0"/>
              </a:spcAft>
              <a:buClr>
                <a:schemeClr val="bg2"/>
              </a:buClr>
              <a:buFont typeface="Arial" panose="020B0604020202020204" pitchFamily="34" charset="0"/>
              <a:buChar char="•"/>
              <a:defRPr sz="3200" b="0">
                <a:solidFill>
                  <a:schemeClr val="tx1"/>
                </a:solidFill>
                <a:latin typeface="+mn-lt"/>
                <a:ea typeface="+mn-ea"/>
                <a:cs typeface="+mn-cs"/>
              </a:defRPr>
            </a:lvl1pPr>
            <a:lvl2pPr marL="0" indent="0" algn="l" rtl="0" eaLnBrk="1" fontAlgn="base" hangingPunct="1">
              <a:spcBef>
                <a:spcPct val="20000"/>
              </a:spcBef>
              <a:spcAft>
                <a:spcPct val="0"/>
              </a:spcAft>
              <a:buClr>
                <a:schemeClr val="bg2"/>
              </a:buClr>
              <a:buFont typeface="Arial" panose="020B0604020202020204" pitchFamily="34" charset="0"/>
              <a:buNone/>
              <a:defRPr sz="3200">
                <a:solidFill>
                  <a:schemeClr val="tx1"/>
                </a:solidFill>
                <a:latin typeface="+mn-lt"/>
                <a:ea typeface="+mn-ea"/>
              </a:defRPr>
            </a:lvl2pPr>
            <a:lvl3pPr marL="0" indent="0" algn="l" rtl="0" eaLnBrk="1" fontAlgn="base" hangingPunct="1">
              <a:spcBef>
                <a:spcPct val="20000"/>
              </a:spcBef>
              <a:spcAft>
                <a:spcPct val="0"/>
              </a:spcAft>
              <a:buNone/>
              <a:defRPr sz="3200">
                <a:solidFill>
                  <a:schemeClr val="tx1"/>
                </a:solidFill>
                <a:latin typeface="+mn-lt"/>
                <a:ea typeface="+mn-ea"/>
              </a:defRPr>
            </a:lvl3pPr>
            <a:lvl4pPr marL="0" indent="0" algn="l" rtl="0" eaLnBrk="1" fontAlgn="base" hangingPunct="1">
              <a:spcBef>
                <a:spcPct val="20000"/>
              </a:spcBef>
              <a:spcAft>
                <a:spcPct val="0"/>
              </a:spcAft>
              <a:buNone/>
              <a:defRPr sz="3200">
                <a:solidFill>
                  <a:schemeClr val="tx1"/>
                </a:solidFill>
                <a:latin typeface="+mn-lt"/>
                <a:ea typeface="+mn-ea"/>
              </a:defRPr>
            </a:lvl4pPr>
            <a:lvl5pPr marL="0" indent="0" algn="l" rtl="0" eaLnBrk="1" fontAlgn="base" hangingPunct="1">
              <a:spcBef>
                <a:spcPct val="20000"/>
              </a:spcBef>
              <a:spcAft>
                <a:spcPct val="0"/>
              </a:spcAft>
              <a:buNone/>
              <a:defRPr sz="3200">
                <a:solidFill>
                  <a:schemeClr val="tx1"/>
                </a:solidFill>
                <a:latin typeface="+mn-lt"/>
                <a:ea typeface="+mn-ea"/>
              </a:defRPr>
            </a:lvl5pPr>
            <a:lvl6pPr marL="3355231" indent="-305021" algn="l" rtl="0" eaLnBrk="1" fontAlgn="base" hangingPunct="1">
              <a:spcBef>
                <a:spcPct val="20000"/>
              </a:spcBef>
              <a:spcAft>
                <a:spcPct val="0"/>
              </a:spcAft>
              <a:buChar char="»"/>
              <a:defRPr sz="2700">
                <a:solidFill>
                  <a:schemeClr val="tx1"/>
                </a:solidFill>
                <a:latin typeface="+mn-lt"/>
                <a:ea typeface="+mn-ea"/>
              </a:defRPr>
            </a:lvl6pPr>
            <a:lvl7pPr marL="3965273" indent="-305021" algn="l" rtl="0" eaLnBrk="1" fontAlgn="base" hangingPunct="1">
              <a:spcBef>
                <a:spcPct val="20000"/>
              </a:spcBef>
              <a:spcAft>
                <a:spcPct val="0"/>
              </a:spcAft>
              <a:buChar char="»"/>
              <a:defRPr sz="2700">
                <a:solidFill>
                  <a:schemeClr val="tx1"/>
                </a:solidFill>
                <a:latin typeface="+mn-lt"/>
                <a:ea typeface="+mn-ea"/>
              </a:defRPr>
            </a:lvl7pPr>
            <a:lvl8pPr marL="4575315" indent="-305021" algn="l" rtl="0" eaLnBrk="1" fontAlgn="base" hangingPunct="1">
              <a:spcBef>
                <a:spcPct val="20000"/>
              </a:spcBef>
              <a:spcAft>
                <a:spcPct val="0"/>
              </a:spcAft>
              <a:buChar char="»"/>
              <a:defRPr sz="2700">
                <a:solidFill>
                  <a:schemeClr val="tx1"/>
                </a:solidFill>
                <a:latin typeface="+mn-lt"/>
                <a:ea typeface="+mn-ea"/>
              </a:defRPr>
            </a:lvl8pPr>
            <a:lvl9pPr marL="5185357" indent="-305021" algn="l" rtl="0" eaLnBrk="1" fontAlgn="base" hangingPunct="1">
              <a:spcBef>
                <a:spcPct val="20000"/>
              </a:spcBef>
              <a:spcAft>
                <a:spcPct val="0"/>
              </a:spcAft>
              <a:buChar char="»"/>
              <a:defRPr sz="2700">
                <a:solidFill>
                  <a:schemeClr val="tx1"/>
                </a:solidFill>
                <a:latin typeface="+mn-lt"/>
                <a:ea typeface="+mn-ea"/>
              </a:defRPr>
            </a:lvl9pPr>
          </a:lstStyle>
          <a:p>
            <a:pPr marL="457200" indent="-457200">
              <a:spcBef>
                <a:spcPts val="672"/>
              </a:spcBef>
            </a:pPr>
            <a:r>
              <a:rPr lang="en-GB" sz="2800" dirty="0">
                <a:latin typeface="Calibri" panose="020F0502020204030204" pitchFamily="34" charset="0"/>
              </a:rPr>
              <a:t>A UK government scheme for employees who are deaf or disabled</a:t>
            </a:r>
          </a:p>
          <a:p>
            <a:pPr marL="457200" indent="-457200">
              <a:spcBef>
                <a:spcPts val="672"/>
              </a:spcBef>
            </a:pPr>
            <a:r>
              <a:rPr lang="en-GB" sz="2800" dirty="0">
                <a:latin typeface="Calibri" panose="020F0502020204030204" pitchFamily="34" charset="0"/>
              </a:rPr>
              <a:t>Provides funding to pay for support in the workplace including apprenticeships, traineeships and supported internships</a:t>
            </a:r>
          </a:p>
          <a:p>
            <a:pPr marL="457200" indent="-457200">
              <a:spcBef>
                <a:spcPts val="672"/>
              </a:spcBef>
            </a:pPr>
            <a:r>
              <a:rPr lang="en-GB" sz="2800" dirty="0">
                <a:latin typeface="Calibri" panose="020F0502020204030204" pitchFamily="34" charset="0"/>
              </a:rPr>
              <a:t>The funding is capped at £59,200 per year </a:t>
            </a:r>
            <a:br>
              <a:rPr lang="en-GB" sz="2800" dirty="0">
                <a:latin typeface="Calibri" panose="020F0502020204030204" pitchFamily="34" charset="0"/>
              </a:rPr>
            </a:br>
            <a:r>
              <a:rPr lang="en-GB" sz="2800" dirty="0">
                <a:latin typeface="Calibri" panose="020F0502020204030204" pitchFamily="34" charset="0"/>
              </a:rPr>
              <a:t>(at 1 April 2019)</a:t>
            </a:r>
          </a:p>
          <a:p>
            <a:pPr marL="457200" indent="-457200">
              <a:spcBef>
                <a:spcPts val="672"/>
              </a:spcBef>
            </a:pPr>
            <a:r>
              <a:rPr lang="en-GB" sz="2800" dirty="0">
                <a:latin typeface="Calibri" panose="020F0502020204030204" pitchFamily="34" charset="0"/>
              </a:rPr>
              <a:t>You have to apply for this yourself – online via the gov.uk website</a:t>
            </a:r>
            <a:endParaRPr lang="en-GB" sz="2800" kern="0" dirty="0">
              <a:latin typeface="Calibri" panose="020F0502020204030204" pitchFamily="34" charset="0"/>
            </a:endParaRPr>
          </a:p>
          <a:p>
            <a:pPr marL="0" indent="0">
              <a:spcBef>
                <a:spcPts val="672"/>
              </a:spcBef>
              <a:buFont typeface="Arial" panose="020B0604020202020204" pitchFamily="34" charset="0"/>
              <a:buNone/>
            </a:pPr>
            <a:endParaRPr lang="en-GB" sz="2800" kern="0" dirty="0">
              <a:latin typeface="Calibri" panose="020F0502020204030204" pitchFamily="34" charset="0"/>
            </a:endParaRPr>
          </a:p>
          <a:p>
            <a:pPr>
              <a:spcBef>
                <a:spcPts val="672"/>
              </a:spcBef>
            </a:pPr>
            <a:endParaRPr lang="en-GB" sz="2800" kern="0" dirty="0">
              <a:latin typeface="Calibri" panose="020F0502020204030204" pitchFamily="34" charset="0"/>
            </a:endParaRPr>
          </a:p>
        </p:txBody>
      </p:sp>
    </p:spTree>
    <p:extLst>
      <p:ext uri="{BB962C8B-B14F-4D97-AF65-F5344CB8AC3E}">
        <p14:creationId xmlns:p14="http://schemas.microsoft.com/office/powerpoint/2010/main" val="42491519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979" y="320040"/>
            <a:ext cx="8114134" cy="792088"/>
          </a:xfrm>
        </p:spPr>
        <p:txBody>
          <a:bodyPr/>
          <a:lstStyle/>
          <a:p>
            <a:r>
              <a:rPr lang="en-GB" sz="4000" b="1" dirty="0"/>
              <a:t>Technology quiz!</a:t>
            </a:r>
          </a:p>
        </p:txBody>
      </p:sp>
      <p:graphicFrame>
        <p:nvGraphicFramePr>
          <p:cNvPr id="20" name="Content Placeholder 4">
            <a:extLst>
              <a:ext uri="{FF2B5EF4-FFF2-40B4-BE49-F238E27FC236}">
                <a16:creationId xmlns="" xmlns:a16="http://schemas.microsoft.com/office/drawing/2014/main" id="{9FDC8258-FE2A-8641-B02C-CF4B8AE78112}"/>
              </a:ext>
            </a:extLst>
          </p:cNvPr>
          <p:cNvGraphicFramePr>
            <a:graphicFrameLocks/>
          </p:cNvGraphicFramePr>
          <p:nvPr>
            <p:extLst>
              <p:ext uri="{D42A27DB-BD31-4B8C-83A1-F6EECF244321}">
                <p14:modId xmlns:p14="http://schemas.microsoft.com/office/powerpoint/2010/main" val="2536233358"/>
              </p:ext>
            </p:extLst>
          </p:nvPr>
        </p:nvGraphicFramePr>
        <p:xfrm>
          <a:off x="696987" y="3693294"/>
          <a:ext cx="7344816" cy="795528"/>
        </p:xfrm>
        <a:graphic>
          <a:graphicData uri="http://schemas.openxmlformats.org/drawingml/2006/table">
            <a:tbl>
              <a:tblPr firstRow="1" bandRow="1">
                <a:tableStyleId>{5C22544A-7EE6-4342-B048-85BDC9FD1C3A}</a:tableStyleId>
              </a:tblPr>
              <a:tblGrid>
                <a:gridCol w="7344816">
                  <a:extLst>
                    <a:ext uri="{9D8B030D-6E8A-4147-A177-3AD203B41FA5}">
                      <a16:colId xmlns="" xmlns:a16="http://schemas.microsoft.com/office/drawing/2014/main" val="20001"/>
                    </a:ext>
                  </a:extLst>
                </a:gridCol>
              </a:tblGrid>
              <a:tr h="795528">
                <a:tc>
                  <a:txBody>
                    <a:bodyPr/>
                    <a:lstStyle/>
                    <a:p>
                      <a:pPr marL="342900" indent="-342900">
                        <a:tabLst/>
                      </a:pPr>
                      <a:r>
                        <a:rPr lang="en-GB" sz="2300" b="0" i="0" dirty="0">
                          <a:solidFill>
                            <a:schemeClr val="tx1"/>
                          </a:solidFill>
                          <a:latin typeface="Calibri" panose="020F0502020204030204" pitchFamily="34" charset="0"/>
                          <a:cs typeface="Calibri" panose="020F0502020204030204" pitchFamily="34" charset="0"/>
                        </a:rPr>
                        <a:t>4.  I can’t hear well in groups of people so I can’t be </a:t>
                      </a:r>
                      <a:br>
                        <a:rPr lang="en-GB" sz="2300" b="0" i="0" dirty="0">
                          <a:solidFill>
                            <a:schemeClr val="tx1"/>
                          </a:solidFill>
                          <a:latin typeface="Calibri" panose="020F0502020204030204" pitchFamily="34" charset="0"/>
                          <a:cs typeface="Calibri" panose="020F0502020204030204" pitchFamily="34" charset="0"/>
                        </a:rPr>
                      </a:br>
                      <a:r>
                        <a:rPr lang="en-GB" sz="2300" b="0" i="0" dirty="0">
                          <a:solidFill>
                            <a:schemeClr val="tx1"/>
                          </a:solidFill>
                          <a:latin typeface="Calibri" panose="020F0502020204030204" pitchFamily="34" charset="0"/>
                          <a:cs typeface="Calibri" panose="020F0502020204030204" pitchFamily="34" charset="0"/>
                        </a:rPr>
                        <a:t>a teacher.</a:t>
                      </a:r>
                    </a:p>
                  </a:txBody>
                  <a:tcPr marL="0">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 xmlns:a16="http://schemas.microsoft.com/office/drawing/2014/main" val="10001"/>
                  </a:ext>
                </a:extLst>
              </a:tr>
            </a:tbl>
          </a:graphicData>
        </a:graphic>
      </p:graphicFrame>
      <p:graphicFrame>
        <p:nvGraphicFramePr>
          <p:cNvPr id="21" name="Content Placeholder 4">
            <a:extLst>
              <a:ext uri="{FF2B5EF4-FFF2-40B4-BE49-F238E27FC236}">
                <a16:creationId xmlns="" xmlns:a16="http://schemas.microsoft.com/office/drawing/2014/main" id="{3181AD2C-01EE-6749-A8AE-0A9A88C1BFAD}"/>
              </a:ext>
            </a:extLst>
          </p:cNvPr>
          <p:cNvGraphicFramePr>
            <a:graphicFrameLocks/>
          </p:cNvGraphicFramePr>
          <p:nvPr>
            <p:extLst>
              <p:ext uri="{D42A27DB-BD31-4B8C-83A1-F6EECF244321}">
                <p14:modId xmlns:p14="http://schemas.microsoft.com/office/powerpoint/2010/main" val="439979323"/>
              </p:ext>
            </p:extLst>
          </p:nvPr>
        </p:nvGraphicFramePr>
        <p:xfrm>
          <a:off x="696987" y="3251334"/>
          <a:ext cx="7344816" cy="441960"/>
        </p:xfrm>
        <a:graphic>
          <a:graphicData uri="http://schemas.openxmlformats.org/drawingml/2006/table">
            <a:tbl>
              <a:tblPr firstRow="1" bandRow="1">
                <a:tableStyleId>{5C22544A-7EE6-4342-B048-85BDC9FD1C3A}</a:tableStyleId>
              </a:tblPr>
              <a:tblGrid>
                <a:gridCol w="7344816">
                  <a:extLst>
                    <a:ext uri="{9D8B030D-6E8A-4147-A177-3AD203B41FA5}">
                      <a16:colId xmlns="" xmlns:a16="http://schemas.microsoft.com/office/drawing/2014/main" val="20001"/>
                    </a:ext>
                  </a:extLst>
                </a:gridCol>
              </a:tblGrid>
              <a:tr h="288031">
                <a:tc>
                  <a:txBody>
                    <a:bodyPr/>
                    <a:lstStyle/>
                    <a:p>
                      <a:r>
                        <a:rPr lang="en-GB" sz="2300" b="0" i="0" dirty="0">
                          <a:solidFill>
                            <a:schemeClr val="tx1"/>
                          </a:solidFill>
                          <a:latin typeface="Calibri" panose="020F0502020204030204" pitchFamily="34" charset="0"/>
                          <a:cs typeface="Calibri" panose="020F0502020204030204" pitchFamily="34" charset="0"/>
                        </a:rPr>
                        <a:t>3.  Radio aids help you hear like hearing people.</a:t>
                      </a:r>
                    </a:p>
                  </a:txBody>
                  <a:tcPr marL="0">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 xmlns:a16="http://schemas.microsoft.com/office/drawing/2014/main" val="10001"/>
                  </a:ext>
                </a:extLst>
              </a:tr>
            </a:tbl>
          </a:graphicData>
        </a:graphic>
      </p:graphicFrame>
      <p:graphicFrame>
        <p:nvGraphicFramePr>
          <p:cNvPr id="22" name="Content Placeholder 4">
            <a:extLst>
              <a:ext uri="{FF2B5EF4-FFF2-40B4-BE49-F238E27FC236}">
                <a16:creationId xmlns="" xmlns:a16="http://schemas.microsoft.com/office/drawing/2014/main" id="{FB78682D-A326-2345-9C34-C4962FEE07CD}"/>
              </a:ext>
            </a:extLst>
          </p:cNvPr>
          <p:cNvGraphicFramePr>
            <a:graphicFrameLocks/>
          </p:cNvGraphicFramePr>
          <p:nvPr>
            <p:extLst>
              <p:ext uri="{D42A27DB-BD31-4B8C-83A1-F6EECF244321}">
                <p14:modId xmlns:p14="http://schemas.microsoft.com/office/powerpoint/2010/main" val="2248582364"/>
              </p:ext>
            </p:extLst>
          </p:nvPr>
        </p:nvGraphicFramePr>
        <p:xfrm>
          <a:off x="696987" y="2458855"/>
          <a:ext cx="7344816" cy="792480"/>
        </p:xfrm>
        <a:graphic>
          <a:graphicData uri="http://schemas.openxmlformats.org/drawingml/2006/table">
            <a:tbl>
              <a:tblPr firstRow="1" bandRow="1">
                <a:tableStyleId>{5C22544A-7EE6-4342-B048-85BDC9FD1C3A}</a:tableStyleId>
              </a:tblPr>
              <a:tblGrid>
                <a:gridCol w="7344816">
                  <a:extLst>
                    <a:ext uri="{9D8B030D-6E8A-4147-A177-3AD203B41FA5}">
                      <a16:colId xmlns="" xmlns:a16="http://schemas.microsoft.com/office/drawing/2014/main" val="20001"/>
                    </a:ext>
                  </a:extLst>
                </a:gridCol>
              </a:tblGrid>
              <a:tr h="644037">
                <a:tc>
                  <a:txBody>
                    <a:bodyPr/>
                    <a:lstStyle/>
                    <a:p>
                      <a:pPr marL="292100" indent="-292100">
                        <a:tabLst/>
                      </a:pPr>
                      <a:r>
                        <a:rPr lang="en-GB" sz="2300" b="0" i="0" dirty="0">
                          <a:solidFill>
                            <a:schemeClr val="tx1"/>
                          </a:solidFill>
                          <a:latin typeface="Calibri" panose="020F0502020204030204" pitchFamily="34" charset="0"/>
                          <a:cs typeface="Calibri" panose="020F0502020204030204" pitchFamily="34" charset="0"/>
                        </a:rPr>
                        <a:t>2. A deaf person can be a police officer by using an adapted radio for radio communication.		</a:t>
                      </a:r>
                    </a:p>
                  </a:txBody>
                  <a:tcPr marL="0">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 xmlns:a16="http://schemas.microsoft.com/office/drawing/2014/main" val="10001"/>
                  </a:ext>
                </a:extLst>
              </a:tr>
            </a:tbl>
          </a:graphicData>
        </a:graphic>
      </p:graphicFrame>
      <p:graphicFrame>
        <p:nvGraphicFramePr>
          <p:cNvPr id="32" name="Content Placeholder 4">
            <a:extLst>
              <a:ext uri="{FF2B5EF4-FFF2-40B4-BE49-F238E27FC236}">
                <a16:creationId xmlns="" xmlns:a16="http://schemas.microsoft.com/office/drawing/2014/main" id="{2A35A4AC-878D-AC4B-A290-5B439CFDD83F}"/>
              </a:ext>
            </a:extLst>
          </p:cNvPr>
          <p:cNvGraphicFramePr>
            <a:graphicFrameLocks/>
          </p:cNvGraphicFramePr>
          <p:nvPr>
            <p:extLst>
              <p:ext uri="{D42A27DB-BD31-4B8C-83A1-F6EECF244321}">
                <p14:modId xmlns:p14="http://schemas.microsoft.com/office/powerpoint/2010/main" val="2448606197"/>
              </p:ext>
            </p:extLst>
          </p:nvPr>
        </p:nvGraphicFramePr>
        <p:xfrm>
          <a:off x="696987" y="1701602"/>
          <a:ext cx="7344816" cy="792480"/>
        </p:xfrm>
        <a:graphic>
          <a:graphicData uri="http://schemas.openxmlformats.org/drawingml/2006/table">
            <a:tbl>
              <a:tblPr firstRow="1" bandRow="1">
                <a:tableStyleId>{5C22544A-7EE6-4342-B048-85BDC9FD1C3A}</a:tableStyleId>
              </a:tblPr>
              <a:tblGrid>
                <a:gridCol w="7344816">
                  <a:extLst>
                    <a:ext uri="{9D8B030D-6E8A-4147-A177-3AD203B41FA5}">
                      <a16:colId xmlns="" xmlns:a16="http://schemas.microsoft.com/office/drawing/2014/main" val="20001"/>
                    </a:ext>
                  </a:extLst>
                </a:gridCol>
              </a:tblGrid>
              <a:tr h="288031">
                <a:tc>
                  <a:txBody>
                    <a:bodyPr/>
                    <a:lstStyle/>
                    <a:p>
                      <a:pPr marL="342900" indent="-342900">
                        <a:tabLst/>
                      </a:pPr>
                      <a:r>
                        <a:rPr lang="en-GB" sz="2300" b="0" i="0" dirty="0">
                          <a:solidFill>
                            <a:schemeClr val="tx1"/>
                          </a:solidFill>
                          <a:latin typeface="Calibri" panose="020F0502020204030204" pitchFamily="34" charset="0"/>
                          <a:cs typeface="Calibri" panose="020F0502020204030204" pitchFamily="34" charset="0"/>
                        </a:rPr>
                        <a:t>1.  I can’t be a doctor or nurse because I can’t listen to people’s heartbeats with a stethoscope.</a:t>
                      </a:r>
                    </a:p>
                  </a:txBody>
                  <a:tcPr marL="0">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 xmlns:a16="http://schemas.microsoft.com/office/drawing/2014/main" val="10001"/>
                  </a:ext>
                </a:extLst>
              </a:tr>
            </a:tbl>
          </a:graphicData>
        </a:graphic>
      </p:graphicFrame>
      <p:graphicFrame>
        <p:nvGraphicFramePr>
          <p:cNvPr id="34" name="Content Placeholder 4">
            <a:extLst>
              <a:ext uri="{FF2B5EF4-FFF2-40B4-BE49-F238E27FC236}">
                <a16:creationId xmlns="" xmlns:a16="http://schemas.microsoft.com/office/drawing/2014/main" id="{542E293C-BAD5-3B40-B872-3E41A620FE59}"/>
              </a:ext>
            </a:extLst>
          </p:cNvPr>
          <p:cNvGraphicFramePr>
            <a:graphicFrameLocks/>
          </p:cNvGraphicFramePr>
          <p:nvPr>
            <p:extLst>
              <p:ext uri="{D42A27DB-BD31-4B8C-83A1-F6EECF244321}">
                <p14:modId xmlns:p14="http://schemas.microsoft.com/office/powerpoint/2010/main" val="2278810208"/>
              </p:ext>
            </p:extLst>
          </p:nvPr>
        </p:nvGraphicFramePr>
        <p:xfrm>
          <a:off x="696987" y="4462036"/>
          <a:ext cx="7344816" cy="792480"/>
        </p:xfrm>
        <a:graphic>
          <a:graphicData uri="http://schemas.openxmlformats.org/drawingml/2006/table">
            <a:tbl>
              <a:tblPr firstRow="1" bandRow="1">
                <a:tableStyleId>{5C22544A-7EE6-4342-B048-85BDC9FD1C3A}</a:tableStyleId>
              </a:tblPr>
              <a:tblGrid>
                <a:gridCol w="7344816">
                  <a:extLst>
                    <a:ext uri="{9D8B030D-6E8A-4147-A177-3AD203B41FA5}">
                      <a16:colId xmlns="" xmlns:a16="http://schemas.microsoft.com/office/drawing/2014/main" val="20001"/>
                    </a:ext>
                  </a:extLst>
                </a:gridCol>
              </a:tblGrid>
              <a:tr h="288031">
                <a:tc>
                  <a:txBody>
                    <a:bodyPr/>
                    <a:lstStyle/>
                    <a:p>
                      <a:pPr marL="357188" indent="-357188">
                        <a:tabLst/>
                      </a:pPr>
                      <a:r>
                        <a:rPr lang="en-GB" sz="2300" b="0" i="0" dirty="0">
                          <a:solidFill>
                            <a:schemeClr val="tx1"/>
                          </a:solidFill>
                          <a:latin typeface="Calibri" panose="020F0502020204030204" pitchFamily="34" charset="0"/>
                          <a:cs typeface="Calibri" panose="020F0502020204030204" pitchFamily="34" charset="0"/>
                        </a:rPr>
                        <a:t>5.  A deaf person can work on a construction site and be alerted to a fire alarm with an adapted device.	</a:t>
                      </a:r>
                    </a:p>
                  </a:txBody>
                  <a:tcPr marL="0">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 xmlns:a16="http://schemas.microsoft.com/office/drawing/2014/main" val="10001"/>
                  </a:ext>
                </a:extLst>
              </a:tr>
            </a:tbl>
          </a:graphicData>
        </a:graphic>
      </p:graphicFrame>
      <p:graphicFrame>
        <p:nvGraphicFramePr>
          <p:cNvPr id="40" name="Content Placeholder 4">
            <a:extLst>
              <a:ext uri="{FF2B5EF4-FFF2-40B4-BE49-F238E27FC236}">
                <a16:creationId xmlns="" xmlns:a16="http://schemas.microsoft.com/office/drawing/2014/main" id="{93334A9D-2B9A-914E-AB8C-4AA1767D3374}"/>
              </a:ext>
            </a:extLst>
          </p:cNvPr>
          <p:cNvGraphicFramePr>
            <a:graphicFrameLocks/>
          </p:cNvGraphicFramePr>
          <p:nvPr>
            <p:extLst>
              <p:ext uri="{D42A27DB-BD31-4B8C-83A1-F6EECF244321}">
                <p14:modId xmlns:p14="http://schemas.microsoft.com/office/powerpoint/2010/main" val="751571477"/>
              </p:ext>
            </p:extLst>
          </p:nvPr>
        </p:nvGraphicFramePr>
        <p:xfrm>
          <a:off x="8041803" y="2458854"/>
          <a:ext cx="2201258" cy="792480"/>
        </p:xfrm>
        <a:graphic>
          <a:graphicData uri="http://schemas.openxmlformats.org/drawingml/2006/table">
            <a:tbl>
              <a:tblPr firstRow="1" bandRow="1">
                <a:tableStyleId>{5C22544A-7EE6-4342-B048-85BDC9FD1C3A}</a:tableStyleId>
              </a:tblPr>
              <a:tblGrid>
                <a:gridCol w="2201258">
                  <a:extLst>
                    <a:ext uri="{9D8B030D-6E8A-4147-A177-3AD203B41FA5}">
                      <a16:colId xmlns="" xmlns:a16="http://schemas.microsoft.com/office/drawing/2014/main" val="20001"/>
                    </a:ext>
                  </a:extLst>
                </a:gridCol>
              </a:tblGrid>
              <a:tr h="642806">
                <a:tc>
                  <a:txBody>
                    <a:bodyPr/>
                    <a:lstStyle/>
                    <a:p>
                      <a:pPr algn="l"/>
                      <a:r>
                        <a:rPr lang="en-GB" sz="2300" b="1" i="0" dirty="0">
                          <a:solidFill>
                            <a:schemeClr val="bg2"/>
                          </a:solidFill>
                          <a:latin typeface="Calibri" panose="020F0502020204030204" pitchFamily="34" charset="0"/>
                        </a:rPr>
                        <a:t>True</a:t>
                      </a:r>
                      <a:br>
                        <a:rPr lang="en-GB" sz="2300" b="1" i="0" dirty="0">
                          <a:solidFill>
                            <a:schemeClr val="bg2"/>
                          </a:solidFill>
                          <a:latin typeface="Calibri" panose="020F0502020204030204" pitchFamily="34" charset="0"/>
                        </a:rPr>
                      </a:br>
                      <a:endParaRPr lang="en-GB" sz="2300" b="1" i="0" dirty="0">
                        <a:solidFill>
                          <a:schemeClr val="bg2"/>
                        </a:solidFill>
                        <a:latin typeface="Calibri" panose="020F0502020204030204" pitchFamily="34" charset="0"/>
                      </a:endParaRPr>
                    </a:p>
                  </a:txBody>
                  <a:tcPr>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87027B"/>
                      </a:solidFill>
                      <a:prstDash val="solid"/>
                      <a:round/>
                      <a:headEnd type="none" w="med" len="med"/>
                      <a:tailEnd type="none" w="med" len="med"/>
                    </a:lnB>
                    <a:noFill/>
                  </a:tcPr>
                </a:tc>
                <a:extLst>
                  <a:ext uri="{0D108BD9-81ED-4DB2-BD59-A6C34878D82A}">
                    <a16:rowId xmlns="" xmlns:a16="http://schemas.microsoft.com/office/drawing/2014/main" val="10001"/>
                  </a:ext>
                </a:extLst>
              </a:tr>
            </a:tbl>
          </a:graphicData>
        </a:graphic>
      </p:graphicFrame>
      <p:graphicFrame>
        <p:nvGraphicFramePr>
          <p:cNvPr id="41" name="Content Placeholder 4">
            <a:extLst>
              <a:ext uri="{FF2B5EF4-FFF2-40B4-BE49-F238E27FC236}">
                <a16:creationId xmlns="" xmlns:a16="http://schemas.microsoft.com/office/drawing/2014/main" id="{79EE058C-98E9-C043-A93C-2B4935D502A8}"/>
              </a:ext>
            </a:extLst>
          </p:cNvPr>
          <p:cNvGraphicFramePr>
            <a:graphicFrameLocks/>
          </p:cNvGraphicFramePr>
          <p:nvPr>
            <p:extLst>
              <p:ext uri="{D42A27DB-BD31-4B8C-83A1-F6EECF244321}">
                <p14:modId xmlns:p14="http://schemas.microsoft.com/office/powerpoint/2010/main" val="2705780591"/>
              </p:ext>
            </p:extLst>
          </p:nvPr>
        </p:nvGraphicFramePr>
        <p:xfrm>
          <a:off x="8041803" y="1701602"/>
          <a:ext cx="2201258" cy="792480"/>
        </p:xfrm>
        <a:graphic>
          <a:graphicData uri="http://schemas.openxmlformats.org/drawingml/2006/table">
            <a:tbl>
              <a:tblPr firstRow="1" bandRow="1">
                <a:tableStyleId>{5C22544A-7EE6-4342-B048-85BDC9FD1C3A}</a:tableStyleId>
              </a:tblPr>
              <a:tblGrid>
                <a:gridCol w="2201258">
                  <a:extLst>
                    <a:ext uri="{9D8B030D-6E8A-4147-A177-3AD203B41FA5}">
                      <a16:colId xmlns="" xmlns:a16="http://schemas.microsoft.com/office/drawing/2014/main" val="20001"/>
                    </a:ext>
                  </a:extLst>
                </a:gridCol>
              </a:tblGrid>
              <a:tr h="288031">
                <a:tc>
                  <a:txBody>
                    <a:bodyPr/>
                    <a:lstStyle/>
                    <a:p>
                      <a:pPr algn="l"/>
                      <a:r>
                        <a:rPr lang="en-GB" sz="2300" b="1" i="0" dirty="0">
                          <a:solidFill>
                            <a:schemeClr val="bg2"/>
                          </a:solidFill>
                          <a:latin typeface="Calibri" panose="020F0502020204030204" pitchFamily="34" charset="0"/>
                        </a:rPr>
                        <a:t>False</a:t>
                      </a:r>
                    </a:p>
                    <a:p>
                      <a:pPr algn="l"/>
                      <a:endParaRPr lang="en-GB" sz="2300" b="1" i="0" dirty="0">
                        <a:solidFill>
                          <a:schemeClr val="bg2"/>
                        </a:solidFill>
                        <a:latin typeface="Calibri" panose="020F0502020204030204" pitchFamily="34" charset="0"/>
                      </a:endParaRPr>
                    </a:p>
                  </a:txBody>
                  <a:tcPr>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87027B"/>
                      </a:solidFill>
                      <a:prstDash val="solid"/>
                      <a:round/>
                      <a:headEnd type="none" w="med" len="med"/>
                      <a:tailEnd type="none" w="med" len="med"/>
                    </a:lnB>
                    <a:noFill/>
                  </a:tcPr>
                </a:tc>
                <a:extLst>
                  <a:ext uri="{0D108BD9-81ED-4DB2-BD59-A6C34878D82A}">
                    <a16:rowId xmlns="" xmlns:a16="http://schemas.microsoft.com/office/drawing/2014/main" val="10001"/>
                  </a:ext>
                </a:extLst>
              </a:tr>
            </a:tbl>
          </a:graphicData>
        </a:graphic>
      </p:graphicFrame>
      <p:graphicFrame>
        <p:nvGraphicFramePr>
          <p:cNvPr id="42" name="Content Placeholder 4">
            <a:extLst>
              <a:ext uri="{FF2B5EF4-FFF2-40B4-BE49-F238E27FC236}">
                <a16:creationId xmlns="" xmlns:a16="http://schemas.microsoft.com/office/drawing/2014/main" id="{40DB8503-2FF3-DE4F-9C5E-83374523FF2B}"/>
              </a:ext>
            </a:extLst>
          </p:cNvPr>
          <p:cNvGraphicFramePr>
            <a:graphicFrameLocks/>
          </p:cNvGraphicFramePr>
          <p:nvPr>
            <p:extLst>
              <p:ext uri="{D42A27DB-BD31-4B8C-83A1-F6EECF244321}">
                <p14:modId xmlns:p14="http://schemas.microsoft.com/office/powerpoint/2010/main" val="1029588655"/>
              </p:ext>
            </p:extLst>
          </p:nvPr>
        </p:nvGraphicFramePr>
        <p:xfrm>
          <a:off x="8041803" y="4462036"/>
          <a:ext cx="2201258" cy="792480"/>
        </p:xfrm>
        <a:graphic>
          <a:graphicData uri="http://schemas.openxmlformats.org/drawingml/2006/table">
            <a:tbl>
              <a:tblPr firstRow="1" bandRow="1">
                <a:tableStyleId>{5C22544A-7EE6-4342-B048-85BDC9FD1C3A}</a:tableStyleId>
              </a:tblPr>
              <a:tblGrid>
                <a:gridCol w="2201258">
                  <a:extLst>
                    <a:ext uri="{9D8B030D-6E8A-4147-A177-3AD203B41FA5}">
                      <a16:colId xmlns="" xmlns:a16="http://schemas.microsoft.com/office/drawing/2014/main" val="20001"/>
                    </a:ext>
                  </a:extLst>
                </a:gridCol>
              </a:tblGrid>
              <a:tr h="288031">
                <a:tc>
                  <a:txBody>
                    <a:bodyPr/>
                    <a:lstStyle/>
                    <a:p>
                      <a:pPr algn="l"/>
                      <a:r>
                        <a:rPr lang="en-GB" sz="2300" b="1" i="0" dirty="0">
                          <a:solidFill>
                            <a:schemeClr val="bg2"/>
                          </a:solidFill>
                          <a:latin typeface="Calibri" panose="020F0502020204030204" pitchFamily="34" charset="0"/>
                        </a:rPr>
                        <a:t>True</a:t>
                      </a:r>
                    </a:p>
                    <a:p>
                      <a:pPr algn="l"/>
                      <a:endParaRPr lang="en-GB" sz="2300" b="1" i="0" dirty="0">
                        <a:solidFill>
                          <a:schemeClr val="tx1"/>
                        </a:solidFill>
                        <a:latin typeface="Calibri" panose="020F0502020204030204" pitchFamily="34" charset="0"/>
                      </a:endParaRPr>
                    </a:p>
                  </a:txBody>
                  <a:tcPr>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87027B"/>
                      </a:solidFill>
                      <a:prstDash val="solid"/>
                      <a:round/>
                      <a:headEnd type="none" w="med" len="med"/>
                      <a:tailEnd type="none" w="med" len="med"/>
                    </a:lnB>
                    <a:noFill/>
                  </a:tcPr>
                </a:tc>
                <a:extLst>
                  <a:ext uri="{0D108BD9-81ED-4DB2-BD59-A6C34878D82A}">
                    <a16:rowId xmlns="" xmlns:a16="http://schemas.microsoft.com/office/drawing/2014/main" val="10001"/>
                  </a:ext>
                </a:extLst>
              </a:tr>
            </a:tbl>
          </a:graphicData>
        </a:graphic>
      </p:graphicFrame>
      <p:graphicFrame>
        <p:nvGraphicFramePr>
          <p:cNvPr id="43" name="Content Placeholder 4">
            <a:extLst>
              <a:ext uri="{FF2B5EF4-FFF2-40B4-BE49-F238E27FC236}">
                <a16:creationId xmlns="" xmlns:a16="http://schemas.microsoft.com/office/drawing/2014/main" id="{9CC9BC04-B69C-054C-9032-E799A7B4535B}"/>
              </a:ext>
            </a:extLst>
          </p:cNvPr>
          <p:cNvGraphicFramePr>
            <a:graphicFrameLocks/>
          </p:cNvGraphicFramePr>
          <p:nvPr>
            <p:extLst>
              <p:ext uri="{D42A27DB-BD31-4B8C-83A1-F6EECF244321}">
                <p14:modId xmlns:p14="http://schemas.microsoft.com/office/powerpoint/2010/main" val="1131058670"/>
              </p:ext>
            </p:extLst>
          </p:nvPr>
        </p:nvGraphicFramePr>
        <p:xfrm>
          <a:off x="8041803" y="3693294"/>
          <a:ext cx="2201258" cy="795528"/>
        </p:xfrm>
        <a:graphic>
          <a:graphicData uri="http://schemas.openxmlformats.org/drawingml/2006/table">
            <a:tbl>
              <a:tblPr firstRow="1" bandRow="1">
                <a:tableStyleId>{5C22544A-7EE6-4342-B048-85BDC9FD1C3A}</a:tableStyleId>
              </a:tblPr>
              <a:tblGrid>
                <a:gridCol w="2201258">
                  <a:extLst>
                    <a:ext uri="{9D8B030D-6E8A-4147-A177-3AD203B41FA5}">
                      <a16:colId xmlns="" xmlns:a16="http://schemas.microsoft.com/office/drawing/2014/main" val="20001"/>
                    </a:ext>
                  </a:extLst>
                </a:gridCol>
              </a:tblGrid>
              <a:tr h="795528">
                <a:tc>
                  <a:txBody>
                    <a:bodyPr/>
                    <a:lstStyle/>
                    <a:p>
                      <a:pPr algn="l"/>
                      <a:r>
                        <a:rPr lang="en-GB" sz="2300" b="1" i="0" dirty="0">
                          <a:solidFill>
                            <a:schemeClr val="bg2"/>
                          </a:solidFill>
                          <a:latin typeface="Calibri" panose="020F0502020204030204" pitchFamily="34" charset="0"/>
                        </a:rPr>
                        <a:t>False</a:t>
                      </a:r>
                    </a:p>
                  </a:txBody>
                  <a:tcPr>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87027B"/>
                      </a:solidFill>
                      <a:prstDash val="solid"/>
                      <a:round/>
                      <a:headEnd type="none" w="med" len="med"/>
                      <a:tailEnd type="none" w="med" len="med"/>
                    </a:lnB>
                    <a:noFill/>
                  </a:tcPr>
                </a:tc>
                <a:extLst>
                  <a:ext uri="{0D108BD9-81ED-4DB2-BD59-A6C34878D82A}">
                    <a16:rowId xmlns="" xmlns:a16="http://schemas.microsoft.com/office/drawing/2014/main" val="10001"/>
                  </a:ext>
                </a:extLst>
              </a:tr>
            </a:tbl>
          </a:graphicData>
        </a:graphic>
      </p:graphicFrame>
      <p:graphicFrame>
        <p:nvGraphicFramePr>
          <p:cNvPr id="39" name="Content Placeholder 4">
            <a:extLst>
              <a:ext uri="{FF2B5EF4-FFF2-40B4-BE49-F238E27FC236}">
                <a16:creationId xmlns="" xmlns:a16="http://schemas.microsoft.com/office/drawing/2014/main" id="{2CE6A795-2BE1-FC4A-994E-F2D2B88D78F1}"/>
              </a:ext>
            </a:extLst>
          </p:cNvPr>
          <p:cNvGraphicFramePr>
            <a:graphicFrameLocks/>
          </p:cNvGraphicFramePr>
          <p:nvPr>
            <p:extLst>
              <p:ext uri="{D42A27DB-BD31-4B8C-83A1-F6EECF244321}">
                <p14:modId xmlns:p14="http://schemas.microsoft.com/office/powerpoint/2010/main" val="381138733"/>
              </p:ext>
            </p:extLst>
          </p:nvPr>
        </p:nvGraphicFramePr>
        <p:xfrm>
          <a:off x="8041803" y="3251334"/>
          <a:ext cx="2201258" cy="441960"/>
        </p:xfrm>
        <a:graphic>
          <a:graphicData uri="http://schemas.openxmlformats.org/drawingml/2006/table">
            <a:tbl>
              <a:tblPr firstRow="1" bandRow="1">
                <a:tableStyleId>{5C22544A-7EE6-4342-B048-85BDC9FD1C3A}</a:tableStyleId>
              </a:tblPr>
              <a:tblGrid>
                <a:gridCol w="2201258">
                  <a:extLst>
                    <a:ext uri="{9D8B030D-6E8A-4147-A177-3AD203B41FA5}">
                      <a16:colId xmlns="" xmlns:a16="http://schemas.microsoft.com/office/drawing/2014/main" val="20001"/>
                    </a:ext>
                  </a:extLst>
                </a:gridCol>
              </a:tblGrid>
              <a:tr h="288031">
                <a:tc>
                  <a:txBody>
                    <a:bodyPr/>
                    <a:lstStyle/>
                    <a:p>
                      <a:pPr algn="l"/>
                      <a:r>
                        <a:rPr lang="en-GB" sz="2300" b="1" i="0" dirty="0">
                          <a:solidFill>
                            <a:schemeClr val="bg2"/>
                          </a:solidFill>
                          <a:latin typeface="Calibri" panose="020F0502020204030204" pitchFamily="34" charset="0"/>
                        </a:rPr>
                        <a:t>False</a:t>
                      </a:r>
                    </a:p>
                  </a:txBody>
                  <a:tcPr>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87027B"/>
                      </a:solidFill>
                      <a:prstDash val="solid"/>
                      <a:round/>
                      <a:headEnd type="none" w="med" len="med"/>
                      <a:tailEnd type="none" w="med" len="med"/>
                    </a:lnB>
                    <a:noFill/>
                  </a:tcPr>
                </a:tc>
                <a:extLst>
                  <a:ext uri="{0D108BD9-81ED-4DB2-BD59-A6C34878D82A}">
                    <a16:rowId xmlns="" xmlns:a16="http://schemas.microsoft.com/office/drawing/2014/main" val="10001"/>
                  </a:ext>
                </a:extLst>
              </a:tr>
            </a:tbl>
          </a:graphicData>
        </a:graphic>
      </p:graphicFrame>
    </p:spTree>
    <p:extLst>
      <p:ext uri="{BB962C8B-B14F-4D97-AF65-F5344CB8AC3E}">
        <p14:creationId xmlns:p14="http://schemas.microsoft.com/office/powerpoint/2010/main" val="3551627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792" y="320040"/>
            <a:ext cx="8256091" cy="720000"/>
          </a:xfrm>
        </p:spPr>
        <p:txBody>
          <a:bodyPr/>
          <a:lstStyle/>
          <a:p>
            <a:r>
              <a:rPr lang="en-GB" sz="4000" b="1" dirty="0"/>
              <a:t>Scenario Activity</a:t>
            </a:r>
          </a:p>
        </p:txBody>
      </p:sp>
      <p:sp>
        <p:nvSpPr>
          <p:cNvPr id="3" name="Content Placeholder 2"/>
          <p:cNvSpPr>
            <a:spLocks noGrp="1"/>
          </p:cNvSpPr>
          <p:nvPr>
            <p:ph idx="1"/>
          </p:nvPr>
        </p:nvSpPr>
        <p:spPr>
          <a:xfrm>
            <a:off x="624979" y="1701602"/>
            <a:ext cx="9361040" cy="2952328"/>
          </a:xfrm>
        </p:spPr>
        <p:txBody>
          <a:bodyPr/>
          <a:lstStyle/>
          <a:p>
            <a:r>
              <a:rPr lang="en-GB" sz="3200" dirty="0"/>
              <a:t>Split the group into smaller groups</a:t>
            </a:r>
          </a:p>
          <a:p>
            <a:r>
              <a:rPr lang="en-GB" sz="3200" dirty="0"/>
              <a:t>Give each group a scenario</a:t>
            </a:r>
          </a:p>
          <a:p>
            <a:r>
              <a:rPr lang="en-GB" sz="3200" dirty="0"/>
              <a:t>Ask them to think about which support </a:t>
            </a:r>
            <a:br>
              <a:rPr lang="en-GB" sz="3200" dirty="0"/>
            </a:br>
            <a:r>
              <a:rPr lang="en-GB" sz="3200" dirty="0"/>
              <a:t>options can be used in each scenario</a:t>
            </a:r>
          </a:p>
          <a:p>
            <a:r>
              <a:rPr lang="en-GB" sz="3200" dirty="0"/>
              <a:t>Present feedback</a:t>
            </a:r>
          </a:p>
          <a:p>
            <a:pPr marL="0" indent="0">
              <a:buNone/>
            </a:pPr>
            <a:endParaRPr lang="en-GB" sz="3200" dirty="0"/>
          </a:p>
        </p:txBody>
      </p:sp>
    </p:spTree>
    <p:extLst>
      <p:ext uri="{BB962C8B-B14F-4D97-AF65-F5344CB8AC3E}">
        <p14:creationId xmlns:p14="http://schemas.microsoft.com/office/powerpoint/2010/main" val="21755999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 xmlns:a16="http://schemas.microsoft.com/office/drawing/2014/main" id="{09E5DFBF-1F37-9547-B404-AE600A35EC18}"/>
              </a:ext>
            </a:extLst>
          </p:cNvPr>
          <p:cNvSpPr txBox="1">
            <a:spLocks/>
          </p:cNvSpPr>
          <p:nvPr/>
        </p:nvSpPr>
        <p:spPr>
          <a:xfrm>
            <a:off x="624979" y="1701602"/>
            <a:ext cx="8252904" cy="2952328"/>
          </a:xfrm>
          <a:prstGeom prst="rect">
            <a:avLst/>
          </a:prstGeom>
        </p:spPr>
        <p:txBody>
          <a:bodyPr/>
          <a:lstStyle>
            <a:lvl1pPr marL="357188" indent="-357188" algn="l" rtl="0" eaLnBrk="1" fontAlgn="base" hangingPunct="1">
              <a:spcBef>
                <a:spcPct val="20000"/>
              </a:spcBef>
              <a:spcAft>
                <a:spcPct val="0"/>
              </a:spcAft>
              <a:buClr>
                <a:schemeClr val="bg2"/>
              </a:buClr>
              <a:buFont typeface="Arial" panose="020B0604020202020204" pitchFamily="34" charset="0"/>
              <a:buChar char="•"/>
              <a:defRPr sz="3200" b="0">
                <a:solidFill>
                  <a:schemeClr val="tx1"/>
                </a:solidFill>
                <a:latin typeface="+mn-lt"/>
                <a:ea typeface="+mn-ea"/>
                <a:cs typeface="+mn-cs"/>
              </a:defRPr>
            </a:lvl1pPr>
            <a:lvl2pPr marL="0" indent="0" algn="l" rtl="0" eaLnBrk="1" fontAlgn="base" hangingPunct="1">
              <a:spcBef>
                <a:spcPct val="20000"/>
              </a:spcBef>
              <a:spcAft>
                <a:spcPct val="0"/>
              </a:spcAft>
              <a:buClr>
                <a:schemeClr val="bg2"/>
              </a:buClr>
              <a:buFont typeface="Arial" panose="020B0604020202020204" pitchFamily="34" charset="0"/>
              <a:buNone/>
              <a:defRPr sz="3200">
                <a:solidFill>
                  <a:schemeClr val="tx1"/>
                </a:solidFill>
                <a:latin typeface="+mn-lt"/>
                <a:ea typeface="+mn-ea"/>
              </a:defRPr>
            </a:lvl2pPr>
            <a:lvl3pPr marL="0" indent="0" algn="l" rtl="0" eaLnBrk="1" fontAlgn="base" hangingPunct="1">
              <a:spcBef>
                <a:spcPct val="20000"/>
              </a:spcBef>
              <a:spcAft>
                <a:spcPct val="0"/>
              </a:spcAft>
              <a:buNone/>
              <a:defRPr sz="3200">
                <a:solidFill>
                  <a:schemeClr val="tx1"/>
                </a:solidFill>
                <a:latin typeface="+mn-lt"/>
                <a:ea typeface="+mn-ea"/>
              </a:defRPr>
            </a:lvl3pPr>
            <a:lvl4pPr marL="0" indent="0" algn="l" rtl="0" eaLnBrk="1" fontAlgn="base" hangingPunct="1">
              <a:spcBef>
                <a:spcPct val="20000"/>
              </a:spcBef>
              <a:spcAft>
                <a:spcPct val="0"/>
              </a:spcAft>
              <a:buNone/>
              <a:defRPr sz="3200">
                <a:solidFill>
                  <a:schemeClr val="tx1"/>
                </a:solidFill>
                <a:latin typeface="+mn-lt"/>
                <a:ea typeface="+mn-ea"/>
              </a:defRPr>
            </a:lvl4pPr>
            <a:lvl5pPr marL="0" indent="0" algn="l" rtl="0" eaLnBrk="1" fontAlgn="base" hangingPunct="1">
              <a:spcBef>
                <a:spcPct val="20000"/>
              </a:spcBef>
              <a:spcAft>
                <a:spcPct val="0"/>
              </a:spcAft>
              <a:buNone/>
              <a:defRPr sz="3200">
                <a:solidFill>
                  <a:schemeClr val="tx1"/>
                </a:solidFill>
                <a:latin typeface="+mn-lt"/>
                <a:ea typeface="+mn-ea"/>
              </a:defRPr>
            </a:lvl5pPr>
            <a:lvl6pPr marL="3355231" indent="-305021" algn="l" rtl="0" eaLnBrk="1" fontAlgn="base" hangingPunct="1">
              <a:spcBef>
                <a:spcPct val="20000"/>
              </a:spcBef>
              <a:spcAft>
                <a:spcPct val="0"/>
              </a:spcAft>
              <a:buChar char="»"/>
              <a:defRPr sz="2700">
                <a:solidFill>
                  <a:schemeClr val="tx1"/>
                </a:solidFill>
                <a:latin typeface="+mn-lt"/>
                <a:ea typeface="+mn-ea"/>
              </a:defRPr>
            </a:lvl6pPr>
            <a:lvl7pPr marL="3965273" indent="-305021" algn="l" rtl="0" eaLnBrk="1" fontAlgn="base" hangingPunct="1">
              <a:spcBef>
                <a:spcPct val="20000"/>
              </a:spcBef>
              <a:spcAft>
                <a:spcPct val="0"/>
              </a:spcAft>
              <a:buChar char="»"/>
              <a:defRPr sz="2700">
                <a:solidFill>
                  <a:schemeClr val="tx1"/>
                </a:solidFill>
                <a:latin typeface="+mn-lt"/>
                <a:ea typeface="+mn-ea"/>
              </a:defRPr>
            </a:lvl7pPr>
            <a:lvl8pPr marL="4575315" indent="-305021" algn="l" rtl="0" eaLnBrk="1" fontAlgn="base" hangingPunct="1">
              <a:spcBef>
                <a:spcPct val="20000"/>
              </a:spcBef>
              <a:spcAft>
                <a:spcPct val="0"/>
              </a:spcAft>
              <a:buChar char="»"/>
              <a:defRPr sz="2700">
                <a:solidFill>
                  <a:schemeClr val="tx1"/>
                </a:solidFill>
                <a:latin typeface="+mn-lt"/>
                <a:ea typeface="+mn-ea"/>
              </a:defRPr>
            </a:lvl8pPr>
            <a:lvl9pPr marL="5185357" indent="-305021" algn="l" rtl="0" eaLnBrk="1" fontAlgn="base" hangingPunct="1">
              <a:spcBef>
                <a:spcPct val="20000"/>
              </a:spcBef>
              <a:spcAft>
                <a:spcPct val="0"/>
              </a:spcAft>
              <a:buChar char="»"/>
              <a:defRPr sz="2700">
                <a:solidFill>
                  <a:schemeClr val="tx1"/>
                </a:solidFill>
                <a:latin typeface="+mn-lt"/>
                <a:ea typeface="+mn-ea"/>
              </a:defRPr>
            </a:lvl9pPr>
          </a:lstStyle>
          <a:p>
            <a:r>
              <a:rPr lang="en-GB" dirty="0">
                <a:latin typeface="Calibri" panose="020F0502020204030204" pitchFamily="34" charset="0"/>
              </a:rPr>
              <a:t>How does everything we’ve shown you today work in the real world?</a:t>
            </a:r>
          </a:p>
          <a:p>
            <a:r>
              <a:rPr lang="en-GB" dirty="0">
                <a:latin typeface="Calibri" panose="020F0502020204030204" pitchFamily="34" charset="0"/>
              </a:rPr>
              <a:t>What support do people use?</a:t>
            </a:r>
          </a:p>
          <a:p>
            <a:r>
              <a:rPr lang="en-GB" dirty="0">
                <a:latin typeface="Calibri" panose="020F0502020204030204" pitchFamily="34" charset="0"/>
              </a:rPr>
              <a:t>What was their education and career journey?</a:t>
            </a:r>
          </a:p>
          <a:p>
            <a:r>
              <a:rPr lang="en-GB" dirty="0">
                <a:latin typeface="Calibri" panose="020F0502020204030204" pitchFamily="34" charset="0"/>
              </a:rPr>
              <a:t>What tips can they give you?</a:t>
            </a:r>
          </a:p>
        </p:txBody>
      </p:sp>
      <p:sp>
        <p:nvSpPr>
          <p:cNvPr id="5" name="Title 1">
            <a:extLst>
              <a:ext uri="{FF2B5EF4-FFF2-40B4-BE49-F238E27FC236}">
                <a16:creationId xmlns="" xmlns:a16="http://schemas.microsoft.com/office/drawing/2014/main" id="{9FB70FD4-3C2B-6041-9273-6C73A555967A}"/>
              </a:ext>
            </a:extLst>
          </p:cNvPr>
          <p:cNvSpPr txBox="1">
            <a:spLocks/>
          </p:cNvSpPr>
          <p:nvPr/>
        </p:nvSpPr>
        <p:spPr bwMode="auto">
          <a:xfrm>
            <a:off x="621792" y="320040"/>
            <a:ext cx="8256091" cy="720000"/>
          </a:xfrm>
          <a:prstGeom prst="rect">
            <a:avLst/>
          </a:prstGeom>
          <a:noFill/>
          <a:ln w="9525">
            <a:noFill/>
            <a:miter lim="800000"/>
            <a:headEnd/>
            <a:tailEnd/>
          </a:ln>
        </p:spPr>
        <p:txBody>
          <a:bodyPr vert="horz" wrap="square" lIns="122008" tIns="61004" rIns="122008" bIns="61004" numCol="1" anchor="ctr" anchorCtr="0" compatLnSpc="1">
            <a:prstTxWarp prst="textNoShape">
              <a:avLst/>
            </a:prstTxWarp>
          </a:bodyPr>
          <a:lstStyle>
            <a:lvl1pPr algn="l" rtl="0" eaLnBrk="1" fontAlgn="base" hangingPunct="1">
              <a:spcBef>
                <a:spcPct val="0"/>
              </a:spcBef>
              <a:spcAft>
                <a:spcPct val="0"/>
              </a:spcAft>
              <a:defRPr sz="3600" b="0" i="0">
                <a:solidFill>
                  <a:srgbClr val="FFE900"/>
                </a:solidFill>
                <a:latin typeface="Calibri" panose="020F0502020204030204" pitchFamily="34" charset="0"/>
                <a:ea typeface="+mj-ea"/>
                <a:cs typeface="+mj-cs"/>
              </a:defRPr>
            </a:lvl1pPr>
            <a:lvl2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2pPr>
            <a:lvl3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3pPr>
            <a:lvl4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4pPr>
            <a:lvl5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5pPr>
            <a:lvl6pPr marL="610042"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6pPr>
            <a:lvl7pPr marL="1220084"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7pPr>
            <a:lvl8pPr marL="1830126"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8pPr>
            <a:lvl9pPr marL="2440168"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9pPr>
          </a:lstStyle>
          <a:p>
            <a:r>
              <a:rPr lang="en-GB" sz="4000" b="1" dirty="0"/>
              <a:t>Remember the faces?</a:t>
            </a:r>
            <a:endParaRPr lang="en-GB" sz="4000" b="1" kern="0" dirty="0"/>
          </a:p>
        </p:txBody>
      </p:sp>
    </p:spTree>
    <p:extLst>
      <p:ext uri="{BB962C8B-B14F-4D97-AF65-F5344CB8AC3E}">
        <p14:creationId xmlns:p14="http://schemas.microsoft.com/office/powerpoint/2010/main" val="26730012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84A19658-959C-5D4E-9ED6-AACE9778ABB5}"/>
              </a:ext>
            </a:extLst>
          </p:cNvPr>
          <p:cNvSpPr/>
          <p:nvPr/>
        </p:nvSpPr>
        <p:spPr bwMode="auto">
          <a:xfrm>
            <a:off x="6074495" y="1341562"/>
            <a:ext cx="6120680" cy="5518026"/>
          </a:xfrm>
          <a:prstGeom prst="rect">
            <a:avLst/>
          </a:prstGeom>
          <a:solidFill>
            <a:schemeClr val="accent4">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sp>
        <p:nvSpPr>
          <p:cNvPr id="13" name="Title 1"/>
          <p:cNvSpPr>
            <a:spLocks noGrp="1"/>
          </p:cNvSpPr>
          <p:nvPr>
            <p:ph type="title"/>
          </p:nvPr>
        </p:nvSpPr>
        <p:spPr>
          <a:xfrm>
            <a:off x="609252" y="320040"/>
            <a:ext cx="8258150" cy="720000"/>
          </a:xfrm>
        </p:spPr>
        <p:txBody>
          <a:bodyPr/>
          <a:lstStyle/>
          <a:p>
            <a:r>
              <a:rPr lang="en-US" sz="4000" b="1" dirty="0"/>
              <a:t>A&amp;E Doctor</a:t>
            </a:r>
            <a:endParaRPr lang="en-GB" sz="4000" b="1" dirty="0"/>
          </a:p>
        </p:txBody>
      </p:sp>
      <p:grpSp>
        <p:nvGrpSpPr>
          <p:cNvPr id="35" name="Group 34">
            <a:extLst>
              <a:ext uri="{FF2B5EF4-FFF2-40B4-BE49-F238E27FC236}">
                <a16:creationId xmlns="" xmlns:a16="http://schemas.microsoft.com/office/drawing/2014/main" id="{E35CD794-9EE4-C84E-823C-F4212095AB7E}"/>
              </a:ext>
            </a:extLst>
          </p:cNvPr>
          <p:cNvGrpSpPr/>
          <p:nvPr/>
        </p:nvGrpSpPr>
        <p:grpSpPr>
          <a:xfrm>
            <a:off x="642175" y="1691640"/>
            <a:ext cx="2502043" cy="1067427"/>
            <a:chOff x="642175" y="1700784"/>
            <a:chExt cx="2502043" cy="1067427"/>
          </a:xfrm>
        </p:grpSpPr>
        <p:sp>
          <p:nvSpPr>
            <p:cNvPr id="36" name="Title 1">
              <a:extLst>
                <a:ext uri="{FF2B5EF4-FFF2-40B4-BE49-F238E27FC236}">
                  <a16:creationId xmlns="" xmlns:a16="http://schemas.microsoft.com/office/drawing/2014/main" id="{C8AA619E-2792-D94C-AC27-E515D700DEC3}"/>
                </a:ext>
              </a:extLst>
            </p:cNvPr>
            <p:cNvSpPr txBox="1">
              <a:spLocks/>
            </p:cNvSpPr>
            <p:nvPr/>
          </p:nvSpPr>
          <p:spPr bwMode="auto">
            <a:xfrm>
              <a:off x="642175" y="2048211"/>
              <a:ext cx="2497734" cy="720000"/>
            </a:xfrm>
            <a:prstGeom prst="rect">
              <a:avLst/>
            </a:prstGeom>
            <a:noFill/>
            <a:ln w="9525">
              <a:noFill/>
              <a:miter lim="800000"/>
              <a:headEnd/>
              <a:tailEnd/>
            </a:ln>
          </p:spPr>
          <p:txBody>
            <a:bodyPr vert="horz" wrap="square" lIns="122008" tIns="61004" rIns="122008" bIns="61004" numCol="1" anchor="t" anchorCtr="0" compatLnSpc="1">
              <a:prstTxWarp prst="textNoShape">
                <a:avLst/>
              </a:prstTxWarp>
            </a:bodyPr>
            <a:lstStyle>
              <a:lvl1pPr algn="l" rtl="0" eaLnBrk="1" fontAlgn="base" hangingPunct="1">
                <a:spcBef>
                  <a:spcPct val="0"/>
                </a:spcBef>
                <a:spcAft>
                  <a:spcPct val="0"/>
                </a:spcAft>
                <a:defRPr sz="4400" b="1">
                  <a:solidFill>
                    <a:schemeClr val="bg2"/>
                  </a:solidFill>
                  <a:latin typeface="+mj-lt"/>
                  <a:ea typeface="+mj-ea"/>
                  <a:cs typeface="+mj-cs"/>
                </a:defRPr>
              </a:lvl1pPr>
              <a:lvl2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2pPr>
              <a:lvl3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3pPr>
              <a:lvl4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4pPr>
              <a:lvl5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5pPr>
              <a:lvl6pPr marL="610042"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6pPr>
              <a:lvl7pPr marL="1220084"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7pPr>
              <a:lvl8pPr marL="1830126"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8pPr>
              <a:lvl9pPr marL="2440168"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9pPr>
            </a:lstStyle>
            <a:p>
              <a:r>
                <a:rPr lang="en-US" sz="1900" b="0" kern="0" dirty="0">
                  <a:latin typeface="Calibri" panose="020F0502020204030204" pitchFamily="34" charset="0"/>
                  <a:cs typeface="Calibri" panose="020F0502020204030204" pitchFamily="34" charset="0"/>
                </a:rPr>
                <a:t>Moderately deaf </a:t>
              </a:r>
            </a:p>
            <a:p>
              <a:r>
                <a:rPr lang="en-US" sz="1900" b="0" kern="0" dirty="0">
                  <a:latin typeface="Calibri" panose="020F0502020204030204" pitchFamily="34" charset="0"/>
                  <a:cs typeface="Calibri" panose="020F0502020204030204" pitchFamily="34" charset="0"/>
                </a:rPr>
                <a:t>Two hearing aids</a:t>
              </a:r>
              <a:endParaRPr lang="en-GB" sz="1900" b="0" kern="0" dirty="0">
                <a:latin typeface="Calibri" panose="020F0502020204030204" pitchFamily="34" charset="0"/>
                <a:cs typeface="Calibri" panose="020F0502020204030204" pitchFamily="34" charset="0"/>
              </a:endParaRPr>
            </a:p>
          </p:txBody>
        </p:sp>
        <p:sp>
          <p:nvSpPr>
            <p:cNvPr id="37" name="Title 1">
              <a:extLst>
                <a:ext uri="{FF2B5EF4-FFF2-40B4-BE49-F238E27FC236}">
                  <a16:creationId xmlns="" xmlns:a16="http://schemas.microsoft.com/office/drawing/2014/main" id="{E63549C3-BF74-AA4C-877C-5207FA34F078}"/>
                </a:ext>
              </a:extLst>
            </p:cNvPr>
            <p:cNvSpPr txBox="1">
              <a:spLocks/>
            </p:cNvSpPr>
            <p:nvPr/>
          </p:nvSpPr>
          <p:spPr bwMode="auto">
            <a:xfrm>
              <a:off x="646483" y="1700784"/>
              <a:ext cx="2497735" cy="411000"/>
            </a:xfrm>
            <a:prstGeom prst="rect">
              <a:avLst/>
            </a:prstGeom>
            <a:noFill/>
            <a:ln w="9525">
              <a:noFill/>
              <a:miter lim="800000"/>
              <a:headEnd/>
              <a:tailEnd/>
            </a:ln>
          </p:spPr>
          <p:txBody>
            <a:bodyPr vert="horz" wrap="square" lIns="122008" tIns="61004" rIns="122008" bIns="61004" numCol="1" anchor="t" anchorCtr="0" compatLnSpc="1">
              <a:prstTxWarp prst="textNoShape">
                <a:avLst/>
              </a:prstTxWarp>
            </a:bodyPr>
            <a:lstStyle>
              <a:lvl1pPr algn="l" rtl="0" eaLnBrk="1" fontAlgn="base" hangingPunct="1">
                <a:spcBef>
                  <a:spcPct val="0"/>
                </a:spcBef>
                <a:spcAft>
                  <a:spcPct val="0"/>
                </a:spcAft>
                <a:defRPr sz="4400" b="1">
                  <a:solidFill>
                    <a:schemeClr val="bg2"/>
                  </a:solidFill>
                  <a:latin typeface="+mj-lt"/>
                  <a:ea typeface="+mj-ea"/>
                  <a:cs typeface="+mj-cs"/>
                </a:defRPr>
              </a:lvl1pPr>
              <a:lvl2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2pPr>
              <a:lvl3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3pPr>
              <a:lvl4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4pPr>
              <a:lvl5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5pPr>
              <a:lvl6pPr marL="610042"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6pPr>
              <a:lvl7pPr marL="1220084"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7pPr>
              <a:lvl8pPr marL="1830126"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8pPr>
              <a:lvl9pPr marL="2440168"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9pPr>
            </a:lstStyle>
            <a:p>
              <a:r>
                <a:rPr lang="en-GB" sz="2100" dirty="0" smtClean="0">
                  <a:latin typeface="Calibri" panose="020F0502020204030204" pitchFamily="34" charset="0"/>
                  <a:cs typeface="Calibri" panose="020F0502020204030204" pitchFamily="34" charset="0"/>
                </a:rPr>
                <a:t>B, </a:t>
              </a:r>
              <a:r>
                <a:rPr lang="en-GB" sz="2100" kern="0" dirty="0">
                  <a:latin typeface="Calibri" panose="020F0502020204030204" pitchFamily="34" charset="0"/>
                  <a:cs typeface="Calibri" panose="020F0502020204030204" pitchFamily="34" charset="0"/>
                </a:rPr>
                <a:t>Midlands </a:t>
              </a:r>
              <a:endParaRPr lang="en-GB" sz="2100" dirty="0">
                <a:latin typeface="Calibri" panose="020F0502020204030204" pitchFamily="34" charset="0"/>
                <a:cs typeface="Calibri" panose="020F0502020204030204" pitchFamily="34" charset="0"/>
              </a:endParaRPr>
            </a:p>
          </p:txBody>
        </p:sp>
      </p:grpSp>
      <p:sp>
        <p:nvSpPr>
          <p:cNvPr id="52" name="Rectangle 51">
            <a:extLst>
              <a:ext uri="{FF2B5EF4-FFF2-40B4-BE49-F238E27FC236}">
                <a16:creationId xmlns="" xmlns:a16="http://schemas.microsoft.com/office/drawing/2014/main" id="{80290509-2AFC-DD46-8C2A-2C959953E269}"/>
              </a:ext>
            </a:extLst>
          </p:cNvPr>
          <p:cNvSpPr/>
          <p:nvPr/>
        </p:nvSpPr>
        <p:spPr>
          <a:xfrm>
            <a:off x="6312195" y="1728216"/>
            <a:ext cx="6120680" cy="1061829"/>
          </a:xfrm>
          <a:prstGeom prst="rect">
            <a:avLst/>
          </a:prstGeom>
        </p:spPr>
        <p:txBody>
          <a:bodyPr wrap="square">
            <a:spAutoFit/>
          </a:bodyPr>
          <a:lstStyle/>
          <a:p>
            <a:pPr lvl="0"/>
            <a:r>
              <a:rPr lang="en-GB" sz="2100" b="1" dirty="0">
                <a:solidFill>
                  <a:schemeClr val="bg2"/>
                </a:solidFill>
                <a:latin typeface="Calibri" panose="020F0502020204030204" pitchFamily="34" charset="0"/>
                <a:cs typeface="Calibri" panose="020F0502020204030204" pitchFamily="34" charset="0"/>
              </a:rPr>
              <a:t>Technology @ work </a:t>
            </a:r>
            <a:r>
              <a:rPr lang="en-GB" sz="2100" dirty="0">
                <a:latin typeface="Calibri" panose="020F0502020204030204" pitchFamily="34" charset="0"/>
                <a:cs typeface="Calibri" panose="020F0502020204030204" pitchFamily="34" charset="0"/>
              </a:rPr>
              <a:t/>
            </a:r>
            <a:br>
              <a:rPr lang="en-GB" sz="2100" dirty="0">
                <a:latin typeface="Calibri" panose="020F0502020204030204" pitchFamily="34" charset="0"/>
                <a:cs typeface="Calibri" panose="020F0502020204030204" pitchFamily="34" charset="0"/>
              </a:rPr>
            </a:br>
            <a:r>
              <a:rPr lang="en-GB" sz="2100" dirty="0">
                <a:latin typeface="Calibri" panose="020F0502020204030204" pitchFamily="34" charset="0"/>
                <a:cs typeface="Calibri" panose="020F0502020204030204" pitchFamily="34" charset="0"/>
              </a:rPr>
              <a:t>Electronic stethoscope.</a:t>
            </a:r>
            <a:br>
              <a:rPr lang="en-GB" sz="2100" dirty="0">
                <a:latin typeface="Calibri" panose="020F0502020204030204" pitchFamily="34" charset="0"/>
                <a:cs typeface="Calibri" panose="020F0502020204030204" pitchFamily="34" charset="0"/>
              </a:rPr>
            </a:br>
            <a:r>
              <a:rPr lang="en-GB" sz="2100" dirty="0">
                <a:latin typeface="Calibri" panose="020F0502020204030204" pitchFamily="34" charset="0"/>
                <a:cs typeface="Calibri" panose="020F0502020204030204" pitchFamily="34" charset="0"/>
              </a:rPr>
              <a:t>Direct input leads for smartphone.</a:t>
            </a:r>
            <a:endParaRPr lang="en-GB" sz="2100" dirty="0">
              <a:effectLst/>
              <a:latin typeface="Calibri" panose="020F0502020204030204" pitchFamily="34" charset="0"/>
              <a:cs typeface="Calibri" panose="020F0502020204030204" pitchFamily="34" charset="0"/>
            </a:endParaRPr>
          </a:p>
        </p:txBody>
      </p:sp>
      <p:sp>
        <p:nvSpPr>
          <p:cNvPr id="53" name="Rectangle 52">
            <a:extLst>
              <a:ext uri="{FF2B5EF4-FFF2-40B4-BE49-F238E27FC236}">
                <a16:creationId xmlns="" xmlns:a16="http://schemas.microsoft.com/office/drawing/2014/main" id="{2C4C03DA-2330-6F46-A4C7-0622C2EB79D0}"/>
              </a:ext>
            </a:extLst>
          </p:cNvPr>
          <p:cNvSpPr/>
          <p:nvPr/>
        </p:nvSpPr>
        <p:spPr>
          <a:xfrm>
            <a:off x="6312195" y="2996702"/>
            <a:ext cx="5192799" cy="1708160"/>
          </a:xfrm>
          <a:prstGeom prst="rect">
            <a:avLst/>
          </a:prstGeom>
        </p:spPr>
        <p:txBody>
          <a:bodyPr wrap="square">
            <a:spAutoFit/>
          </a:bodyPr>
          <a:lstStyle/>
          <a:p>
            <a:r>
              <a:rPr lang="en-GB" sz="2100" b="1" dirty="0">
                <a:solidFill>
                  <a:schemeClr val="bg2"/>
                </a:solidFill>
                <a:latin typeface="Calibri" panose="020F0502020204030204" pitchFamily="34" charset="0"/>
                <a:cs typeface="Calibri" panose="020F0502020204030204" pitchFamily="34" charset="0"/>
              </a:rPr>
              <a:t>Tips for deaf young people </a:t>
            </a:r>
            <a:r>
              <a:rPr lang="en-GB" sz="2100" dirty="0">
                <a:latin typeface="Calibri" panose="020F0502020204030204" pitchFamily="34" charset="0"/>
                <a:cs typeface="Calibri" panose="020F0502020204030204" pitchFamily="34" charset="0"/>
              </a:rPr>
              <a:t/>
            </a:r>
            <a:br>
              <a:rPr lang="en-GB" sz="2100" dirty="0">
                <a:latin typeface="Calibri" panose="020F0502020204030204" pitchFamily="34" charset="0"/>
                <a:cs typeface="Calibri" panose="020F0502020204030204" pitchFamily="34" charset="0"/>
              </a:rPr>
            </a:br>
            <a:r>
              <a:rPr lang="en-GB" sz="2100" dirty="0">
                <a:latin typeface="Calibri" panose="020F0502020204030204" pitchFamily="34" charset="0"/>
                <a:cs typeface="Calibri" panose="020F0502020204030204" pitchFamily="34" charset="0"/>
              </a:rPr>
              <a:t>Think about what you love doing. </a:t>
            </a:r>
            <a:br>
              <a:rPr lang="en-GB" sz="2100" dirty="0">
                <a:latin typeface="Calibri" panose="020F0502020204030204" pitchFamily="34" charset="0"/>
                <a:cs typeface="Calibri" panose="020F0502020204030204" pitchFamily="34" charset="0"/>
              </a:rPr>
            </a:br>
            <a:r>
              <a:rPr lang="en-GB" sz="2100" dirty="0">
                <a:latin typeface="Calibri" panose="020F0502020204030204" pitchFamily="34" charset="0"/>
                <a:cs typeface="Calibri" panose="020F0502020204030204" pitchFamily="34" charset="0"/>
              </a:rPr>
              <a:t>All jobs are challenging sometimes. Enjoying what you do will help you through the difficulties.</a:t>
            </a:r>
          </a:p>
        </p:txBody>
      </p:sp>
      <p:sp>
        <p:nvSpPr>
          <p:cNvPr id="55" name="TextBox 54">
            <a:extLst>
              <a:ext uri="{FF2B5EF4-FFF2-40B4-BE49-F238E27FC236}">
                <a16:creationId xmlns="" xmlns:a16="http://schemas.microsoft.com/office/drawing/2014/main" id="{8F1D843F-DD26-FC45-A3CF-49A26C202B45}"/>
              </a:ext>
            </a:extLst>
          </p:cNvPr>
          <p:cNvSpPr txBox="1"/>
          <p:nvPr/>
        </p:nvSpPr>
        <p:spPr>
          <a:xfrm>
            <a:off x="3336776" y="3438050"/>
            <a:ext cx="2592288" cy="677108"/>
          </a:xfrm>
          <a:prstGeom prst="rect">
            <a:avLst/>
          </a:prstGeom>
          <a:noFill/>
        </p:spPr>
        <p:txBody>
          <a:bodyPr wrap="square" rtlCol="0">
            <a:spAutoFit/>
          </a:bodyPr>
          <a:lstStyle/>
          <a:p>
            <a:pPr algn="ctr"/>
            <a:r>
              <a:rPr lang="en-GB" sz="1900" dirty="0">
                <a:latin typeface="Calibri" panose="020F0502020204030204" pitchFamily="34" charset="0"/>
                <a:cs typeface="Calibri" panose="020F0502020204030204" pitchFamily="34" charset="0"/>
              </a:rPr>
              <a:t>Junior doctor – </a:t>
            </a:r>
            <a:br>
              <a:rPr lang="en-GB" sz="1900" dirty="0">
                <a:latin typeface="Calibri" panose="020F0502020204030204" pitchFamily="34" charset="0"/>
                <a:cs typeface="Calibri" panose="020F0502020204030204" pitchFamily="34" charset="0"/>
              </a:rPr>
            </a:br>
            <a:r>
              <a:rPr lang="en-GB" sz="1900" dirty="0">
                <a:latin typeface="Calibri" panose="020F0502020204030204" pitchFamily="34" charset="0"/>
                <a:cs typeface="Calibri" panose="020F0502020204030204" pitchFamily="34" charset="0"/>
              </a:rPr>
              <a:t>10 years!</a:t>
            </a:r>
          </a:p>
        </p:txBody>
      </p:sp>
      <p:grpSp>
        <p:nvGrpSpPr>
          <p:cNvPr id="56" name="Group 55">
            <a:extLst>
              <a:ext uri="{FF2B5EF4-FFF2-40B4-BE49-F238E27FC236}">
                <a16:creationId xmlns="" xmlns:a16="http://schemas.microsoft.com/office/drawing/2014/main" id="{6C571E59-4DA8-DE48-A988-98A2FE38B3CC}"/>
              </a:ext>
            </a:extLst>
          </p:cNvPr>
          <p:cNvGrpSpPr/>
          <p:nvPr/>
        </p:nvGrpSpPr>
        <p:grpSpPr>
          <a:xfrm>
            <a:off x="3427220" y="4140182"/>
            <a:ext cx="2411401" cy="914483"/>
            <a:chOff x="3471580" y="2800048"/>
            <a:chExt cx="2411401" cy="914483"/>
          </a:xfrm>
        </p:grpSpPr>
        <p:sp>
          <p:nvSpPr>
            <p:cNvPr id="57" name="TextBox 56">
              <a:extLst>
                <a:ext uri="{FF2B5EF4-FFF2-40B4-BE49-F238E27FC236}">
                  <a16:creationId xmlns="" xmlns:a16="http://schemas.microsoft.com/office/drawing/2014/main" id="{521A3B44-A785-E145-92B1-80670703D3FF}"/>
                </a:ext>
              </a:extLst>
            </p:cNvPr>
            <p:cNvSpPr txBox="1"/>
            <p:nvPr/>
          </p:nvSpPr>
          <p:spPr>
            <a:xfrm>
              <a:off x="3471580" y="3037423"/>
              <a:ext cx="2411401" cy="677108"/>
            </a:xfrm>
            <a:prstGeom prst="rect">
              <a:avLst/>
            </a:prstGeom>
            <a:noFill/>
          </p:spPr>
          <p:txBody>
            <a:bodyPr wrap="square" rtlCol="0">
              <a:spAutoFit/>
            </a:bodyPr>
            <a:lstStyle/>
            <a:p>
              <a:pPr algn="ctr"/>
              <a:r>
                <a:rPr lang="en-GB" sz="1900" dirty="0">
                  <a:latin typeface="Calibri" panose="020F0502020204030204" pitchFamily="34" charset="0"/>
                  <a:cs typeface="Calibri" panose="020F0502020204030204" pitchFamily="34" charset="0"/>
                </a:rPr>
                <a:t>Medicine at </a:t>
              </a:r>
              <a:r>
                <a:rPr lang="en-GB" sz="1900" dirty="0" err="1">
                  <a:latin typeface="Calibri" panose="020F0502020204030204" pitchFamily="34" charset="0"/>
                  <a:cs typeface="Calibri" panose="020F0502020204030204" pitchFamily="34" charset="0"/>
                </a:rPr>
                <a:t>uni</a:t>
              </a:r>
              <a:r>
                <a:rPr lang="en-GB" sz="1900" dirty="0">
                  <a:latin typeface="Calibri" panose="020F0502020204030204" pitchFamily="34" charset="0"/>
                  <a:cs typeface="Calibri" panose="020F0502020204030204" pitchFamily="34" charset="0"/>
                </a:rPr>
                <a:t> – </a:t>
              </a:r>
              <a:br>
                <a:rPr lang="en-GB" sz="1900" dirty="0">
                  <a:latin typeface="Calibri" panose="020F0502020204030204" pitchFamily="34" charset="0"/>
                  <a:cs typeface="Calibri" panose="020F0502020204030204" pitchFamily="34" charset="0"/>
                </a:rPr>
              </a:br>
              <a:r>
                <a:rPr lang="en-GB" sz="1900" dirty="0">
                  <a:latin typeface="Calibri" panose="020F0502020204030204" pitchFamily="34" charset="0"/>
                  <a:cs typeface="Calibri" panose="020F0502020204030204" pitchFamily="34" charset="0"/>
                </a:rPr>
                <a:t>6 years!</a:t>
              </a:r>
            </a:p>
          </p:txBody>
        </p:sp>
        <p:cxnSp>
          <p:nvCxnSpPr>
            <p:cNvPr id="58" name="Straight Connector 57">
              <a:extLst>
                <a:ext uri="{FF2B5EF4-FFF2-40B4-BE49-F238E27FC236}">
                  <a16:creationId xmlns="" xmlns:a16="http://schemas.microsoft.com/office/drawing/2014/main" id="{D83F4B49-719E-AE45-AC52-6F58B4BCBA3C}"/>
                </a:ext>
              </a:extLst>
            </p:cNvPr>
            <p:cNvCxnSpPr/>
            <p:nvPr/>
          </p:nvCxnSpPr>
          <p:spPr bwMode="auto">
            <a:xfrm>
              <a:off x="4722648" y="2800048"/>
              <a:ext cx="0" cy="244452"/>
            </a:xfrm>
            <a:prstGeom prst="line">
              <a:avLst/>
            </a:prstGeom>
            <a:solidFill>
              <a:schemeClr val="accent1"/>
            </a:solidFill>
            <a:ln w="38100" cap="flat" cmpd="sng" algn="ctr">
              <a:solidFill>
                <a:schemeClr val="bg2"/>
              </a:solidFill>
              <a:prstDash val="solid"/>
              <a:round/>
              <a:headEnd type="none" w="med" len="med"/>
              <a:tailEnd type="none" w="med" len="med"/>
            </a:ln>
            <a:effectLst/>
          </p:spPr>
        </p:cxnSp>
      </p:grpSp>
      <p:grpSp>
        <p:nvGrpSpPr>
          <p:cNvPr id="59" name="Group 58">
            <a:extLst>
              <a:ext uri="{FF2B5EF4-FFF2-40B4-BE49-F238E27FC236}">
                <a16:creationId xmlns="" xmlns:a16="http://schemas.microsoft.com/office/drawing/2014/main" id="{83B2531C-5FA7-614E-BD22-15CD6AC233E1}"/>
              </a:ext>
            </a:extLst>
          </p:cNvPr>
          <p:cNvGrpSpPr/>
          <p:nvPr/>
        </p:nvGrpSpPr>
        <p:grpSpPr>
          <a:xfrm>
            <a:off x="3427220" y="5074467"/>
            <a:ext cx="2411401" cy="595284"/>
            <a:chOff x="3427220" y="4635202"/>
            <a:chExt cx="2411401" cy="595284"/>
          </a:xfrm>
        </p:grpSpPr>
        <p:sp>
          <p:nvSpPr>
            <p:cNvPr id="60" name="TextBox 59">
              <a:extLst>
                <a:ext uri="{FF2B5EF4-FFF2-40B4-BE49-F238E27FC236}">
                  <a16:creationId xmlns="" xmlns:a16="http://schemas.microsoft.com/office/drawing/2014/main" id="{390D36B4-DC59-054F-AF69-B48096BCA086}"/>
                </a:ext>
              </a:extLst>
            </p:cNvPr>
            <p:cNvSpPr txBox="1"/>
            <p:nvPr/>
          </p:nvSpPr>
          <p:spPr>
            <a:xfrm>
              <a:off x="3427220" y="4845765"/>
              <a:ext cx="2411401" cy="384721"/>
            </a:xfrm>
            <a:prstGeom prst="rect">
              <a:avLst/>
            </a:prstGeom>
            <a:noFill/>
          </p:spPr>
          <p:txBody>
            <a:bodyPr wrap="square" rtlCol="0">
              <a:spAutoFit/>
            </a:bodyPr>
            <a:lstStyle/>
            <a:p>
              <a:pPr algn="ctr"/>
              <a:r>
                <a:rPr lang="en-GB" sz="1900" dirty="0">
                  <a:latin typeface="Calibri" panose="020F0502020204030204" pitchFamily="34" charset="0"/>
                  <a:cs typeface="Calibri" panose="020F0502020204030204" pitchFamily="34" charset="0"/>
                </a:rPr>
                <a:t>Science A-levels</a:t>
              </a:r>
            </a:p>
          </p:txBody>
        </p:sp>
        <p:cxnSp>
          <p:nvCxnSpPr>
            <p:cNvPr id="61" name="Straight Connector 60">
              <a:extLst>
                <a:ext uri="{FF2B5EF4-FFF2-40B4-BE49-F238E27FC236}">
                  <a16:creationId xmlns="" xmlns:a16="http://schemas.microsoft.com/office/drawing/2014/main" id="{A68464DA-B0D1-B146-8DDD-4D81AB197AD1}"/>
                </a:ext>
              </a:extLst>
            </p:cNvPr>
            <p:cNvCxnSpPr>
              <a:cxnSpLocks/>
            </p:cNvCxnSpPr>
            <p:nvPr/>
          </p:nvCxnSpPr>
          <p:spPr bwMode="auto">
            <a:xfrm>
              <a:off x="4678288" y="4635202"/>
              <a:ext cx="0" cy="244452"/>
            </a:xfrm>
            <a:prstGeom prst="line">
              <a:avLst/>
            </a:prstGeom>
            <a:solidFill>
              <a:schemeClr val="accent1"/>
            </a:solidFill>
            <a:ln w="38100" cap="flat" cmpd="sng" algn="ctr">
              <a:solidFill>
                <a:schemeClr val="bg2"/>
              </a:solidFill>
              <a:prstDash val="solid"/>
              <a:round/>
              <a:headEnd type="none" w="med" len="med"/>
              <a:tailEnd type="none" w="med" len="med"/>
            </a:ln>
            <a:effectLst/>
          </p:spPr>
        </p:cxnSp>
      </p:grpSp>
      <p:grpSp>
        <p:nvGrpSpPr>
          <p:cNvPr id="62" name="Group 61">
            <a:extLst>
              <a:ext uri="{FF2B5EF4-FFF2-40B4-BE49-F238E27FC236}">
                <a16:creationId xmlns="" xmlns:a16="http://schemas.microsoft.com/office/drawing/2014/main" id="{A333924C-5886-1245-84EC-1D3F034584D8}"/>
              </a:ext>
            </a:extLst>
          </p:cNvPr>
          <p:cNvGrpSpPr/>
          <p:nvPr/>
        </p:nvGrpSpPr>
        <p:grpSpPr>
          <a:xfrm>
            <a:off x="3963954" y="1701602"/>
            <a:ext cx="1440160" cy="1753881"/>
            <a:chOff x="3963954" y="1701602"/>
            <a:chExt cx="1440160" cy="1753881"/>
          </a:xfrm>
        </p:grpSpPr>
        <p:cxnSp>
          <p:nvCxnSpPr>
            <p:cNvPr id="63" name="Straight Connector 62">
              <a:extLst>
                <a:ext uri="{FF2B5EF4-FFF2-40B4-BE49-F238E27FC236}">
                  <a16:creationId xmlns="" xmlns:a16="http://schemas.microsoft.com/office/drawing/2014/main" id="{00896965-A1E8-4F49-998E-21F46EDE5D13}"/>
                </a:ext>
              </a:extLst>
            </p:cNvPr>
            <p:cNvCxnSpPr/>
            <p:nvPr/>
          </p:nvCxnSpPr>
          <p:spPr bwMode="auto">
            <a:xfrm>
              <a:off x="4678288" y="3211031"/>
              <a:ext cx="0" cy="244452"/>
            </a:xfrm>
            <a:prstGeom prst="line">
              <a:avLst/>
            </a:prstGeom>
            <a:solidFill>
              <a:schemeClr val="accent1"/>
            </a:solidFill>
            <a:ln w="38100" cap="flat" cmpd="sng" algn="ctr">
              <a:solidFill>
                <a:schemeClr val="bg2"/>
              </a:solidFill>
              <a:prstDash val="solid"/>
              <a:round/>
              <a:headEnd type="none" w="med" len="med"/>
              <a:tailEnd type="none" w="med" len="med"/>
            </a:ln>
            <a:effectLst/>
          </p:spPr>
        </p:cxnSp>
        <p:sp>
          <p:nvSpPr>
            <p:cNvPr id="64" name="Oval 63">
              <a:extLst>
                <a:ext uri="{FF2B5EF4-FFF2-40B4-BE49-F238E27FC236}">
                  <a16:creationId xmlns="" xmlns:a16="http://schemas.microsoft.com/office/drawing/2014/main" id="{CF7E484E-5456-814E-974B-A96AA41B9994}"/>
                </a:ext>
              </a:extLst>
            </p:cNvPr>
            <p:cNvSpPr/>
            <p:nvPr/>
          </p:nvSpPr>
          <p:spPr bwMode="auto">
            <a:xfrm>
              <a:off x="3963954" y="1701602"/>
              <a:ext cx="1440160" cy="1440160"/>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400" b="1" dirty="0">
                  <a:solidFill>
                    <a:schemeClr val="bg1"/>
                  </a:solidFill>
                  <a:latin typeface="Calibri" panose="020F0502020204030204" pitchFamily="34" charset="0"/>
                  <a:cs typeface="Calibri" panose="020F0502020204030204" pitchFamily="34" charset="0"/>
                </a:rPr>
                <a:t>Consultant</a:t>
              </a:r>
              <a:endParaRPr kumimoji="0" lang="en-GB" sz="1400" b="1" u="none" strike="noStrike" cap="none" normalizeH="0" baseline="0" dirty="0">
                <a:ln>
                  <a:noFill/>
                </a:ln>
                <a:solidFill>
                  <a:schemeClr val="bg1"/>
                </a:solidFill>
                <a:effectLst/>
                <a:latin typeface="Calibri" panose="020F0502020204030204" pitchFamily="34" charset="0"/>
                <a:cs typeface="Calibri" panose="020F0502020204030204" pitchFamily="34" charset="0"/>
              </a:endParaRPr>
            </a:p>
          </p:txBody>
        </p:sp>
      </p:grpSp>
      <p:grpSp>
        <p:nvGrpSpPr>
          <p:cNvPr id="65" name="Group 64">
            <a:extLst>
              <a:ext uri="{FF2B5EF4-FFF2-40B4-BE49-F238E27FC236}">
                <a16:creationId xmlns="" xmlns:a16="http://schemas.microsoft.com/office/drawing/2014/main" id="{73E432CD-71EF-0E4D-918F-A436537E8C6C}"/>
              </a:ext>
            </a:extLst>
          </p:cNvPr>
          <p:cNvGrpSpPr/>
          <p:nvPr/>
        </p:nvGrpSpPr>
        <p:grpSpPr>
          <a:xfrm>
            <a:off x="3410449" y="5669751"/>
            <a:ext cx="2444942" cy="595898"/>
            <a:chOff x="3410449" y="5522873"/>
            <a:chExt cx="2444942" cy="595898"/>
          </a:xfrm>
        </p:grpSpPr>
        <p:sp>
          <p:nvSpPr>
            <p:cNvPr id="66" name="TextBox 65">
              <a:extLst>
                <a:ext uri="{FF2B5EF4-FFF2-40B4-BE49-F238E27FC236}">
                  <a16:creationId xmlns="" xmlns:a16="http://schemas.microsoft.com/office/drawing/2014/main" id="{A22CB9DC-19AC-FA47-955B-D704802B260E}"/>
                </a:ext>
              </a:extLst>
            </p:cNvPr>
            <p:cNvSpPr txBox="1"/>
            <p:nvPr/>
          </p:nvSpPr>
          <p:spPr>
            <a:xfrm>
              <a:off x="3410449" y="5734050"/>
              <a:ext cx="2444942" cy="384721"/>
            </a:xfrm>
            <a:prstGeom prst="rect">
              <a:avLst/>
            </a:prstGeom>
            <a:noFill/>
          </p:spPr>
          <p:txBody>
            <a:bodyPr wrap="square" rtlCol="0">
              <a:spAutoFit/>
            </a:bodyPr>
            <a:lstStyle/>
            <a:p>
              <a:pPr algn="ctr"/>
              <a:r>
                <a:rPr lang="en-GB" sz="1900" dirty="0">
                  <a:latin typeface="Calibri" panose="020F0502020204030204" pitchFamily="34" charset="0"/>
                  <a:cs typeface="Calibri" panose="020F0502020204030204" pitchFamily="34" charset="0"/>
                </a:rPr>
                <a:t>Science GCSEs</a:t>
              </a:r>
            </a:p>
          </p:txBody>
        </p:sp>
        <p:cxnSp>
          <p:nvCxnSpPr>
            <p:cNvPr id="67" name="Straight Connector 66">
              <a:extLst>
                <a:ext uri="{FF2B5EF4-FFF2-40B4-BE49-F238E27FC236}">
                  <a16:creationId xmlns="" xmlns:a16="http://schemas.microsoft.com/office/drawing/2014/main" id="{75195427-475D-7D49-9726-AEF103BD4B08}"/>
                </a:ext>
              </a:extLst>
            </p:cNvPr>
            <p:cNvCxnSpPr>
              <a:cxnSpLocks/>
            </p:cNvCxnSpPr>
            <p:nvPr/>
          </p:nvCxnSpPr>
          <p:spPr bwMode="auto">
            <a:xfrm>
              <a:off x="4678288" y="5522873"/>
              <a:ext cx="0" cy="244452"/>
            </a:xfrm>
            <a:prstGeom prst="line">
              <a:avLst/>
            </a:prstGeom>
            <a:solidFill>
              <a:schemeClr val="accent1"/>
            </a:solidFill>
            <a:ln w="38100" cap="flat" cmpd="sng" algn="ctr">
              <a:solidFill>
                <a:schemeClr val="bg2"/>
              </a:solidFill>
              <a:prstDash val="solid"/>
              <a:round/>
              <a:headEnd type="none" w="med" len="med"/>
              <a:tailEnd type="none" w="med" len="med"/>
            </a:ln>
            <a:effectLst/>
          </p:spPr>
        </p:cxnSp>
      </p:grpSp>
    </p:spTree>
    <p:extLst>
      <p:ext uri="{BB962C8B-B14F-4D97-AF65-F5344CB8AC3E}">
        <p14:creationId xmlns:p14="http://schemas.microsoft.com/office/powerpoint/2010/main" val="3105700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p:bldP spid="52" grpId="0"/>
      <p:bldP spid="53" grpId="0"/>
      <p:bldP spid="55"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 xmlns:a16="http://schemas.microsoft.com/office/drawing/2014/main" id="{5CA61D21-B7B7-0D4A-893B-CD9BB42C2E85}"/>
              </a:ext>
            </a:extLst>
          </p:cNvPr>
          <p:cNvSpPr/>
          <p:nvPr/>
        </p:nvSpPr>
        <p:spPr bwMode="auto">
          <a:xfrm>
            <a:off x="6074495" y="1341562"/>
            <a:ext cx="6120680" cy="5518026"/>
          </a:xfrm>
          <a:prstGeom prst="rect">
            <a:avLst/>
          </a:prstGeom>
          <a:solidFill>
            <a:schemeClr val="accent4">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sp>
        <p:nvSpPr>
          <p:cNvPr id="13" name="Title 1"/>
          <p:cNvSpPr>
            <a:spLocks noGrp="1"/>
          </p:cNvSpPr>
          <p:nvPr>
            <p:ph type="title"/>
          </p:nvPr>
        </p:nvSpPr>
        <p:spPr>
          <a:xfrm>
            <a:off x="609252" y="320040"/>
            <a:ext cx="8258150" cy="720000"/>
          </a:xfrm>
        </p:spPr>
        <p:txBody>
          <a:bodyPr/>
          <a:lstStyle/>
          <a:p>
            <a:r>
              <a:rPr lang="en-US" sz="4000" b="1" dirty="0"/>
              <a:t>Photographer</a:t>
            </a:r>
            <a:endParaRPr lang="en-GB" sz="4000" b="1" dirty="0"/>
          </a:p>
        </p:txBody>
      </p:sp>
      <p:sp>
        <p:nvSpPr>
          <p:cNvPr id="52" name="Rectangle 51">
            <a:extLst>
              <a:ext uri="{FF2B5EF4-FFF2-40B4-BE49-F238E27FC236}">
                <a16:creationId xmlns="" xmlns:a16="http://schemas.microsoft.com/office/drawing/2014/main" id="{80290509-2AFC-DD46-8C2A-2C959953E269}"/>
              </a:ext>
            </a:extLst>
          </p:cNvPr>
          <p:cNvSpPr/>
          <p:nvPr/>
        </p:nvSpPr>
        <p:spPr>
          <a:xfrm>
            <a:off x="6312195" y="1728216"/>
            <a:ext cx="6120680" cy="1061829"/>
          </a:xfrm>
          <a:prstGeom prst="rect">
            <a:avLst/>
          </a:prstGeom>
        </p:spPr>
        <p:txBody>
          <a:bodyPr wrap="square">
            <a:spAutoFit/>
          </a:bodyPr>
          <a:lstStyle/>
          <a:p>
            <a:pPr lvl="0"/>
            <a:r>
              <a:rPr lang="en-GB" sz="2100" b="1" dirty="0">
                <a:solidFill>
                  <a:schemeClr val="bg2"/>
                </a:solidFill>
                <a:latin typeface="Calibri" panose="020F0502020204030204" pitchFamily="34" charset="0"/>
                <a:cs typeface="Calibri" panose="020F0502020204030204" pitchFamily="34" charset="0"/>
              </a:rPr>
              <a:t>Technology @ work </a:t>
            </a:r>
            <a:r>
              <a:rPr lang="en-GB" sz="2100" dirty="0">
                <a:solidFill>
                  <a:srgbClr val="87027B"/>
                </a:solidFill>
                <a:latin typeface="Calibri" panose="020F0502020204030204" pitchFamily="34" charset="0"/>
                <a:cs typeface="Calibri" panose="020F0502020204030204" pitchFamily="34" charset="0"/>
              </a:rPr>
              <a:t/>
            </a:r>
            <a:br>
              <a:rPr lang="en-GB" sz="2100" dirty="0">
                <a:solidFill>
                  <a:srgbClr val="87027B"/>
                </a:solidFill>
                <a:latin typeface="Calibri" panose="020F0502020204030204" pitchFamily="34" charset="0"/>
                <a:cs typeface="Calibri" panose="020F0502020204030204" pitchFamily="34" charset="0"/>
              </a:rPr>
            </a:br>
            <a:r>
              <a:rPr lang="en-GB" sz="2100" dirty="0">
                <a:latin typeface="Calibri" panose="020F0502020204030204" pitchFamily="34" charset="0"/>
                <a:cs typeface="Calibri" panose="020F0502020204030204" pitchFamily="34" charset="0"/>
              </a:rPr>
              <a:t>None at work – but uses hearing </a:t>
            </a:r>
            <a:br>
              <a:rPr lang="en-GB" sz="2100" dirty="0">
                <a:latin typeface="Calibri" panose="020F0502020204030204" pitchFamily="34" charset="0"/>
                <a:cs typeface="Calibri" panose="020F0502020204030204" pitchFamily="34" charset="0"/>
              </a:rPr>
            </a:br>
            <a:r>
              <a:rPr lang="en-GB" sz="2100" dirty="0">
                <a:latin typeface="Calibri" panose="020F0502020204030204" pitchFamily="34" charset="0"/>
                <a:cs typeface="Calibri" panose="020F0502020204030204" pitchFamily="34" charset="0"/>
              </a:rPr>
              <a:t>loop in theatres and cinemas.</a:t>
            </a:r>
            <a:endParaRPr lang="en-GB" sz="2100" dirty="0">
              <a:effectLst/>
              <a:latin typeface="Calibri" panose="020F0502020204030204" pitchFamily="34" charset="0"/>
              <a:cs typeface="Calibri" panose="020F0502020204030204" pitchFamily="34" charset="0"/>
            </a:endParaRPr>
          </a:p>
        </p:txBody>
      </p:sp>
      <p:sp>
        <p:nvSpPr>
          <p:cNvPr id="53" name="Rectangle 52">
            <a:extLst>
              <a:ext uri="{FF2B5EF4-FFF2-40B4-BE49-F238E27FC236}">
                <a16:creationId xmlns="" xmlns:a16="http://schemas.microsoft.com/office/drawing/2014/main" id="{2C4C03DA-2330-6F46-A4C7-0622C2EB79D0}"/>
              </a:ext>
            </a:extLst>
          </p:cNvPr>
          <p:cNvSpPr/>
          <p:nvPr/>
        </p:nvSpPr>
        <p:spPr>
          <a:xfrm>
            <a:off x="6312195" y="2992810"/>
            <a:ext cx="5192799" cy="1384995"/>
          </a:xfrm>
          <a:prstGeom prst="rect">
            <a:avLst/>
          </a:prstGeom>
        </p:spPr>
        <p:txBody>
          <a:bodyPr wrap="square">
            <a:spAutoFit/>
          </a:bodyPr>
          <a:lstStyle/>
          <a:p>
            <a:r>
              <a:rPr lang="en-GB" sz="2100" b="1" dirty="0">
                <a:solidFill>
                  <a:schemeClr val="bg2"/>
                </a:solidFill>
                <a:latin typeface="Calibri" panose="020F0502020204030204" pitchFamily="34" charset="0"/>
                <a:cs typeface="Calibri" panose="020F0502020204030204" pitchFamily="34" charset="0"/>
              </a:rPr>
              <a:t>Tips for deaf young people </a:t>
            </a:r>
            <a:r>
              <a:rPr lang="en-GB" sz="2100" dirty="0">
                <a:solidFill>
                  <a:srgbClr val="87027B"/>
                </a:solidFill>
                <a:latin typeface="Calibri" panose="020F0502020204030204" pitchFamily="34" charset="0"/>
                <a:cs typeface="Calibri" panose="020F0502020204030204" pitchFamily="34" charset="0"/>
              </a:rPr>
              <a:t/>
            </a:r>
            <a:br>
              <a:rPr lang="en-GB" sz="2100" dirty="0">
                <a:solidFill>
                  <a:srgbClr val="87027B"/>
                </a:solidFill>
                <a:latin typeface="Calibri" panose="020F0502020204030204" pitchFamily="34" charset="0"/>
                <a:cs typeface="Calibri" panose="020F0502020204030204" pitchFamily="34" charset="0"/>
              </a:rPr>
            </a:br>
            <a:r>
              <a:rPr lang="en-GB" sz="2100" dirty="0">
                <a:latin typeface="Calibri" panose="020F0502020204030204" pitchFamily="34" charset="0"/>
                <a:cs typeface="Calibri" panose="020F0502020204030204" pitchFamily="34" charset="0"/>
              </a:rPr>
              <a:t>Never be afraid to ask for help </a:t>
            </a:r>
            <a:br>
              <a:rPr lang="en-GB" sz="2100" dirty="0">
                <a:latin typeface="Calibri" panose="020F0502020204030204" pitchFamily="34" charset="0"/>
                <a:cs typeface="Calibri" panose="020F0502020204030204" pitchFamily="34" charset="0"/>
              </a:rPr>
            </a:br>
            <a:r>
              <a:rPr lang="en-GB" sz="2100" dirty="0">
                <a:latin typeface="Calibri" panose="020F0502020204030204" pitchFamily="34" charset="0"/>
                <a:cs typeface="Calibri" panose="020F0502020204030204" pitchFamily="34" charset="0"/>
              </a:rPr>
              <a:t>– it goes a long way and will </a:t>
            </a:r>
            <a:br>
              <a:rPr lang="en-GB" sz="2100" dirty="0">
                <a:latin typeface="Calibri" panose="020F0502020204030204" pitchFamily="34" charset="0"/>
                <a:cs typeface="Calibri" panose="020F0502020204030204" pitchFamily="34" charset="0"/>
              </a:rPr>
            </a:br>
            <a:r>
              <a:rPr lang="en-GB" sz="2100" dirty="0">
                <a:latin typeface="Calibri" panose="020F0502020204030204" pitchFamily="34" charset="0"/>
                <a:cs typeface="Calibri" panose="020F0502020204030204" pitchFamily="34" charset="0"/>
              </a:rPr>
              <a:t>help you reach your targets.</a:t>
            </a:r>
          </a:p>
        </p:txBody>
      </p:sp>
      <p:grpSp>
        <p:nvGrpSpPr>
          <p:cNvPr id="59" name="Group 58">
            <a:extLst>
              <a:ext uri="{FF2B5EF4-FFF2-40B4-BE49-F238E27FC236}">
                <a16:creationId xmlns="" xmlns:a16="http://schemas.microsoft.com/office/drawing/2014/main" id="{F3DFF8AD-1794-B84D-A6DA-946AE6E89223}"/>
              </a:ext>
            </a:extLst>
          </p:cNvPr>
          <p:cNvGrpSpPr/>
          <p:nvPr/>
        </p:nvGrpSpPr>
        <p:grpSpPr>
          <a:xfrm>
            <a:off x="707465" y="1728216"/>
            <a:ext cx="3868551" cy="1028215"/>
            <a:chOff x="6686844" y="1697104"/>
            <a:chExt cx="3868551" cy="1028215"/>
          </a:xfrm>
        </p:grpSpPr>
        <p:sp>
          <p:nvSpPr>
            <p:cNvPr id="60" name="TextBox 59">
              <a:extLst>
                <a:ext uri="{FF2B5EF4-FFF2-40B4-BE49-F238E27FC236}">
                  <a16:creationId xmlns="" xmlns:a16="http://schemas.microsoft.com/office/drawing/2014/main" id="{396DB3C1-9C52-CB42-BC3E-CC2378335AB8}"/>
                </a:ext>
              </a:extLst>
            </p:cNvPr>
            <p:cNvSpPr txBox="1"/>
            <p:nvPr/>
          </p:nvSpPr>
          <p:spPr>
            <a:xfrm>
              <a:off x="6707220" y="2048211"/>
              <a:ext cx="2476029" cy="677108"/>
            </a:xfrm>
            <a:prstGeom prst="rect">
              <a:avLst/>
            </a:prstGeom>
            <a:noFill/>
          </p:spPr>
          <p:txBody>
            <a:bodyPr wrap="square" rtlCol="0" anchor="t">
              <a:spAutoFit/>
            </a:bodyPr>
            <a:lstStyle/>
            <a:p>
              <a:r>
                <a:rPr lang="en-US" sz="1900" kern="0" dirty="0">
                  <a:solidFill>
                    <a:schemeClr val="bg2"/>
                  </a:solidFill>
                  <a:latin typeface="Calibri" panose="020F0502020204030204" pitchFamily="34" charset="0"/>
                  <a:cs typeface="Calibri" panose="020F0502020204030204" pitchFamily="34" charset="0"/>
                </a:rPr>
                <a:t>Profoundly deaf </a:t>
              </a:r>
            </a:p>
            <a:p>
              <a:r>
                <a:rPr lang="en-US" sz="1900" kern="0" dirty="0">
                  <a:solidFill>
                    <a:schemeClr val="bg2"/>
                  </a:solidFill>
                  <a:latin typeface="Calibri" panose="020F0502020204030204" pitchFamily="34" charset="0"/>
                  <a:cs typeface="Calibri" panose="020F0502020204030204" pitchFamily="34" charset="0"/>
                </a:rPr>
                <a:t>1 Cochlear implant</a:t>
              </a:r>
              <a:endParaRPr lang="en-GB" sz="1900" kern="0" dirty="0">
                <a:solidFill>
                  <a:schemeClr val="bg2"/>
                </a:solidFill>
                <a:latin typeface="Calibri" panose="020F0502020204030204" pitchFamily="34" charset="0"/>
                <a:cs typeface="Calibri" panose="020F0502020204030204" pitchFamily="34" charset="0"/>
              </a:endParaRPr>
            </a:p>
          </p:txBody>
        </p:sp>
        <p:sp>
          <p:nvSpPr>
            <p:cNvPr id="61" name="Rectangle 60">
              <a:extLst>
                <a:ext uri="{FF2B5EF4-FFF2-40B4-BE49-F238E27FC236}">
                  <a16:creationId xmlns="" xmlns:a16="http://schemas.microsoft.com/office/drawing/2014/main" id="{584D35F2-DFBE-C841-8B9B-F5AF53E46D53}"/>
                </a:ext>
              </a:extLst>
            </p:cNvPr>
            <p:cNvSpPr/>
            <p:nvPr/>
          </p:nvSpPr>
          <p:spPr>
            <a:xfrm>
              <a:off x="6686844" y="1697104"/>
              <a:ext cx="3868551" cy="415498"/>
            </a:xfrm>
            <a:prstGeom prst="rect">
              <a:avLst/>
            </a:prstGeom>
          </p:spPr>
          <p:txBody>
            <a:bodyPr wrap="square" anchor="t">
              <a:spAutoFit/>
            </a:bodyPr>
            <a:lstStyle/>
            <a:p>
              <a:r>
                <a:rPr lang="en-GB" sz="2100" b="1" dirty="0" smtClean="0">
                  <a:solidFill>
                    <a:schemeClr val="bg2"/>
                  </a:solidFill>
                  <a:latin typeface="Calibri" panose="020F0502020204030204" pitchFamily="34" charset="0"/>
                  <a:cs typeface="Calibri" panose="020F0502020204030204" pitchFamily="34" charset="0"/>
                </a:rPr>
                <a:t>L, </a:t>
              </a:r>
              <a:r>
                <a:rPr lang="en-GB" sz="2100" b="1" dirty="0">
                  <a:solidFill>
                    <a:schemeClr val="bg2"/>
                  </a:solidFill>
                  <a:latin typeface="Calibri" panose="020F0502020204030204" pitchFamily="34" charset="0"/>
                  <a:cs typeface="Calibri" panose="020F0502020204030204" pitchFamily="34" charset="0"/>
                </a:rPr>
                <a:t>London</a:t>
              </a:r>
              <a:endParaRPr lang="en-GB" sz="2100" b="1" kern="0" dirty="0">
                <a:solidFill>
                  <a:schemeClr val="bg2"/>
                </a:solidFill>
                <a:latin typeface="Calibri" panose="020F0502020204030204" pitchFamily="34" charset="0"/>
                <a:cs typeface="Calibri" panose="020F0502020204030204" pitchFamily="34" charset="0"/>
              </a:endParaRPr>
            </a:p>
          </p:txBody>
        </p:sp>
      </p:grpSp>
      <p:grpSp>
        <p:nvGrpSpPr>
          <p:cNvPr id="6" name="Group 5">
            <a:extLst>
              <a:ext uri="{FF2B5EF4-FFF2-40B4-BE49-F238E27FC236}">
                <a16:creationId xmlns="" xmlns:a16="http://schemas.microsoft.com/office/drawing/2014/main" id="{D36F2226-3212-BB4C-9D36-F1A4DCFDBA4A}"/>
              </a:ext>
            </a:extLst>
          </p:cNvPr>
          <p:cNvGrpSpPr/>
          <p:nvPr/>
        </p:nvGrpSpPr>
        <p:grpSpPr>
          <a:xfrm>
            <a:off x="3453083" y="3468478"/>
            <a:ext cx="2411401" cy="869023"/>
            <a:chOff x="3453083" y="3468478"/>
            <a:chExt cx="2411401" cy="869023"/>
          </a:xfrm>
        </p:grpSpPr>
        <p:cxnSp>
          <p:nvCxnSpPr>
            <p:cNvPr id="84" name="Straight Connector 83">
              <a:extLst>
                <a:ext uri="{FF2B5EF4-FFF2-40B4-BE49-F238E27FC236}">
                  <a16:creationId xmlns="" xmlns:a16="http://schemas.microsoft.com/office/drawing/2014/main" id="{458EE76A-53DD-CB4B-BF57-BE87FBF62283}"/>
                </a:ext>
              </a:extLst>
            </p:cNvPr>
            <p:cNvCxnSpPr/>
            <p:nvPr/>
          </p:nvCxnSpPr>
          <p:spPr bwMode="auto">
            <a:xfrm>
              <a:off x="4704151" y="4093049"/>
              <a:ext cx="0" cy="244452"/>
            </a:xfrm>
            <a:prstGeom prst="line">
              <a:avLst/>
            </a:prstGeom>
            <a:solidFill>
              <a:schemeClr val="accent1"/>
            </a:solidFill>
            <a:ln w="38100" cap="flat" cmpd="sng" algn="ctr">
              <a:solidFill>
                <a:schemeClr val="bg2"/>
              </a:solidFill>
              <a:prstDash val="solid"/>
              <a:round/>
              <a:headEnd type="none" w="med" len="med"/>
              <a:tailEnd type="none" w="med" len="med"/>
            </a:ln>
            <a:effectLst/>
          </p:spPr>
        </p:cxnSp>
        <p:sp>
          <p:nvSpPr>
            <p:cNvPr id="86" name="TextBox 85">
              <a:extLst>
                <a:ext uri="{FF2B5EF4-FFF2-40B4-BE49-F238E27FC236}">
                  <a16:creationId xmlns="" xmlns:a16="http://schemas.microsoft.com/office/drawing/2014/main" id="{1A0DBFBE-FE61-E148-8AC9-29145094D0B3}"/>
                </a:ext>
              </a:extLst>
            </p:cNvPr>
            <p:cNvSpPr txBox="1"/>
            <p:nvPr/>
          </p:nvSpPr>
          <p:spPr>
            <a:xfrm>
              <a:off x="3453083" y="3468478"/>
              <a:ext cx="2411401" cy="677108"/>
            </a:xfrm>
            <a:prstGeom prst="rect">
              <a:avLst/>
            </a:prstGeom>
            <a:noFill/>
          </p:spPr>
          <p:txBody>
            <a:bodyPr wrap="square" rtlCol="0">
              <a:spAutoFit/>
            </a:bodyPr>
            <a:lstStyle/>
            <a:p>
              <a:pPr algn="ctr"/>
              <a:r>
                <a:rPr lang="en-GB" sz="1900" dirty="0">
                  <a:latin typeface="Calibri" panose="020F0502020204030204" pitchFamily="34" charset="0"/>
                  <a:cs typeface="Calibri" panose="020F0502020204030204" pitchFamily="34" charset="0"/>
                </a:rPr>
                <a:t>Work </a:t>
              </a:r>
              <a:br>
                <a:rPr lang="en-GB" sz="1900" dirty="0">
                  <a:latin typeface="Calibri" panose="020F0502020204030204" pitchFamily="34" charset="0"/>
                  <a:cs typeface="Calibri" panose="020F0502020204030204" pitchFamily="34" charset="0"/>
                </a:rPr>
              </a:br>
              <a:r>
                <a:rPr lang="en-GB" sz="1900" dirty="0">
                  <a:latin typeface="Calibri" panose="020F0502020204030204" pitchFamily="34" charset="0"/>
                  <a:cs typeface="Calibri" panose="020F0502020204030204" pitchFamily="34" charset="0"/>
                </a:rPr>
                <a:t>experience</a:t>
              </a:r>
            </a:p>
          </p:txBody>
        </p:sp>
      </p:grpSp>
      <p:grpSp>
        <p:nvGrpSpPr>
          <p:cNvPr id="5" name="Group 4">
            <a:extLst>
              <a:ext uri="{FF2B5EF4-FFF2-40B4-BE49-F238E27FC236}">
                <a16:creationId xmlns="" xmlns:a16="http://schemas.microsoft.com/office/drawing/2014/main" id="{D6E941F0-F693-3A46-8644-85170BD6F252}"/>
              </a:ext>
            </a:extLst>
          </p:cNvPr>
          <p:cNvGrpSpPr/>
          <p:nvPr/>
        </p:nvGrpSpPr>
        <p:grpSpPr>
          <a:xfrm>
            <a:off x="3453083" y="4300469"/>
            <a:ext cx="2411401" cy="876132"/>
            <a:chOff x="3453083" y="4300469"/>
            <a:chExt cx="2411401" cy="876132"/>
          </a:xfrm>
        </p:grpSpPr>
        <p:sp>
          <p:nvSpPr>
            <p:cNvPr id="83" name="TextBox 82">
              <a:extLst>
                <a:ext uri="{FF2B5EF4-FFF2-40B4-BE49-F238E27FC236}">
                  <a16:creationId xmlns="" xmlns:a16="http://schemas.microsoft.com/office/drawing/2014/main" id="{7094609D-C572-6A43-AAEF-9B801BFE201E}"/>
                </a:ext>
              </a:extLst>
            </p:cNvPr>
            <p:cNvSpPr txBox="1"/>
            <p:nvPr/>
          </p:nvSpPr>
          <p:spPr>
            <a:xfrm>
              <a:off x="3453083" y="4300469"/>
              <a:ext cx="2411401" cy="677108"/>
            </a:xfrm>
            <a:prstGeom prst="rect">
              <a:avLst/>
            </a:prstGeom>
            <a:noFill/>
          </p:spPr>
          <p:txBody>
            <a:bodyPr wrap="square" rtlCol="0">
              <a:spAutoFit/>
            </a:bodyPr>
            <a:lstStyle/>
            <a:p>
              <a:pPr algn="ctr"/>
              <a:r>
                <a:rPr lang="en-GB" sz="1900" dirty="0">
                  <a:latin typeface="Calibri" panose="020F0502020204030204" pitchFamily="34" charset="0"/>
                  <a:cs typeface="Calibri" panose="020F0502020204030204" pitchFamily="34" charset="0"/>
                </a:rPr>
                <a:t>Photography </a:t>
              </a:r>
              <a:br>
                <a:rPr lang="en-GB" sz="1900" dirty="0">
                  <a:latin typeface="Calibri" panose="020F0502020204030204" pitchFamily="34" charset="0"/>
                  <a:cs typeface="Calibri" panose="020F0502020204030204" pitchFamily="34" charset="0"/>
                </a:rPr>
              </a:br>
              <a:r>
                <a:rPr lang="en-GB" sz="1900" dirty="0">
                  <a:latin typeface="Calibri" panose="020F0502020204030204" pitchFamily="34" charset="0"/>
                  <a:cs typeface="Calibri" panose="020F0502020204030204" pitchFamily="34" charset="0"/>
                </a:rPr>
                <a:t>degree at </a:t>
              </a:r>
              <a:r>
                <a:rPr lang="en-GB" sz="1900" dirty="0" err="1">
                  <a:latin typeface="Calibri" panose="020F0502020204030204" pitchFamily="34" charset="0"/>
                  <a:cs typeface="Calibri" panose="020F0502020204030204" pitchFamily="34" charset="0"/>
                </a:rPr>
                <a:t>uni</a:t>
              </a:r>
              <a:endParaRPr lang="en-GB" sz="1900" dirty="0">
                <a:latin typeface="Calibri" panose="020F0502020204030204" pitchFamily="34" charset="0"/>
                <a:cs typeface="Calibri" panose="020F0502020204030204" pitchFamily="34" charset="0"/>
              </a:endParaRPr>
            </a:p>
          </p:txBody>
        </p:sp>
        <p:cxnSp>
          <p:nvCxnSpPr>
            <p:cNvPr id="87" name="Straight Connector 86">
              <a:extLst>
                <a:ext uri="{FF2B5EF4-FFF2-40B4-BE49-F238E27FC236}">
                  <a16:creationId xmlns="" xmlns:a16="http://schemas.microsoft.com/office/drawing/2014/main" id="{585342F3-A47C-434F-B34F-329888F73E09}"/>
                </a:ext>
              </a:extLst>
            </p:cNvPr>
            <p:cNvCxnSpPr/>
            <p:nvPr/>
          </p:nvCxnSpPr>
          <p:spPr bwMode="auto">
            <a:xfrm>
              <a:off x="4704151" y="4932149"/>
              <a:ext cx="0" cy="244452"/>
            </a:xfrm>
            <a:prstGeom prst="line">
              <a:avLst/>
            </a:prstGeom>
            <a:solidFill>
              <a:schemeClr val="accent1"/>
            </a:solidFill>
            <a:ln w="38100" cap="flat" cmpd="sng" algn="ctr">
              <a:solidFill>
                <a:schemeClr val="bg2"/>
              </a:solidFill>
              <a:prstDash val="solid"/>
              <a:round/>
              <a:headEnd type="none" w="med" len="med"/>
              <a:tailEnd type="none" w="med" len="med"/>
            </a:ln>
            <a:effectLst/>
          </p:spPr>
        </p:cxnSp>
      </p:grpSp>
      <p:grpSp>
        <p:nvGrpSpPr>
          <p:cNvPr id="89" name="Group 88">
            <a:extLst>
              <a:ext uri="{FF2B5EF4-FFF2-40B4-BE49-F238E27FC236}">
                <a16:creationId xmlns="" xmlns:a16="http://schemas.microsoft.com/office/drawing/2014/main" id="{B203F1C5-65A8-744D-B46B-209432EC946C}"/>
              </a:ext>
            </a:extLst>
          </p:cNvPr>
          <p:cNvGrpSpPr/>
          <p:nvPr/>
        </p:nvGrpSpPr>
        <p:grpSpPr>
          <a:xfrm>
            <a:off x="3969094" y="1701602"/>
            <a:ext cx="1440160" cy="1775506"/>
            <a:chOff x="9666821" y="1701602"/>
            <a:chExt cx="1440160" cy="1775506"/>
          </a:xfrm>
        </p:grpSpPr>
        <p:cxnSp>
          <p:nvCxnSpPr>
            <p:cNvPr id="90" name="Straight Connector 89">
              <a:extLst>
                <a:ext uri="{FF2B5EF4-FFF2-40B4-BE49-F238E27FC236}">
                  <a16:creationId xmlns="" xmlns:a16="http://schemas.microsoft.com/office/drawing/2014/main" id="{D2ACF50B-0B80-4C43-80D9-DAC1AA242376}"/>
                </a:ext>
              </a:extLst>
            </p:cNvPr>
            <p:cNvCxnSpPr/>
            <p:nvPr/>
          </p:nvCxnSpPr>
          <p:spPr bwMode="auto">
            <a:xfrm>
              <a:off x="10401878" y="3232656"/>
              <a:ext cx="0" cy="244452"/>
            </a:xfrm>
            <a:prstGeom prst="line">
              <a:avLst/>
            </a:prstGeom>
            <a:solidFill>
              <a:schemeClr val="accent1"/>
            </a:solidFill>
            <a:ln w="38100" cap="flat" cmpd="sng" algn="ctr">
              <a:solidFill>
                <a:schemeClr val="bg2"/>
              </a:solidFill>
              <a:prstDash val="solid"/>
              <a:round/>
              <a:headEnd type="none" w="med" len="med"/>
              <a:tailEnd type="none" w="med" len="med"/>
            </a:ln>
            <a:effectLst/>
          </p:spPr>
        </p:cxnSp>
        <p:sp>
          <p:nvSpPr>
            <p:cNvPr id="91" name="Oval 90">
              <a:extLst>
                <a:ext uri="{FF2B5EF4-FFF2-40B4-BE49-F238E27FC236}">
                  <a16:creationId xmlns="" xmlns:a16="http://schemas.microsoft.com/office/drawing/2014/main" id="{BEBD7555-ED0A-154E-B865-63AD1D206B80}"/>
                </a:ext>
              </a:extLst>
            </p:cNvPr>
            <p:cNvSpPr/>
            <p:nvPr/>
          </p:nvSpPr>
          <p:spPr bwMode="auto">
            <a:xfrm>
              <a:off x="9666821" y="1701602"/>
              <a:ext cx="1440160" cy="1440160"/>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1300" b="1" dirty="0">
                  <a:solidFill>
                    <a:schemeClr val="bg1"/>
                  </a:solidFill>
                  <a:latin typeface="Calibri" panose="020F0502020204030204" pitchFamily="34" charset="0"/>
                  <a:cs typeface="Calibri" panose="020F0502020204030204" pitchFamily="34" charset="0"/>
                </a:rPr>
                <a:t>Freelance photographer</a:t>
              </a:r>
            </a:p>
          </p:txBody>
        </p:sp>
      </p:grpSp>
      <p:sp>
        <p:nvSpPr>
          <p:cNvPr id="93" name="TextBox 92">
            <a:extLst>
              <a:ext uri="{FF2B5EF4-FFF2-40B4-BE49-F238E27FC236}">
                <a16:creationId xmlns="" xmlns:a16="http://schemas.microsoft.com/office/drawing/2014/main" id="{77DE900F-80FD-ED45-AB99-BBE64FE48078}"/>
              </a:ext>
            </a:extLst>
          </p:cNvPr>
          <p:cNvSpPr txBox="1"/>
          <p:nvPr/>
        </p:nvSpPr>
        <p:spPr>
          <a:xfrm>
            <a:off x="2920140" y="5739224"/>
            <a:ext cx="3471915" cy="384721"/>
          </a:xfrm>
          <a:prstGeom prst="rect">
            <a:avLst/>
          </a:prstGeom>
          <a:noFill/>
        </p:spPr>
        <p:txBody>
          <a:bodyPr wrap="square" rtlCol="0">
            <a:spAutoFit/>
          </a:bodyPr>
          <a:lstStyle/>
          <a:p>
            <a:pPr algn="ctr"/>
            <a:r>
              <a:rPr lang="en-GB" sz="1900" dirty="0">
                <a:latin typeface="Calibri" panose="020F0502020204030204" pitchFamily="34" charset="0"/>
                <a:cs typeface="Calibri" panose="020F0502020204030204" pitchFamily="34" charset="0"/>
              </a:rPr>
              <a:t>GCSEs and A-levels</a:t>
            </a:r>
          </a:p>
        </p:txBody>
      </p:sp>
      <p:grpSp>
        <p:nvGrpSpPr>
          <p:cNvPr id="4" name="Group 3">
            <a:extLst>
              <a:ext uri="{FF2B5EF4-FFF2-40B4-BE49-F238E27FC236}">
                <a16:creationId xmlns="" xmlns:a16="http://schemas.microsoft.com/office/drawing/2014/main" id="{CE3A4FA3-8A60-0D4F-83BE-DAFA65B71240}"/>
              </a:ext>
            </a:extLst>
          </p:cNvPr>
          <p:cNvGrpSpPr/>
          <p:nvPr/>
        </p:nvGrpSpPr>
        <p:grpSpPr>
          <a:xfrm>
            <a:off x="3375632" y="5142245"/>
            <a:ext cx="2592288" cy="630254"/>
            <a:chOff x="3375632" y="5142245"/>
            <a:chExt cx="2592288" cy="630254"/>
          </a:xfrm>
        </p:grpSpPr>
        <p:sp>
          <p:nvSpPr>
            <p:cNvPr id="88" name="TextBox 87">
              <a:extLst>
                <a:ext uri="{FF2B5EF4-FFF2-40B4-BE49-F238E27FC236}">
                  <a16:creationId xmlns="" xmlns:a16="http://schemas.microsoft.com/office/drawing/2014/main" id="{CEA81033-411C-8A45-BFFD-FA87CB8C3480}"/>
                </a:ext>
              </a:extLst>
            </p:cNvPr>
            <p:cNvSpPr txBox="1"/>
            <p:nvPr/>
          </p:nvSpPr>
          <p:spPr>
            <a:xfrm>
              <a:off x="3375632" y="5142245"/>
              <a:ext cx="2592288" cy="384721"/>
            </a:xfrm>
            <a:prstGeom prst="rect">
              <a:avLst/>
            </a:prstGeom>
            <a:noFill/>
          </p:spPr>
          <p:txBody>
            <a:bodyPr wrap="square" rtlCol="0">
              <a:spAutoFit/>
            </a:bodyPr>
            <a:lstStyle/>
            <a:p>
              <a:pPr algn="ctr"/>
              <a:r>
                <a:rPr lang="en-GB" sz="1900" dirty="0">
                  <a:latin typeface="Calibri" panose="020F0502020204030204" pitchFamily="34" charset="0"/>
                  <a:cs typeface="Calibri" panose="020F0502020204030204" pitchFamily="34" charset="0"/>
                </a:rPr>
                <a:t>Travelling</a:t>
              </a:r>
            </a:p>
          </p:txBody>
        </p:sp>
        <p:cxnSp>
          <p:nvCxnSpPr>
            <p:cNvPr id="94" name="Straight Connector 93">
              <a:extLst>
                <a:ext uri="{FF2B5EF4-FFF2-40B4-BE49-F238E27FC236}">
                  <a16:creationId xmlns="" xmlns:a16="http://schemas.microsoft.com/office/drawing/2014/main" id="{DF4835C6-BBA2-D240-B5CF-CEBE25673E68}"/>
                </a:ext>
              </a:extLst>
            </p:cNvPr>
            <p:cNvCxnSpPr>
              <a:cxnSpLocks/>
            </p:cNvCxnSpPr>
            <p:nvPr/>
          </p:nvCxnSpPr>
          <p:spPr bwMode="auto">
            <a:xfrm>
              <a:off x="4704151" y="5528047"/>
              <a:ext cx="0" cy="244452"/>
            </a:xfrm>
            <a:prstGeom prst="line">
              <a:avLst/>
            </a:prstGeom>
            <a:solidFill>
              <a:schemeClr val="accent1"/>
            </a:solidFill>
            <a:ln w="38100" cap="flat" cmpd="sng" algn="ctr">
              <a:solidFill>
                <a:schemeClr val="bg2"/>
              </a:solidFill>
              <a:prstDash val="solid"/>
              <a:round/>
              <a:headEnd type="none" w="med" len="med"/>
              <a:tailEnd type="none" w="med" len="med"/>
            </a:ln>
            <a:effectLst/>
          </p:spPr>
        </p:cxnSp>
      </p:grpSp>
    </p:spTree>
    <p:extLst>
      <p:ext uri="{BB962C8B-B14F-4D97-AF65-F5344CB8AC3E}">
        <p14:creationId xmlns:p14="http://schemas.microsoft.com/office/powerpoint/2010/main" val="3103107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3" grpId="0"/>
      <p:bldP spid="52" grpId="0"/>
      <p:bldP spid="53" grpId="0"/>
      <p:bldP spid="93"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 xmlns:a16="http://schemas.microsoft.com/office/drawing/2014/main" id="{A8663DB2-19C7-2C48-B8F1-28804A5815A8}"/>
              </a:ext>
            </a:extLst>
          </p:cNvPr>
          <p:cNvSpPr/>
          <p:nvPr/>
        </p:nvSpPr>
        <p:spPr bwMode="auto">
          <a:xfrm>
            <a:off x="6074495" y="1341562"/>
            <a:ext cx="6120680" cy="5518026"/>
          </a:xfrm>
          <a:prstGeom prst="rect">
            <a:avLst/>
          </a:prstGeom>
          <a:solidFill>
            <a:schemeClr val="accent4">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sp>
        <p:nvSpPr>
          <p:cNvPr id="52" name="Rectangle 51">
            <a:extLst>
              <a:ext uri="{FF2B5EF4-FFF2-40B4-BE49-F238E27FC236}">
                <a16:creationId xmlns="" xmlns:a16="http://schemas.microsoft.com/office/drawing/2014/main" id="{80290509-2AFC-DD46-8C2A-2C959953E269}"/>
              </a:ext>
            </a:extLst>
          </p:cNvPr>
          <p:cNvSpPr/>
          <p:nvPr/>
        </p:nvSpPr>
        <p:spPr>
          <a:xfrm>
            <a:off x="6312195" y="1728216"/>
            <a:ext cx="6120680" cy="1384995"/>
          </a:xfrm>
          <a:prstGeom prst="rect">
            <a:avLst/>
          </a:prstGeom>
        </p:spPr>
        <p:txBody>
          <a:bodyPr wrap="square">
            <a:spAutoFit/>
          </a:bodyPr>
          <a:lstStyle/>
          <a:p>
            <a:r>
              <a:rPr lang="en-GB" sz="2100" b="1" dirty="0">
                <a:solidFill>
                  <a:schemeClr val="bg2"/>
                </a:solidFill>
                <a:latin typeface="Calibri" panose="020F0502020204030204" pitchFamily="34" charset="0"/>
                <a:cs typeface="Calibri" panose="020F0502020204030204" pitchFamily="34" charset="0"/>
              </a:rPr>
              <a:t>Technology @ work </a:t>
            </a:r>
            <a:r>
              <a:rPr lang="en-GB" sz="2100" dirty="0">
                <a:solidFill>
                  <a:srgbClr val="87027B"/>
                </a:solidFill>
                <a:latin typeface="Calibri" panose="020F0502020204030204" pitchFamily="34" charset="0"/>
                <a:cs typeface="Calibri" panose="020F0502020204030204" pitchFamily="34" charset="0"/>
              </a:rPr>
              <a:t/>
            </a:r>
            <a:br>
              <a:rPr lang="en-GB" sz="2100" dirty="0">
                <a:solidFill>
                  <a:srgbClr val="87027B"/>
                </a:solidFill>
                <a:latin typeface="Calibri" panose="020F0502020204030204" pitchFamily="34" charset="0"/>
                <a:cs typeface="Calibri" panose="020F0502020204030204" pitchFamily="34" charset="0"/>
              </a:rPr>
            </a:br>
            <a:r>
              <a:rPr lang="en-GB" sz="2100" dirty="0">
                <a:latin typeface="Calibri" panose="020F0502020204030204" pitchFamily="34" charset="0"/>
                <a:cs typeface="Calibri" panose="020F0502020204030204" pitchFamily="34" charset="0"/>
              </a:rPr>
              <a:t>Roger Pen, Telephone adapter.</a:t>
            </a:r>
            <a:br>
              <a:rPr lang="en-GB" sz="2100" dirty="0">
                <a:latin typeface="Calibri" panose="020F0502020204030204" pitchFamily="34" charset="0"/>
                <a:cs typeface="Calibri" panose="020F0502020204030204" pitchFamily="34" charset="0"/>
              </a:rPr>
            </a:br>
            <a:r>
              <a:rPr lang="en-GB" sz="2100" dirty="0">
                <a:latin typeface="Calibri" panose="020F0502020204030204" pitchFamily="34" charset="0"/>
                <a:cs typeface="Calibri" panose="020F0502020204030204" pitchFamily="34" charset="0"/>
              </a:rPr>
              <a:t>Deaf awareness training for school staff.</a:t>
            </a:r>
          </a:p>
          <a:p>
            <a:pPr lvl="0"/>
            <a:endParaRPr lang="en-GB" sz="2100" dirty="0">
              <a:effectLst/>
              <a:latin typeface="Calibri" panose="020F0502020204030204" pitchFamily="34" charset="0"/>
              <a:cs typeface="Calibri" panose="020F0502020204030204" pitchFamily="34" charset="0"/>
            </a:endParaRPr>
          </a:p>
        </p:txBody>
      </p:sp>
      <p:sp>
        <p:nvSpPr>
          <p:cNvPr id="53" name="Rectangle 52">
            <a:extLst>
              <a:ext uri="{FF2B5EF4-FFF2-40B4-BE49-F238E27FC236}">
                <a16:creationId xmlns="" xmlns:a16="http://schemas.microsoft.com/office/drawing/2014/main" id="{2C4C03DA-2330-6F46-A4C7-0622C2EB79D0}"/>
              </a:ext>
            </a:extLst>
          </p:cNvPr>
          <p:cNvSpPr/>
          <p:nvPr/>
        </p:nvSpPr>
        <p:spPr>
          <a:xfrm>
            <a:off x="6312196" y="2960575"/>
            <a:ext cx="4969968" cy="1708160"/>
          </a:xfrm>
          <a:prstGeom prst="rect">
            <a:avLst/>
          </a:prstGeom>
        </p:spPr>
        <p:txBody>
          <a:bodyPr wrap="square">
            <a:spAutoFit/>
          </a:bodyPr>
          <a:lstStyle/>
          <a:p>
            <a:r>
              <a:rPr lang="en-GB" sz="2100" b="1" dirty="0">
                <a:solidFill>
                  <a:schemeClr val="bg2"/>
                </a:solidFill>
                <a:latin typeface="Calibri" panose="020F0502020204030204" pitchFamily="34" charset="0"/>
                <a:cs typeface="Calibri" panose="020F0502020204030204" pitchFamily="34" charset="0"/>
              </a:rPr>
              <a:t>Tips for deaf young people </a:t>
            </a:r>
            <a:r>
              <a:rPr lang="en-GB" sz="2100" dirty="0">
                <a:solidFill>
                  <a:srgbClr val="87027B"/>
                </a:solidFill>
                <a:latin typeface="Calibri" panose="020F0502020204030204" pitchFamily="34" charset="0"/>
                <a:cs typeface="Calibri" panose="020F0502020204030204" pitchFamily="34" charset="0"/>
              </a:rPr>
              <a:t/>
            </a:r>
            <a:br>
              <a:rPr lang="en-GB" sz="2100" dirty="0">
                <a:solidFill>
                  <a:srgbClr val="87027B"/>
                </a:solidFill>
                <a:latin typeface="Calibri" panose="020F0502020204030204" pitchFamily="34" charset="0"/>
                <a:cs typeface="Calibri" panose="020F0502020204030204" pitchFamily="34" charset="0"/>
              </a:rPr>
            </a:br>
            <a:r>
              <a:rPr lang="en-GB" sz="2100" dirty="0">
                <a:latin typeface="Calibri" panose="020F0502020204030204" pitchFamily="34" charset="0"/>
                <a:cs typeface="Calibri" panose="020F0502020204030204" pitchFamily="34" charset="0"/>
              </a:rPr>
              <a:t>Be positive and don't give up. </a:t>
            </a:r>
          </a:p>
          <a:p>
            <a:r>
              <a:rPr lang="en-GB" sz="2100" dirty="0">
                <a:latin typeface="Calibri" panose="020F0502020204030204" pitchFamily="34" charset="0"/>
                <a:cs typeface="Calibri" panose="020F0502020204030204" pitchFamily="34" charset="0"/>
              </a:rPr>
              <a:t>There is a dream job for everyone out there. It's all possible with the right attitude and support.</a:t>
            </a:r>
          </a:p>
        </p:txBody>
      </p:sp>
      <p:grpSp>
        <p:nvGrpSpPr>
          <p:cNvPr id="59" name="Group 58">
            <a:extLst>
              <a:ext uri="{FF2B5EF4-FFF2-40B4-BE49-F238E27FC236}">
                <a16:creationId xmlns="" xmlns:a16="http://schemas.microsoft.com/office/drawing/2014/main" id="{F3DFF8AD-1794-B84D-A6DA-946AE6E89223}"/>
              </a:ext>
            </a:extLst>
          </p:cNvPr>
          <p:cNvGrpSpPr/>
          <p:nvPr/>
        </p:nvGrpSpPr>
        <p:grpSpPr>
          <a:xfrm>
            <a:off x="707465" y="1725072"/>
            <a:ext cx="3868551" cy="1028215"/>
            <a:chOff x="6686844" y="1697104"/>
            <a:chExt cx="3868551" cy="1028215"/>
          </a:xfrm>
        </p:grpSpPr>
        <p:sp>
          <p:nvSpPr>
            <p:cNvPr id="60" name="TextBox 59">
              <a:extLst>
                <a:ext uri="{FF2B5EF4-FFF2-40B4-BE49-F238E27FC236}">
                  <a16:creationId xmlns="" xmlns:a16="http://schemas.microsoft.com/office/drawing/2014/main" id="{396DB3C1-9C52-CB42-BC3E-CC2378335AB8}"/>
                </a:ext>
              </a:extLst>
            </p:cNvPr>
            <p:cNvSpPr txBox="1"/>
            <p:nvPr/>
          </p:nvSpPr>
          <p:spPr>
            <a:xfrm>
              <a:off x="6707220" y="2048211"/>
              <a:ext cx="2476029" cy="677108"/>
            </a:xfrm>
            <a:prstGeom prst="rect">
              <a:avLst/>
            </a:prstGeom>
            <a:noFill/>
          </p:spPr>
          <p:txBody>
            <a:bodyPr wrap="square" rtlCol="0" anchor="t">
              <a:spAutoFit/>
            </a:bodyPr>
            <a:lstStyle/>
            <a:p>
              <a:r>
                <a:rPr lang="en-US" sz="1900" kern="0" dirty="0">
                  <a:solidFill>
                    <a:schemeClr val="bg2"/>
                  </a:solidFill>
                  <a:latin typeface="Calibri" panose="020F0502020204030204" pitchFamily="34" charset="0"/>
                  <a:cs typeface="Calibri" panose="020F0502020204030204" pitchFamily="34" charset="0"/>
                </a:rPr>
                <a:t>Severely deaf </a:t>
              </a:r>
            </a:p>
            <a:p>
              <a:r>
                <a:rPr lang="en-US" sz="1900" kern="0" dirty="0">
                  <a:solidFill>
                    <a:schemeClr val="bg2"/>
                  </a:solidFill>
                  <a:latin typeface="Calibri" panose="020F0502020204030204" pitchFamily="34" charset="0"/>
                  <a:cs typeface="Calibri" panose="020F0502020204030204" pitchFamily="34" charset="0"/>
                </a:rPr>
                <a:t>2 hearing aids</a:t>
              </a:r>
              <a:endParaRPr lang="en-GB" sz="1900" kern="0" dirty="0">
                <a:solidFill>
                  <a:schemeClr val="bg2"/>
                </a:solidFill>
                <a:latin typeface="Calibri" panose="020F0502020204030204" pitchFamily="34" charset="0"/>
                <a:cs typeface="Calibri" panose="020F0502020204030204" pitchFamily="34" charset="0"/>
              </a:endParaRPr>
            </a:p>
          </p:txBody>
        </p:sp>
        <p:sp>
          <p:nvSpPr>
            <p:cNvPr id="61" name="Rectangle 60">
              <a:extLst>
                <a:ext uri="{FF2B5EF4-FFF2-40B4-BE49-F238E27FC236}">
                  <a16:creationId xmlns="" xmlns:a16="http://schemas.microsoft.com/office/drawing/2014/main" id="{584D35F2-DFBE-C841-8B9B-F5AF53E46D53}"/>
                </a:ext>
              </a:extLst>
            </p:cNvPr>
            <p:cNvSpPr/>
            <p:nvPr/>
          </p:nvSpPr>
          <p:spPr>
            <a:xfrm>
              <a:off x="6686844" y="1697104"/>
              <a:ext cx="3868551" cy="415498"/>
            </a:xfrm>
            <a:prstGeom prst="rect">
              <a:avLst/>
            </a:prstGeom>
          </p:spPr>
          <p:txBody>
            <a:bodyPr wrap="square" anchor="t">
              <a:spAutoFit/>
            </a:bodyPr>
            <a:lstStyle/>
            <a:p>
              <a:r>
                <a:rPr lang="en-GB" sz="2100" b="1" dirty="0" smtClean="0">
                  <a:solidFill>
                    <a:schemeClr val="bg2"/>
                  </a:solidFill>
                  <a:latin typeface="Calibri" panose="020F0502020204030204" pitchFamily="34" charset="0"/>
                  <a:cs typeface="Calibri" panose="020F0502020204030204" pitchFamily="34" charset="0"/>
                </a:rPr>
                <a:t>E, </a:t>
              </a:r>
              <a:r>
                <a:rPr lang="en-GB" sz="2100" b="1" dirty="0">
                  <a:solidFill>
                    <a:schemeClr val="bg2"/>
                  </a:solidFill>
                  <a:latin typeface="Calibri" panose="020F0502020204030204" pitchFamily="34" charset="0"/>
                  <a:cs typeface="Calibri" panose="020F0502020204030204" pitchFamily="34" charset="0"/>
                </a:rPr>
                <a:t>Pontypool</a:t>
              </a:r>
              <a:endParaRPr lang="en-GB" sz="2100" b="1" kern="0" dirty="0">
                <a:solidFill>
                  <a:schemeClr val="bg2"/>
                </a:solidFill>
                <a:latin typeface="Calibri" panose="020F0502020204030204" pitchFamily="34" charset="0"/>
                <a:cs typeface="Calibri" panose="020F0502020204030204" pitchFamily="34" charset="0"/>
              </a:endParaRPr>
            </a:p>
          </p:txBody>
        </p:sp>
      </p:grpSp>
      <p:grpSp>
        <p:nvGrpSpPr>
          <p:cNvPr id="6" name="Group 5">
            <a:extLst>
              <a:ext uri="{FF2B5EF4-FFF2-40B4-BE49-F238E27FC236}">
                <a16:creationId xmlns="" xmlns:a16="http://schemas.microsoft.com/office/drawing/2014/main" id="{28216EEA-5C4C-5149-92F4-3E73DEF8BCC2}"/>
              </a:ext>
            </a:extLst>
          </p:cNvPr>
          <p:cNvGrpSpPr/>
          <p:nvPr/>
        </p:nvGrpSpPr>
        <p:grpSpPr>
          <a:xfrm>
            <a:off x="3471109" y="3490648"/>
            <a:ext cx="2411401" cy="921560"/>
            <a:chOff x="3471109" y="3490648"/>
            <a:chExt cx="2411401" cy="921560"/>
          </a:xfrm>
        </p:grpSpPr>
        <p:sp>
          <p:nvSpPr>
            <p:cNvPr id="69" name="TextBox 68">
              <a:extLst>
                <a:ext uri="{FF2B5EF4-FFF2-40B4-BE49-F238E27FC236}">
                  <a16:creationId xmlns="" xmlns:a16="http://schemas.microsoft.com/office/drawing/2014/main" id="{4D1AC7A8-C56A-D747-8880-02FDD23F1B50}"/>
                </a:ext>
              </a:extLst>
            </p:cNvPr>
            <p:cNvSpPr txBox="1"/>
            <p:nvPr/>
          </p:nvSpPr>
          <p:spPr>
            <a:xfrm>
              <a:off x="3471109" y="3490648"/>
              <a:ext cx="2411401" cy="677108"/>
            </a:xfrm>
            <a:prstGeom prst="rect">
              <a:avLst/>
            </a:prstGeom>
            <a:noFill/>
          </p:spPr>
          <p:txBody>
            <a:bodyPr wrap="square" rtlCol="0">
              <a:spAutoFit/>
            </a:bodyPr>
            <a:lstStyle/>
            <a:p>
              <a:pPr algn="ctr"/>
              <a:r>
                <a:rPr lang="en-GB" sz="1900" dirty="0">
                  <a:latin typeface="Calibri" panose="020F0502020204030204" pitchFamily="34" charset="0"/>
                  <a:cs typeface="Calibri" panose="020F0502020204030204" pitchFamily="34" charset="0"/>
                </a:rPr>
                <a:t>Adult </a:t>
              </a:r>
              <a:br>
                <a:rPr lang="en-GB" sz="1900" dirty="0">
                  <a:latin typeface="Calibri" panose="020F0502020204030204" pitchFamily="34" charset="0"/>
                  <a:cs typeface="Calibri" panose="020F0502020204030204" pitchFamily="34" charset="0"/>
                </a:rPr>
              </a:br>
              <a:r>
                <a:rPr lang="en-GB" sz="1900" dirty="0">
                  <a:latin typeface="Calibri" panose="020F0502020204030204" pitchFamily="34" charset="0"/>
                  <a:cs typeface="Calibri" panose="020F0502020204030204" pitchFamily="34" charset="0"/>
                </a:rPr>
                <a:t>education</a:t>
              </a:r>
            </a:p>
          </p:txBody>
        </p:sp>
        <p:cxnSp>
          <p:nvCxnSpPr>
            <p:cNvPr id="70" name="Straight Connector 69">
              <a:extLst>
                <a:ext uri="{FF2B5EF4-FFF2-40B4-BE49-F238E27FC236}">
                  <a16:creationId xmlns="" xmlns:a16="http://schemas.microsoft.com/office/drawing/2014/main" id="{7708A454-E57B-574F-8FA5-799E77F5711A}"/>
                </a:ext>
              </a:extLst>
            </p:cNvPr>
            <p:cNvCxnSpPr/>
            <p:nvPr/>
          </p:nvCxnSpPr>
          <p:spPr bwMode="auto">
            <a:xfrm>
              <a:off x="4712775" y="4167756"/>
              <a:ext cx="0" cy="244452"/>
            </a:xfrm>
            <a:prstGeom prst="line">
              <a:avLst/>
            </a:prstGeom>
            <a:solidFill>
              <a:schemeClr val="accent1"/>
            </a:solidFill>
            <a:ln w="38100" cap="flat" cmpd="sng" algn="ctr">
              <a:solidFill>
                <a:schemeClr val="bg2"/>
              </a:solidFill>
              <a:prstDash val="solid"/>
              <a:round/>
              <a:headEnd type="none" w="med" len="med"/>
              <a:tailEnd type="none" w="med" len="med"/>
            </a:ln>
            <a:effectLst/>
          </p:spPr>
        </p:cxnSp>
      </p:grpSp>
      <p:sp>
        <p:nvSpPr>
          <p:cNvPr id="18" name="Title 1">
            <a:extLst>
              <a:ext uri="{FF2B5EF4-FFF2-40B4-BE49-F238E27FC236}">
                <a16:creationId xmlns="" xmlns:a16="http://schemas.microsoft.com/office/drawing/2014/main" id="{0E2D99D2-1980-B143-AD39-C8F1113F0311}"/>
              </a:ext>
            </a:extLst>
          </p:cNvPr>
          <p:cNvSpPr txBox="1">
            <a:spLocks/>
          </p:cNvSpPr>
          <p:nvPr/>
        </p:nvSpPr>
        <p:spPr bwMode="auto">
          <a:xfrm>
            <a:off x="751519" y="333450"/>
            <a:ext cx="5850124" cy="720000"/>
          </a:xfrm>
          <a:prstGeom prst="rect">
            <a:avLst/>
          </a:prstGeom>
          <a:noFill/>
          <a:ln w="9525">
            <a:noFill/>
            <a:miter lim="800000"/>
            <a:headEnd/>
            <a:tailEnd/>
          </a:ln>
        </p:spPr>
        <p:txBody>
          <a:bodyPr vert="horz" wrap="square" lIns="122008" tIns="61004" rIns="122008" bIns="61004" numCol="1" anchor="ctr" anchorCtr="0" compatLnSpc="1">
            <a:prstTxWarp prst="textNoShape">
              <a:avLst/>
            </a:prstTxWarp>
          </a:bodyPr>
          <a:lstStyle>
            <a:lvl1pPr algn="l" rtl="0" eaLnBrk="1" fontAlgn="base" hangingPunct="1">
              <a:spcBef>
                <a:spcPct val="0"/>
              </a:spcBef>
              <a:spcAft>
                <a:spcPct val="0"/>
              </a:spcAft>
              <a:defRPr sz="4400" b="1">
                <a:solidFill>
                  <a:schemeClr val="bg2"/>
                </a:solidFill>
                <a:latin typeface="+mj-lt"/>
                <a:ea typeface="+mj-ea"/>
                <a:cs typeface="+mj-cs"/>
              </a:defRPr>
            </a:lvl1pPr>
            <a:lvl2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2pPr>
            <a:lvl3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3pPr>
            <a:lvl4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4pPr>
            <a:lvl5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5pPr>
            <a:lvl6pPr marL="610042"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6pPr>
            <a:lvl7pPr marL="1220084"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7pPr>
            <a:lvl8pPr marL="1830126"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8pPr>
            <a:lvl9pPr marL="2440168"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9pPr>
          </a:lstStyle>
          <a:p>
            <a:pPr>
              <a:lnSpc>
                <a:spcPts val="3920"/>
              </a:lnSpc>
            </a:pPr>
            <a:r>
              <a:rPr lang="en-US" sz="4000" dirty="0">
                <a:solidFill>
                  <a:schemeClr val="accent4"/>
                </a:solidFill>
                <a:latin typeface="Calibri" panose="020F0502020204030204" pitchFamily="34" charset="0"/>
              </a:rPr>
              <a:t>Teaching Assistant </a:t>
            </a:r>
            <a:br>
              <a:rPr lang="en-US" sz="4000" dirty="0">
                <a:solidFill>
                  <a:schemeClr val="accent4"/>
                </a:solidFill>
                <a:latin typeface="Calibri" panose="020F0502020204030204" pitchFamily="34" charset="0"/>
              </a:rPr>
            </a:br>
            <a:r>
              <a:rPr lang="en-US" sz="4000" dirty="0">
                <a:solidFill>
                  <a:schemeClr val="accent4"/>
                </a:solidFill>
                <a:latin typeface="Calibri" panose="020F0502020204030204" pitchFamily="34" charset="0"/>
              </a:rPr>
              <a:t>and Foster </a:t>
            </a:r>
            <a:r>
              <a:rPr lang="en-US" sz="4000" dirty="0" err="1">
                <a:solidFill>
                  <a:schemeClr val="accent4"/>
                </a:solidFill>
                <a:latin typeface="Calibri" panose="020F0502020204030204" pitchFamily="34" charset="0"/>
              </a:rPr>
              <a:t>Carer</a:t>
            </a:r>
            <a:endParaRPr lang="en-GB" sz="4000" kern="0" dirty="0">
              <a:solidFill>
                <a:schemeClr val="accent4"/>
              </a:solidFill>
              <a:latin typeface="Calibri" panose="020F0502020204030204" pitchFamily="34" charset="0"/>
            </a:endParaRPr>
          </a:p>
        </p:txBody>
      </p:sp>
      <p:grpSp>
        <p:nvGrpSpPr>
          <p:cNvPr id="5" name="Group 4">
            <a:extLst>
              <a:ext uri="{FF2B5EF4-FFF2-40B4-BE49-F238E27FC236}">
                <a16:creationId xmlns="" xmlns:a16="http://schemas.microsoft.com/office/drawing/2014/main" id="{65AB5C14-50EA-5045-9D32-D1224CF9ECFF}"/>
              </a:ext>
            </a:extLst>
          </p:cNvPr>
          <p:cNvGrpSpPr/>
          <p:nvPr/>
        </p:nvGrpSpPr>
        <p:grpSpPr>
          <a:xfrm>
            <a:off x="3969094" y="1701602"/>
            <a:ext cx="1440160" cy="1800200"/>
            <a:chOff x="3969094" y="1701602"/>
            <a:chExt cx="1440160" cy="1800200"/>
          </a:xfrm>
        </p:grpSpPr>
        <p:cxnSp>
          <p:nvCxnSpPr>
            <p:cNvPr id="73" name="Straight Connector 72">
              <a:extLst>
                <a:ext uri="{FF2B5EF4-FFF2-40B4-BE49-F238E27FC236}">
                  <a16:creationId xmlns="" xmlns:a16="http://schemas.microsoft.com/office/drawing/2014/main" id="{59A13112-2402-1546-82BB-F4DF53CCA251}"/>
                </a:ext>
              </a:extLst>
            </p:cNvPr>
            <p:cNvCxnSpPr/>
            <p:nvPr/>
          </p:nvCxnSpPr>
          <p:spPr bwMode="auto">
            <a:xfrm>
              <a:off x="4712775" y="3257350"/>
              <a:ext cx="0" cy="244452"/>
            </a:xfrm>
            <a:prstGeom prst="line">
              <a:avLst/>
            </a:prstGeom>
            <a:solidFill>
              <a:schemeClr val="accent1"/>
            </a:solidFill>
            <a:ln w="38100" cap="flat" cmpd="sng" algn="ctr">
              <a:solidFill>
                <a:schemeClr val="bg2"/>
              </a:solidFill>
              <a:prstDash val="solid"/>
              <a:round/>
              <a:headEnd type="none" w="med" len="med"/>
              <a:tailEnd type="none" w="med" len="med"/>
            </a:ln>
            <a:effectLst/>
          </p:spPr>
        </p:cxnSp>
        <p:sp>
          <p:nvSpPr>
            <p:cNvPr id="19" name="Oval 18">
              <a:extLst>
                <a:ext uri="{FF2B5EF4-FFF2-40B4-BE49-F238E27FC236}">
                  <a16:creationId xmlns="" xmlns:a16="http://schemas.microsoft.com/office/drawing/2014/main" id="{7E905C01-50A9-664E-8C8F-D447F3A34641}"/>
                </a:ext>
              </a:extLst>
            </p:cNvPr>
            <p:cNvSpPr/>
            <p:nvPr/>
          </p:nvSpPr>
          <p:spPr bwMode="auto">
            <a:xfrm>
              <a:off x="3969094" y="1701602"/>
              <a:ext cx="1440160" cy="1440160"/>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1400" b="1" dirty="0">
                  <a:solidFill>
                    <a:schemeClr val="bg1"/>
                  </a:solidFill>
                  <a:latin typeface="Calibri" panose="020F0502020204030204" pitchFamily="34" charset="0"/>
                  <a:cs typeface="Calibri" panose="020F0502020204030204" pitchFamily="34" charset="0"/>
                </a:rPr>
                <a:t>Level 3 Teaching Assistant</a:t>
              </a:r>
            </a:p>
          </p:txBody>
        </p:sp>
      </p:grpSp>
      <p:sp>
        <p:nvSpPr>
          <p:cNvPr id="23" name="TextBox 22">
            <a:extLst>
              <a:ext uri="{FF2B5EF4-FFF2-40B4-BE49-F238E27FC236}">
                <a16:creationId xmlns="" xmlns:a16="http://schemas.microsoft.com/office/drawing/2014/main" id="{8F778F0C-8C05-2144-A5AC-B365750FC772}"/>
              </a:ext>
            </a:extLst>
          </p:cNvPr>
          <p:cNvSpPr txBox="1"/>
          <p:nvPr/>
        </p:nvSpPr>
        <p:spPr>
          <a:xfrm>
            <a:off x="2953216" y="4377624"/>
            <a:ext cx="3471915" cy="1261884"/>
          </a:xfrm>
          <a:prstGeom prst="rect">
            <a:avLst/>
          </a:prstGeom>
          <a:noFill/>
        </p:spPr>
        <p:txBody>
          <a:bodyPr wrap="square" rtlCol="0">
            <a:spAutoFit/>
          </a:bodyPr>
          <a:lstStyle/>
          <a:p>
            <a:pPr algn="ctr"/>
            <a:r>
              <a:rPr lang="en-GB" sz="1900" dirty="0">
                <a:latin typeface="Calibri" panose="020F0502020204030204" pitchFamily="34" charset="0"/>
                <a:cs typeface="Calibri" panose="020F0502020204030204" pitchFamily="34" charset="0"/>
              </a:rPr>
              <a:t>Failed exams </a:t>
            </a:r>
            <a:br>
              <a:rPr lang="en-GB" sz="1900" dirty="0">
                <a:latin typeface="Calibri" panose="020F0502020204030204" pitchFamily="34" charset="0"/>
                <a:cs typeface="Calibri" panose="020F0502020204030204" pitchFamily="34" charset="0"/>
              </a:rPr>
            </a:br>
            <a:r>
              <a:rPr lang="en-GB" sz="1900" dirty="0">
                <a:latin typeface="Calibri" panose="020F0502020204030204" pitchFamily="34" charset="0"/>
                <a:cs typeface="Calibri" panose="020F0502020204030204" pitchFamily="34" charset="0"/>
              </a:rPr>
              <a:t>at school </a:t>
            </a:r>
            <a:r>
              <a:rPr lang="en-GB" sz="1900" dirty="0">
                <a:solidFill>
                  <a:prstClr val="black"/>
                </a:solidFill>
                <a:latin typeface="Calibri" panose="020F0502020204030204" pitchFamily="34" charset="0"/>
                <a:cs typeface="Calibri" panose="020F0502020204030204" pitchFamily="34" charset="0"/>
              </a:rPr>
              <a:t>–</a:t>
            </a:r>
            <a:br>
              <a:rPr lang="en-GB" sz="1900" dirty="0">
                <a:solidFill>
                  <a:prstClr val="black"/>
                </a:solidFill>
                <a:latin typeface="Calibri" panose="020F0502020204030204" pitchFamily="34" charset="0"/>
                <a:cs typeface="Calibri" panose="020F0502020204030204" pitchFamily="34" charset="0"/>
              </a:rPr>
            </a:br>
            <a:r>
              <a:rPr lang="en-GB" sz="1900" dirty="0">
                <a:solidFill>
                  <a:prstClr val="black"/>
                </a:solidFill>
                <a:latin typeface="Calibri" panose="020F0502020204030204" pitchFamily="34" charset="0"/>
                <a:cs typeface="Calibri" panose="020F0502020204030204" pitchFamily="34" charset="0"/>
              </a:rPr>
              <a:t>hearing loss </a:t>
            </a:r>
            <a:br>
              <a:rPr lang="en-GB" sz="1900" dirty="0">
                <a:solidFill>
                  <a:prstClr val="black"/>
                </a:solidFill>
                <a:latin typeface="Calibri" panose="020F0502020204030204" pitchFamily="34" charset="0"/>
                <a:cs typeface="Calibri" panose="020F0502020204030204" pitchFamily="34" charset="0"/>
              </a:rPr>
            </a:br>
            <a:r>
              <a:rPr lang="en-GB" sz="1900" dirty="0">
                <a:solidFill>
                  <a:prstClr val="black"/>
                </a:solidFill>
                <a:latin typeface="Calibri" panose="020F0502020204030204" pitchFamily="34" charset="0"/>
                <a:cs typeface="Calibri" panose="020F0502020204030204" pitchFamily="34" charset="0"/>
              </a:rPr>
              <a:t>not diagnosed</a:t>
            </a:r>
            <a:r>
              <a:rPr lang="en-GB" sz="190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4008112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2" grpId="0"/>
      <p:bldP spid="53" grpId="0"/>
      <p:bldP spid="18"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24979" y="1701602"/>
            <a:ext cx="9001000" cy="2677656"/>
          </a:xfrm>
          <a:prstGeom prst="rect">
            <a:avLst/>
          </a:prstGeom>
          <a:noFill/>
        </p:spPr>
        <p:txBody>
          <a:bodyPr wrap="square" rtlCol="0">
            <a:spAutoFit/>
          </a:bodyPr>
          <a:lstStyle/>
          <a:p>
            <a:pPr marL="349250" indent="-349250">
              <a:buClr>
                <a:schemeClr val="bg2"/>
              </a:buClr>
              <a:buFont typeface="Arial" panose="020B0604020202020204" pitchFamily="34" charset="0"/>
              <a:buChar char="•"/>
            </a:pPr>
            <a:r>
              <a:rPr lang="en-GB" sz="2800" dirty="0">
                <a:latin typeface="Calibri" panose="020F0502020204030204" pitchFamily="34" charset="0"/>
                <a:cs typeface="Calibri" panose="020F0502020204030204" pitchFamily="34" charset="0"/>
              </a:rPr>
              <a:t>Choose:</a:t>
            </a:r>
          </a:p>
          <a:p>
            <a:pPr marL="349250" indent="-349250">
              <a:buClr>
                <a:schemeClr val="bg2"/>
              </a:buClr>
              <a:buFont typeface="Arial" panose="020B0604020202020204" pitchFamily="34" charset="0"/>
              <a:buChar char="•"/>
            </a:pPr>
            <a:r>
              <a:rPr lang="en-GB" sz="2800" dirty="0">
                <a:latin typeface="Calibri" panose="020F0502020204030204" pitchFamily="34" charset="0"/>
                <a:cs typeface="Calibri" panose="020F0502020204030204" pitchFamily="34" charset="0"/>
              </a:rPr>
              <a:t>Number Game (13-16 years) (R 1.1)</a:t>
            </a:r>
          </a:p>
          <a:p>
            <a:pPr marL="349250" indent="-349250">
              <a:buClr>
                <a:schemeClr val="bg2"/>
              </a:buClr>
              <a:buFont typeface="Arial" panose="020B0604020202020204" pitchFamily="34" charset="0"/>
              <a:buChar char="•"/>
            </a:pPr>
            <a:r>
              <a:rPr lang="en-GB" sz="2800" dirty="0">
                <a:latin typeface="Calibri" panose="020F0502020204030204" pitchFamily="34" charset="0"/>
                <a:cs typeface="Calibri" panose="020F0502020204030204" pitchFamily="34" charset="0"/>
              </a:rPr>
              <a:t>Job names (13 -25 years) (R 1.2)</a:t>
            </a:r>
          </a:p>
          <a:p>
            <a:pPr marL="349250" indent="-349250">
              <a:buClr>
                <a:schemeClr val="bg2"/>
              </a:buClr>
              <a:buFont typeface="Arial" panose="020B0604020202020204" pitchFamily="34" charset="0"/>
              <a:buChar char="•"/>
            </a:pPr>
            <a:r>
              <a:rPr lang="en-GB" sz="2800" dirty="0">
                <a:latin typeface="Calibri" panose="020F0502020204030204" pitchFamily="34" charset="0"/>
                <a:cs typeface="Calibri" panose="020F0502020204030204" pitchFamily="34" charset="0"/>
              </a:rPr>
              <a:t>Post-its game (13-25 years)</a:t>
            </a:r>
          </a:p>
          <a:p>
            <a:pPr marL="349250" indent="-349250">
              <a:buClr>
                <a:schemeClr val="bg2"/>
              </a:buClr>
              <a:buFont typeface="Arial" panose="020B0604020202020204" pitchFamily="34" charset="0"/>
              <a:buChar char="•"/>
            </a:pPr>
            <a:r>
              <a:rPr lang="en-GB" sz="2800" dirty="0">
                <a:latin typeface="Calibri" panose="020F0502020204030204" pitchFamily="34" charset="0"/>
                <a:cs typeface="Calibri" panose="020F0502020204030204" pitchFamily="34" charset="0"/>
              </a:rPr>
              <a:t>Human Bingo (13-25 years) (R 1.3)</a:t>
            </a:r>
          </a:p>
          <a:p>
            <a:pPr marL="349250" indent="-349250">
              <a:buClr>
                <a:schemeClr val="bg2"/>
              </a:buClr>
              <a:buFont typeface="Arial" panose="020B0604020202020204" pitchFamily="34" charset="0"/>
              <a:buChar char="•"/>
            </a:pPr>
            <a:r>
              <a:rPr lang="en-GB" sz="2800" dirty="0">
                <a:latin typeface="Calibri" panose="020F0502020204030204" pitchFamily="34" charset="0"/>
                <a:cs typeface="Calibri" panose="020F0502020204030204" pitchFamily="34" charset="0"/>
              </a:rPr>
              <a:t>Your own!</a:t>
            </a:r>
          </a:p>
        </p:txBody>
      </p:sp>
      <p:sp>
        <p:nvSpPr>
          <p:cNvPr id="5" name="Title 1">
            <a:extLst>
              <a:ext uri="{FF2B5EF4-FFF2-40B4-BE49-F238E27FC236}">
                <a16:creationId xmlns="" xmlns:a16="http://schemas.microsoft.com/office/drawing/2014/main" id="{6BB8C2E2-A20A-9342-A573-D26C5ECFA7D2}"/>
              </a:ext>
            </a:extLst>
          </p:cNvPr>
          <p:cNvSpPr txBox="1">
            <a:spLocks/>
          </p:cNvSpPr>
          <p:nvPr/>
        </p:nvSpPr>
        <p:spPr bwMode="auto">
          <a:xfrm>
            <a:off x="633177" y="320040"/>
            <a:ext cx="8256091" cy="720000"/>
          </a:xfrm>
          <a:prstGeom prst="rect">
            <a:avLst/>
          </a:prstGeom>
          <a:noFill/>
          <a:ln w="9525">
            <a:noFill/>
            <a:miter lim="800000"/>
            <a:headEnd/>
            <a:tailEnd/>
          </a:ln>
        </p:spPr>
        <p:txBody>
          <a:bodyPr vert="horz" wrap="square" lIns="122008" tIns="61004" rIns="122008" bIns="61004" numCol="1" anchor="ctr" anchorCtr="0" compatLnSpc="1">
            <a:prstTxWarp prst="textNoShape">
              <a:avLst/>
            </a:prstTxWarp>
          </a:bodyPr>
          <a:lstStyle>
            <a:lvl1pPr algn="l" rtl="0" eaLnBrk="1" fontAlgn="base" hangingPunct="1">
              <a:spcBef>
                <a:spcPct val="0"/>
              </a:spcBef>
              <a:spcAft>
                <a:spcPct val="0"/>
              </a:spcAft>
              <a:defRPr sz="3600" b="1" i="0">
                <a:solidFill>
                  <a:srgbClr val="FFE900"/>
                </a:solidFill>
                <a:latin typeface="Work Sans" pitchFamily="2" charset="77"/>
                <a:ea typeface="+mj-ea"/>
                <a:cs typeface="+mj-cs"/>
              </a:defRPr>
            </a:lvl1pPr>
            <a:lvl2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2pPr>
            <a:lvl3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3pPr>
            <a:lvl4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4pPr>
            <a:lvl5pPr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5pPr>
            <a:lvl6pPr marL="610042"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6pPr>
            <a:lvl7pPr marL="1220084"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7pPr>
            <a:lvl8pPr marL="1830126"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8pPr>
            <a:lvl9pPr marL="2440168" algn="ctr" rtl="0" eaLnBrk="1" fontAlgn="base" hangingPunct="1">
              <a:spcBef>
                <a:spcPct val="0"/>
              </a:spcBef>
              <a:spcAft>
                <a:spcPct val="0"/>
              </a:spcAft>
              <a:defRPr sz="5900">
                <a:solidFill>
                  <a:schemeClr val="tx2"/>
                </a:solidFill>
                <a:latin typeface="Arial" pitchFamily="-107" charset="0"/>
                <a:ea typeface="ＭＳ Ｐゴシック" pitchFamily="-107" charset="-128"/>
                <a:cs typeface="ＭＳ Ｐゴシック" pitchFamily="-107" charset="-128"/>
              </a:defRPr>
            </a:lvl9pPr>
          </a:lstStyle>
          <a:p>
            <a:r>
              <a:rPr lang="en-GB" sz="4000" dirty="0">
                <a:latin typeface="Calibri" panose="020F0502020204030204" pitchFamily="34" charset="0"/>
              </a:rPr>
              <a:t>Icebreaker! Group activity </a:t>
            </a:r>
            <a:endParaRPr lang="en-GB" sz="4000" kern="0" dirty="0">
              <a:latin typeface="Calibri" panose="020F0502020204030204" pitchFamily="34" charset="0"/>
            </a:endParaRPr>
          </a:p>
        </p:txBody>
      </p:sp>
      <p:pic>
        <p:nvPicPr>
          <p:cNvPr id="4" name="Picture 3">
            <a:extLst>
              <a:ext uri="{FF2B5EF4-FFF2-40B4-BE49-F238E27FC236}">
                <a16:creationId xmlns="" xmlns:a16="http://schemas.microsoft.com/office/drawing/2014/main" id="{1703D01E-CC01-4848-9764-F719659F93A3}"/>
              </a:ext>
            </a:extLst>
          </p:cNvPr>
          <p:cNvPicPr>
            <a:picLocks/>
          </p:cNvPicPr>
          <p:nvPr/>
        </p:nvPicPr>
        <p:blipFill>
          <a:blip r:embed="rId3" cstate="screen">
            <a:extLst>
              <a:ext uri="{28A0092B-C50C-407E-A947-70E740481C1C}">
                <a14:useLocalDpi xmlns:a14="http://schemas.microsoft.com/office/drawing/2010/main"/>
              </a:ext>
            </a:extLst>
          </a:blip>
          <a:srcRect/>
          <a:stretch/>
        </p:blipFill>
        <p:spPr>
          <a:xfrm>
            <a:off x="6457627" y="2565698"/>
            <a:ext cx="6167529" cy="6167529"/>
          </a:xfrm>
          <a:prstGeom prst="ellipse">
            <a:avLst/>
          </a:prstGeom>
          <a:ln w="76200">
            <a:solidFill>
              <a:schemeClr val="bg2">
                <a:lumMod val="20000"/>
                <a:lumOff val="80000"/>
              </a:schemeClr>
            </a:solidFill>
          </a:ln>
        </p:spPr>
      </p:pic>
    </p:spTree>
    <p:extLst>
      <p:ext uri="{BB962C8B-B14F-4D97-AF65-F5344CB8AC3E}">
        <p14:creationId xmlns:p14="http://schemas.microsoft.com/office/powerpoint/2010/main" val="24621578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 xmlns:a16="http://schemas.microsoft.com/office/drawing/2014/main" id="{420DFF3E-2FEE-2746-B98B-75B6BBE97DCB}"/>
              </a:ext>
            </a:extLst>
          </p:cNvPr>
          <p:cNvGrpSpPr/>
          <p:nvPr/>
        </p:nvGrpSpPr>
        <p:grpSpPr>
          <a:xfrm>
            <a:off x="4577413" y="1701602"/>
            <a:ext cx="1440160" cy="1800200"/>
            <a:chOff x="3969094" y="1701602"/>
            <a:chExt cx="1440160" cy="1800200"/>
          </a:xfrm>
        </p:grpSpPr>
        <p:cxnSp>
          <p:nvCxnSpPr>
            <p:cNvPr id="21" name="Straight Connector 20">
              <a:extLst>
                <a:ext uri="{FF2B5EF4-FFF2-40B4-BE49-F238E27FC236}">
                  <a16:creationId xmlns="" xmlns:a16="http://schemas.microsoft.com/office/drawing/2014/main" id="{BDF779AA-E9DA-C043-BEFA-9F13CF95380B}"/>
                </a:ext>
              </a:extLst>
            </p:cNvPr>
            <p:cNvCxnSpPr/>
            <p:nvPr/>
          </p:nvCxnSpPr>
          <p:spPr bwMode="auto">
            <a:xfrm>
              <a:off x="4712775" y="3257350"/>
              <a:ext cx="0" cy="244452"/>
            </a:xfrm>
            <a:prstGeom prst="line">
              <a:avLst/>
            </a:prstGeom>
            <a:solidFill>
              <a:schemeClr val="accent1"/>
            </a:solidFill>
            <a:ln w="38100" cap="flat" cmpd="sng" algn="ctr">
              <a:solidFill>
                <a:schemeClr val="bg2"/>
              </a:solidFill>
              <a:prstDash val="solid"/>
              <a:round/>
              <a:headEnd type="none" w="med" len="med"/>
              <a:tailEnd type="none" w="med" len="med"/>
            </a:ln>
            <a:effectLst/>
          </p:spPr>
        </p:cxnSp>
        <p:sp>
          <p:nvSpPr>
            <p:cNvPr id="22" name="Oval 21">
              <a:extLst>
                <a:ext uri="{FF2B5EF4-FFF2-40B4-BE49-F238E27FC236}">
                  <a16:creationId xmlns="" xmlns:a16="http://schemas.microsoft.com/office/drawing/2014/main" id="{2C517455-67FC-8242-B714-8100F73B89B5}"/>
                </a:ext>
              </a:extLst>
            </p:cNvPr>
            <p:cNvSpPr/>
            <p:nvPr/>
          </p:nvSpPr>
          <p:spPr bwMode="auto">
            <a:xfrm>
              <a:off x="3969094" y="1701602"/>
              <a:ext cx="1440160" cy="1440160"/>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1600" b="1" dirty="0">
                  <a:solidFill>
                    <a:schemeClr val="bg1"/>
                  </a:solidFill>
                  <a:latin typeface="Calibri" panose="020F0502020204030204" pitchFamily="34" charset="0"/>
                  <a:cs typeface="Calibri" panose="020F0502020204030204" pitchFamily="34" charset="0"/>
                </a:rPr>
                <a:t>Agency Sales Executive</a:t>
              </a:r>
            </a:p>
          </p:txBody>
        </p:sp>
      </p:grpSp>
      <p:sp>
        <p:nvSpPr>
          <p:cNvPr id="19" name="Rectangle 18">
            <a:extLst>
              <a:ext uri="{FF2B5EF4-FFF2-40B4-BE49-F238E27FC236}">
                <a16:creationId xmlns="" xmlns:a16="http://schemas.microsoft.com/office/drawing/2014/main" id="{0CF5C930-0078-1E43-A8CF-FA9BE743B387}"/>
              </a:ext>
            </a:extLst>
          </p:cNvPr>
          <p:cNvSpPr/>
          <p:nvPr/>
        </p:nvSpPr>
        <p:spPr bwMode="auto">
          <a:xfrm>
            <a:off x="7868198" y="1341562"/>
            <a:ext cx="4326973" cy="5518026"/>
          </a:xfrm>
          <a:prstGeom prst="rect">
            <a:avLst/>
          </a:prstGeom>
          <a:solidFill>
            <a:schemeClr val="accent4">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sp>
        <p:nvSpPr>
          <p:cNvPr id="13" name="Title 1"/>
          <p:cNvSpPr>
            <a:spLocks noGrp="1"/>
          </p:cNvSpPr>
          <p:nvPr>
            <p:ph type="title"/>
          </p:nvPr>
        </p:nvSpPr>
        <p:spPr>
          <a:xfrm>
            <a:off x="609252" y="320040"/>
            <a:ext cx="8258150" cy="720000"/>
          </a:xfrm>
        </p:spPr>
        <p:txBody>
          <a:bodyPr/>
          <a:lstStyle/>
          <a:p>
            <a:r>
              <a:rPr lang="en-US" sz="4000" b="1" dirty="0"/>
              <a:t>Agency Sales Executive </a:t>
            </a:r>
            <a:endParaRPr lang="en-GB" sz="4000" b="1" dirty="0"/>
          </a:p>
        </p:txBody>
      </p:sp>
      <p:sp>
        <p:nvSpPr>
          <p:cNvPr id="52" name="Rectangle 51">
            <a:extLst>
              <a:ext uri="{FF2B5EF4-FFF2-40B4-BE49-F238E27FC236}">
                <a16:creationId xmlns="" xmlns:a16="http://schemas.microsoft.com/office/drawing/2014/main" id="{80290509-2AFC-DD46-8C2A-2C959953E269}"/>
              </a:ext>
            </a:extLst>
          </p:cNvPr>
          <p:cNvSpPr/>
          <p:nvPr/>
        </p:nvSpPr>
        <p:spPr>
          <a:xfrm>
            <a:off x="8105898" y="1728216"/>
            <a:ext cx="6120680" cy="738664"/>
          </a:xfrm>
          <a:prstGeom prst="rect">
            <a:avLst/>
          </a:prstGeom>
        </p:spPr>
        <p:txBody>
          <a:bodyPr wrap="square">
            <a:spAutoFit/>
          </a:bodyPr>
          <a:lstStyle/>
          <a:p>
            <a:pPr lvl="0"/>
            <a:r>
              <a:rPr lang="en-GB" sz="2100" b="1" dirty="0">
                <a:solidFill>
                  <a:schemeClr val="bg2"/>
                </a:solidFill>
                <a:latin typeface="Calibri" panose="020F0502020204030204" pitchFamily="34" charset="0"/>
                <a:cs typeface="Calibri" panose="020F0502020204030204" pitchFamily="34" charset="0"/>
              </a:rPr>
              <a:t>Technology @ work </a:t>
            </a:r>
            <a:r>
              <a:rPr lang="en-GB" sz="2100" dirty="0">
                <a:solidFill>
                  <a:srgbClr val="87027B"/>
                </a:solidFill>
                <a:latin typeface="Calibri" panose="020F0502020204030204" pitchFamily="34" charset="0"/>
                <a:cs typeface="Calibri" panose="020F0502020204030204" pitchFamily="34" charset="0"/>
              </a:rPr>
              <a:t/>
            </a:r>
            <a:br>
              <a:rPr lang="en-GB" sz="2100" dirty="0">
                <a:solidFill>
                  <a:srgbClr val="87027B"/>
                </a:solidFill>
                <a:latin typeface="Calibri" panose="020F0502020204030204" pitchFamily="34" charset="0"/>
                <a:cs typeface="Calibri" panose="020F0502020204030204" pitchFamily="34" charset="0"/>
              </a:rPr>
            </a:br>
            <a:r>
              <a:rPr lang="en-GB" sz="2100" dirty="0">
                <a:latin typeface="Calibri" panose="020F0502020204030204" pitchFamily="34" charset="0"/>
                <a:cs typeface="Calibri" panose="020F0502020204030204" pitchFamily="34" charset="0"/>
              </a:rPr>
              <a:t>Telephone adapter.</a:t>
            </a:r>
            <a:endParaRPr lang="en-GB" sz="2100" dirty="0">
              <a:effectLst/>
              <a:latin typeface="Calibri" panose="020F0502020204030204" pitchFamily="34" charset="0"/>
              <a:cs typeface="Calibri" panose="020F0502020204030204" pitchFamily="34" charset="0"/>
            </a:endParaRPr>
          </a:p>
        </p:txBody>
      </p:sp>
      <p:sp>
        <p:nvSpPr>
          <p:cNvPr id="53" name="Rectangle 52">
            <a:extLst>
              <a:ext uri="{FF2B5EF4-FFF2-40B4-BE49-F238E27FC236}">
                <a16:creationId xmlns="" xmlns:a16="http://schemas.microsoft.com/office/drawing/2014/main" id="{2C4C03DA-2330-6F46-A4C7-0622C2EB79D0}"/>
              </a:ext>
            </a:extLst>
          </p:cNvPr>
          <p:cNvSpPr/>
          <p:nvPr/>
        </p:nvSpPr>
        <p:spPr>
          <a:xfrm>
            <a:off x="8105899" y="2637706"/>
            <a:ext cx="4825952" cy="2031325"/>
          </a:xfrm>
          <a:prstGeom prst="rect">
            <a:avLst/>
          </a:prstGeom>
        </p:spPr>
        <p:txBody>
          <a:bodyPr wrap="square">
            <a:spAutoFit/>
          </a:bodyPr>
          <a:lstStyle/>
          <a:p>
            <a:r>
              <a:rPr lang="en-GB" sz="2100" b="1" dirty="0">
                <a:solidFill>
                  <a:schemeClr val="bg2"/>
                </a:solidFill>
                <a:latin typeface="Calibri" panose="020F0502020204030204" pitchFamily="34" charset="0"/>
                <a:cs typeface="Calibri" panose="020F0502020204030204" pitchFamily="34" charset="0"/>
              </a:rPr>
              <a:t>Tips for deaf young people </a:t>
            </a:r>
            <a:r>
              <a:rPr lang="en-GB" sz="2100" dirty="0">
                <a:solidFill>
                  <a:srgbClr val="87027B"/>
                </a:solidFill>
                <a:latin typeface="Calibri" panose="020F0502020204030204" pitchFamily="34" charset="0"/>
                <a:cs typeface="Calibri" panose="020F0502020204030204" pitchFamily="34" charset="0"/>
              </a:rPr>
              <a:t/>
            </a:r>
            <a:br>
              <a:rPr lang="en-GB" sz="2100" dirty="0">
                <a:solidFill>
                  <a:srgbClr val="87027B"/>
                </a:solidFill>
                <a:latin typeface="Calibri" panose="020F0502020204030204" pitchFamily="34" charset="0"/>
                <a:cs typeface="Calibri" panose="020F0502020204030204" pitchFamily="34" charset="0"/>
              </a:rPr>
            </a:br>
            <a:r>
              <a:rPr lang="en-GB" sz="2100" dirty="0">
                <a:latin typeface="Calibri" panose="020F0502020204030204" pitchFamily="34" charset="0"/>
                <a:cs typeface="Times New Roman" panose="02020603050405020304" pitchFamily="18" charset="0"/>
              </a:rPr>
              <a:t>Have </a:t>
            </a:r>
            <a:r>
              <a:rPr lang="en-GB" altLang="en-US" sz="2100" dirty="0">
                <a:latin typeface="Calibri" panose="020F0502020204030204" pitchFamily="34" charset="0"/>
                <a:ea typeface="Calibri" panose="020F0502020204030204" pitchFamily="34" charset="0"/>
                <a:cs typeface="Times New Roman" panose="02020603050405020304" pitchFamily="18" charset="0"/>
              </a:rPr>
              <a:t>honest conversations </a:t>
            </a:r>
            <a:br>
              <a:rPr lang="en-GB" altLang="en-US" sz="2100" dirty="0">
                <a:latin typeface="Calibri" panose="020F0502020204030204" pitchFamily="34" charset="0"/>
                <a:ea typeface="Calibri" panose="020F0502020204030204" pitchFamily="34" charset="0"/>
                <a:cs typeface="Times New Roman" panose="02020603050405020304" pitchFamily="18" charset="0"/>
              </a:rPr>
            </a:br>
            <a:r>
              <a:rPr lang="en-GB" altLang="en-US" sz="2100" dirty="0">
                <a:latin typeface="Calibri" panose="020F0502020204030204" pitchFamily="34" charset="0"/>
                <a:ea typeface="Calibri" panose="020F0502020204030204" pitchFamily="34" charset="0"/>
                <a:cs typeface="Times New Roman" panose="02020603050405020304" pitchFamily="18" charset="0"/>
              </a:rPr>
              <a:t>with your employer about </a:t>
            </a:r>
          </a:p>
          <a:p>
            <a:r>
              <a:rPr lang="en-GB" altLang="en-US" sz="2100" dirty="0">
                <a:latin typeface="Calibri" panose="020F0502020204030204" pitchFamily="34" charset="0"/>
                <a:ea typeface="Calibri" panose="020F0502020204030204" pitchFamily="34" charset="0"/>
                <a:cs typeface="Times New Roman" panose="02020603050405020304" pitchFamily="18" charset="0"/>
              </a:rPr>
              <a:t>any challenges you face. </a:t>
            </a:r>
          </a:p>
          <a:p>
            <a:r>
              <a:rPr lang="en-GB" altLang="en-US" sz="2100" dirty="0">
                <a:latin typeface="Calibri" panose="020F0502020204030204" pitchFamily="34" charset="0"/>
                <a:ea typeface="Calibri" panose="020F0502020204030204" pitchFamily="34" charset="0"/>
                <a:cs typeface="Times New Roman" panose="02020603050405020304" pitchFamily="18" charset="0"/>
              </a:rPr>
              <a:t>Everyone is different!</a:t>
            </a:r>
          </a:p>
          <a:p>
            <a:endParaRPr lang="en-GB" sz="2100" dirty="0">
              <a:solidFill>
                <a:schemeClr val="accent2"/>
              </a:solidFill>
              <a:latin typeface="Calibri" panose="020F0502020204030204" pitchFamily="34" charset="0"/>
              <a:cs typeface="Calibri" panose="020F0502020204030204" pitchFamily="34" charset="0"/>
            </a:endParaRPr>
          </a:p>
        </p:txBody>
      </p:sp>
      <p:grpSp>
        <p:nvGrpSpPr>
          <p:cNvPr id="59" name="Group 58">
            <a:extLst>
              <a:ext uri="{FF2B5EF4-FFF2-40B4-BE49-F238E27FC236}">
                <a16:creationId xmlns="" xmlns:a16="http://schemas.microsoft.com/office/drawing/2014/main" id="{F3DFF8AD-1794-B84D-A6DA-946AE6E89223}"/>
              </a:ext>
            </a:extLst>
          </p:cNvPr>
          <p:cNvGrpSpPr/>
          <p:nvPr/>
        </p:nvGrpSpPr>
        <p:grpSpPr>
          <a:xfrm>
            <a:off x="707465" y="1725072"/>
            <a:ext cx="3868551" cy="1028215"/>
            <a:chOff x="6686844" y="1697104"/>
            <a:chExt cx="3868551" cy="1028215"/>
          </a:xfrm>
        </p:grpSpPr>
        <p:sp>
          <p:nvSpPr>
            <p:cNvPr id="60" name="TextBox 59">
              <a:extLst>
                <a:ext uri="{FF2B5EF4-FFF2-40B4-BE49-F238E27FC236}">
                  <a16:creationId xmlns="" xmlns:a16="http://schemas.microsoft.com/office/drawing/2014/main" id="{396DB3C1-9C52-CB42-BC3E-CC2378335AB8}"/>
                </a:ext>
              </a:extLst>
            </p:cNvPr>
            <p:cNvSpPr txBox="1"/>
            <p:nvPr/>
          </p:nvSpPr>
          <p:spPr>
            <a:xfrm>
              <a:off x="6707220" y="2048211"/>
              <a:ext cx="2476029" cy="677108"/>
            </a:xfrm>
            <a:prstGeom prst="rect">
              <a:avLst/>
            </a:prstGeom>
            <a:noFill/>
          </p:spPr>
          <p:txBody>
            <a:bodyPr wrap="square" rtlCol="0" anchor="t">
              <a:spAutoFit/>
            </a:bodyPr>
            <a:lstStyle/>
            <a:p>
              <a:r>
                <a:rPr lang="en-US" sz="1900" kern="0" dirty="0">
                  <a:solidFill>
                    <a:schemeClr val="bg2"/>
                  </a:solidFill>
                  <a:latin typeface="Calibri" panose="020F0502020204030204" pitchFamily="34" charset="0"/>
                  <a:cs typeface="Calibri" panose="020F0502020204030204" pitchFamily="34" charset="0"/>
                </a:rPr>
                <a:t>Profoundly deaf </a:t>
              </a:r>
            </a:p>
            <a:p>
              <a:r>
                <a:rPr lang="en-US" sz="1900" kern="0" dirty="0">
                  <a:solidFill>
                    <a:schemeClr val="bg2"/>
                  </a:solidFill>
                  <a:latin typeface="Calibri" panose="020F0502020204030204" pitchFamily="34" charset="0"/>
                  <a:cs typeface="Calibri" panose="020F0502020204030204" pitchFamily="34" charset="0"/>
                </a:rPr>
                <a:t>1 hearing aid</a:t>
              </a:r>
              <a:endParaRPr lang="en-GB" sz="1900" kern="0" dirty="0">
                <a:solidFill>
                  <a:schemeClr val="bg2"/>
                </a:solidFill>
                <a:latin typeface="Calibri" panose="020F0502020204030204" pitchFamily="34" charset="0"/>
                <a:cs typeface="Calibri" panose="020F0502020204030204" pitchFamily="34" charset="0"/>
              </a:endParaRPr>
            </a:p>
          </p:txBody>
        </p:sp>
        <p:sp>
          <p:nvSpPr>
            <p:cNvPr id="61" name="Rectangle 60">
              <a:extLst>
                <a:ext uri="{FF2B5EF4-FFF2-40B4-BE49-F238E27FC236}">
                  <a16:creationId xmlns="" xmlns:a16="http://schemas.microsoft.com/office/drawing/2014/main" id="{584D35F2-DFBE-C841-8B9B-F5AF53E46D53}"/>
                </a:ext>
              </a:extLst>
            </p:cNvPr>
            <p:cNvSpPr/>
            <p:nvPr/>
          </p:nvSpPr>
          <p:spPr>
            <a:xfrm>
              <a:off x="6686844" y="1697104"/>
              <a:ext cx="3868551" cy="415498"/>
            </a:xfrm>
            <a:prstGeom prst="rect">
              <a:avLst/>
            </a:prstGeom>
          </p:spPr>
          <p:txBody>
            <a:bodyPr wrap="square" anchor="t">
              <a:spAutoFit/>
            </a:bodyPr>
            <a:lstStyle/>
            <a:p>
              <a:r>
                <a:rPr lang="en-GB" sz="2100" b="1" dirty="0" smtClean="0">
                  <a:solidFill>
                    <a:schemeClr val="bg2"/>
                  </a:solidFill>
                  <a:latin typeface="Calibri" panose="020F0502020204030204" pitchFamily="34" charset="0"/>
                  <a:cs typeface="Calibri" panose="020F0502020204030204" pitchFamily="34" charset="0"/>
                </a:rPr>
                <a:t>C, </a:t>
              </a:r>
              <a:r>
                <a:rPr lang="en-GB" sz="2100" b="1" dirty="0">
                  <a:solidFill>
                    <a:schemeClr val="bg2"/>
                  </a:solidFill>
                  <a:latin typeface="Calibri" panose="020F0502020204030204" pitchFamily="34" charset="0"/>
                  <a:cs typeface="Calibri" panose="020F0502020204030204" pitchFamily="34" charset="0"/>
                </a:rPr>
                <a:t>Manchester</a:t>
              </a:r>
              <a:endParaRPr lang="en-GB" sz="2100" b="1" kern="0" dirty="0">
                <a:solidFill>
                  <a:schemeClr val="bg2"/>
                </a:solidFill>
                <a:latin typeface="Calibri" panose="020F0502020204030204" pitchFamily="34" charset="0"/>
                <a:cs typeface="Calibri" panose="020F0502020204030204" pitchFamily="34" charset="0"/>
              </a:endParaRPr>
            </a:p>
          </p:txBody>
        </p:sp>
      </p:grpSp>
      <p:sp>
        <p:nvSpPr>
          <p:cNvPr id="64" name="TextBox 63">
            <a:extLst>
              <a:ext uri="{FF2B5EF4-FFF2-40B4-BE49-F238E27FC236}">
                <a16:creationId xmlns="" xmlns:a16="http://schemas.microsoft.com/office/drawing/2014/main" id="{0C496FEC-66F0-6B41-AAC2-DC7372AB05FE}"/>
              </a:ext>
            </a:extLst>
          </p:cNvPr>
          <p:cNvSpPr txBox="1"/>
          <p:nvPr/>
        </p:nvSpPr>
        <p:spPr>
          <a:xfrm>
            <a:off x="3537554" y="5786126"/>
            <a:ext cx="3471915" cy="384721"/>
          </a:xfrm>
          <a:prstGeom prst="rect">
            <a:avLst/>
          </a:prstGeom>
          <a:noFill/>
        </p:spPr>
        <p:txBody>
          <a:bodyPr wrap="square" rtlCol="0">
            <a:spAutoFit/>
          </a:bodyPr>
          <a:lstStyle/>
          <a:p>
            <a:pPr algn="ctr"/>
            <a:r>
              <a:rPr lang="en-GB" sz="1900" dirty="0">
                <a:latin typeface="Calibri" panose="020F0502020204030204" pitchFamily="34" charset="0"/>
                <a:cs typeface="Calibri" panose="020F0502020204030204" pitchFamily="34" charset="0"/>
              </a:rPr>
              <a:t>Left school at 16</a:t>
            </a:r>
          </a:p>
        </p:txBody>
      </p:sp>
      <p:grpSp>
        <p:nvGrpSpPr>
          <p:cNvPr id="7" name="Group 6">
            <a:extLst>
              <a:ext uri="{FF2B5EF4-FFF2-40B4-BE49-F238E27FC236}">
                <a16:creationId xmlns="" xmlns:a16="http://schemas.microsoft.com/office/drawing/2014/main" id="{9DE58447-6259-9042-8070-79B30A85B45C}"/>
              </a:ext>
            </a:extLst>
          </p:cNvPr>
          <p:cNvGrpSpPr/>
          <p:nvPr/>
        </p:nvGrpSpPr>
        <p:grpSpPr>
          <a:xfrm>
            <a:off x="4140945" y="4044689"/>
            <a:ext cx="2411401" cy="1185305"/>
            <a:chOff x="3532626" y="3509775"/>
            <a:chExt cx="2411401" cy="1185305"/>
          </a:xfrm>
        </p:grpSpPr>
        <p:sp>
          <p:nvSpPr>
            <p:cNvPr id="66" name="TextBox 65">
              <a:extLst>
                <a:ext uri="{FF2B5EF4-FFF2-40B4-BE49-F238E27FC236}">
                  <a16:creationId xmlns="" xmlns:a16="http://schemas.microsoft.com/office/drawing/2014/main" id="{8F4449BB-6718-FB48-99BD-AB90D10F9B45}"/>
                </a:ext>
              </a:extLst>
            </p:cNvPr>
            <p:cNvSpPr txBox="1"/>
            <p:nvPr/>
          </p:nvSpPr>
          <p:spPr>
            <a:xfrm>
              <a:off x="3532626" y="3509775"/>
              <a:ext cx="2411401" cy="969496"/>
            </a:xfrm>
            <a:prstGeom prst="rect">
              <a:avLst/>
            </a:prstGeom>
            <a:noFill/>
          </p:spPr>
          <p:txBody>
            <a:bodyPr wrap="square" rtlCol="0">
              <a:spAutoFit/>
            </a:bodyPr>
            <a:lstStyle/>
            <a:p>
              <a:pPr algn="ctr"/>
              <a:r>
                <a:rPr lang="en-GB" sz="1900" dirty="0">
                  <a:latin typeface="Calibri" panose="020F0502020204030204" pitchFamily="34" charset="0"/>
                  <a:cs typeface="Calibri" panose="020F0502020204030204" pitchFamily="34" charset="0"/>
                </a:rPr>
                <a:t>Applied for Apprenticeship </a:t>
              </a:r>
              <a:br>
                <a:rPr lang="en-GB" sz="1900" dirty="0">
                  <a:latin typeface="Calibri" panose="020F0502020204030204" pitchFamily="34" charset="0"/>
                  <a:cs typeface="Calibri" panose="020F0502020204030204" pitchFamily="34" charset="0"/>
                </a:rPr>
              </a:br>
              <a:r>
                <a:rPr lang="en-GB" sz="1900" dirty="0">
                  <a:latin typeface="Calibri" panose="020F0502020204030204" pitchFamily="34" charset="0"/>
                  <a:cs typeface="Calibri" panose="020F0502020204030204" pitchFamily="34" charset="0"/>
                </a:rPr>
                <a:t>at Channel 4</a:t>
              </a:r>
            </a:p>
          </p:txBody>
        </p:sp>
        <p:cxnSp>
          <p:nvCxnSpPr>
            <p:cNvPr id="75" name="Straight Connector 74">
              <a:extLst>
                <a:ext uri="{FF2B5EF4-FFF2-40B4-BE49-F238E27FC236}">
                  <a16:creationId xmlns="" xmlns:a16="http://schemas.microsoft.com/office/drawing/2014/main" id="{609F1FB6-F1A5-6842-90CA-59CB0B44450B}"/>
                </a:ext>
              </a:extLst>
            </p:cNvPr>
            <p:cNvCxnSpPr/>
            <p:nvPr/>
          </p:nvCxnSpPr>
          <p:spPr bwMode="auto">
            <a:xfrm>
              <a:off x="4713246" y="4450628"/>
              <a:ext cx="0" cy="244452"/>
            </a:xfrm>
            <a:prstGeom prst="line">
              <a:avLst/>
            </a:prstGeom>
            <a:solidFill>
              <a:schemeClr val="accent1"/>
            </a:solidFill>
            <a:ln w="38100" cap="flat" cmpd="sng" algn="ctr">
              <a:solidFill>
                <a:schemeClr val="bg2"/>
              </a:solidFill>
              <a:prstDash val="solid"/>
              <a:round/>
              <a:headEnd type="none" w="med" len="med"/>
              <a:tailEnd type="none" w="med" len="med"/>
            </a:ln>
            <a:effectLst/>
          </p:spPr>
        </p:cxnSp>
      </p:grpSp>
      <p:grpSp>
        <p:nvGrpSpPr>
          <p:cNvPr id="2" name="Group 1">
            <a:extLst>
              <a:ext uri="{FF2B5EF4-FFF2-40B4-BE49-F238E27FC236}">
                <a16:creationId xmlns="" xmlns:a16="http://schemas.microsoft.com/office/drawing/2014/main" id="{9A2E6E56-11AD-1C4E-B6D7-3D949EF604D8}"/>
              </a:ext>
            </a:extLst>
          </p:cNvPr>
          <p:cNvGrpSpPr/>
          <p:nvPr/>
        </p:nvGrpSpPr>
        <p:grpSpPr>
          <a:xfrm>
            <a:off x="3977368" y="5193923"/>
            <a:ext cx="2592288" cy="648699"/>
            <a:chOff x="3977368" y="5276809"/>
            <a:chExt cx="2592288" cy="648699"/>
          </a:xfrm>
        </p:grpSpPr>
        <p:cxnSp>
          <p:nvCxnSpPr>
            <p:cNvPr id="67" name="Straight Connector 66">
              <a:extLst>
                <a:ext uri="{FF2B5EF4-FFF2-40B4-BE49-F238E27FC236}">
                  <a16:creationId xmlns="" xmlns:a16="http://schemas.microsoft.com/office/drawing/2014/main" id="{0526518B-A423-ED4F-944B-A80421C8B3F7}"/>
                </a:ext>
              </a:extLst>
            </p:cNvPr>
            <p:cNvCxnSpPr/>
            <p:nvPr/>
          </p:nvCxnSpPr>
          <p:spPr bwMode="auto">
            <a:xfrm>
              <a:off x="5321565" y="5681056"/>
              <a:ext cx="0" cy="244452"/>
            </a:xfrm>
            <a:prstGeom prst="line">
              <a:avLst/>
            </a:prstGeom>
            <a:solidFill>
              <a:schemeClr val="accent1"/>
            </a:solidFill>
            <a:ln w="38100" cap="flat" cmpd="sng" algn="ctr">
              <a:solidFill>
                <a:schemeClr val="bg2"/>
              </a:solidFill>
              <a:prstDash val="solid"/>
              <a:round/>
              <a:headEnd type="none" w="med" len="med"/>
              <a:tailEnd type="none" w="med" len="med"/>
            </a:ln>
            <a:effectLst/>
          </p:spPr>
        </p:cxnSp>
        <p:sp>
          <p:nvSpPr>
            <p:cNvPr id="76" name="TextBox 75">
              <a:extLst>
                <a:ext uri="{FF2B5EF4-FFF2-40B4-BE49-F238E27FC236}">
                  <a16:creationId xmlns="" xmlns:a16="http://schemas.microsoft.com/office/drawing/2014/main" id="{2044F72C-8F3B-3644-A68C-07A4EA61EB2F}"/>
                </a:ext>
              </a:extLst>
            </p:cNvPr>
            <p:cNvSpPr txBox="1"/>
            <p:nvPr/>
          </p:nvSpPr>
          <p:spPr>
            <a:xfrm>
              <a:off x="3977368" y="5276809"/>
              <a:ext cx="2592288" cy="384721"/>
            </a:xfrm>
            <a:prstGeom prst="rect">
              <a:avLst/>
            </a:prstGeom>
            <a:noFill/>
          </p:spPr>
          <p:txBody>
            <a:bodyPr wrap="square" rtlCol="0">
              <a:spAutoFit/>
            </a:bodyPr>
            <a:lstStyle/>
            <a:p>
              <a:pPr algn="ctr"/>
              <a:r>
                <a:rPr lang="en-GB" sz="1900" dirty="0">
                  <a:latin typeface="Calibri" panose="020F0502020204030204" pitchFamily="34" charset="0"/>
                  <a:cs typeface="Calibri" panose="020F0502020204030204" pitchFamily="34" charset="0"/>
                </a:rPr>
                <a:t>Worked in my local shop</a:t>
              </a:r>
            </a:p>
          </p:txBody>
        </p:sp>
      </p:grpSp>
      <p:grpSp>
        <p:nvGrpSpPr>
          <p:cNvPr id="23" name="Group 22">
            <a:extLst>
              <a:ext uri="{FF2B5EF4-FFF2-40B4-BE49-F238E27FC236}">
                <a16:creationId xmlns="" xmlns:a16="http://schemas.microsoft.com/office/drawing/2014/main" id="{A61073E2-B166-0047-A7D2-6BFA9FC81A41}"/>
              </a:ext>
            </a:extLst>
          </p:cNvPr>
          <p:cNvGrpSpPr/>
          <p:nvPr/>
        </p:nvGrpSpPr>
        <p:grpSpPr>
          <a:xfrm>
            <a:off x="4001349" y="3448693"/>
            <a:ext cx="2592288" cy="629173"/>
            <a:chOff x="3369049" y="4724728"/>
            <a:chExt cx="2592288" cy="629173"/>
          </a:xfrm>
        </p:grpSpPr>
        <p:cxnSp>
          <p:nvCxnSpPr>
            <p:cNvPr id="24" name="Straight Connector 23">
              <a:extLst>
                <a:ext uri="{FF2B5EF4-FFF2-40B4-BE49-F238E27FC236}">
                  <a16:creationId xmlns="" xmlns:a16="http://schemas.microsoft.com/office/drawing/2014/main" id="{0C14FAC0-1B8D-7B4C-ADC4-0AB873DBE497}"/>
                </a:ext>
              </a:extLst>
            </p:cNvPr>
            <p:cNvCxnSpPr/>
            <p:nvPr/>
          </p:nvCxnSpPr>
          <p:spPr bwMode="auto">
            <a:xfrm>
              <a:off x="4688794" y="5109449"/>
              <a:ext cx="0" cy="244452"/>
            </a:xfrm>
            <a:prstGeom prst="line">
              <a:avLst/>
            </a:prstGeom>
            <a:solidFill>
              <a:schemeClr val="accent1"/>
            </a:solidFill>
            <a:ln w="38100" cap="flat" cmpd="sng" algn="ctr">
              <a:solidFill>
                <a:schemeClr val="bg2"/>
              </a:solidFill>
              <a:prstDash val="solid"/>
              <a:round/>
              <a:headEnd type="none" w="med" len="med"/>
              <a:tailEnd type="none" w="med" len="med"/>
            </a:ln>
            <a:effectLst/>
          </p:spPr>
        </p:cxnSp>
        <p:sp>
          <p:nvSpPr>
            <p:cNvPr id="26" name="TextBox 25">
              <a:extLst>
                <a:ext uri="{FF2B5EF4-FFF2-40B4-BE49-F238E27FC236}">
                  <a16:creationId xmlns="" xmlns:a16="http://schemas.microsoft.com/office/drawing/2014/main" id="{BEA6CEDA-6B2F-BB44-B734-8B6A9B5091DA}"/>
                </a:ext>
              </a:extLst>
            </p:cNvPr>
            <p:cNvSpPr txBox="1"/>
            <p:nvPr/>
          </p:nvSpPr>
          <p:spPr>
            <a:xfrm>
              <a:off x="3369049" y="4724728"/>
              <a:ext cx="2592288" cy="384721"/>
            </a:xfrm>
            <a:prstGeom prst="rect">
              <a:avLst/>
            </a:prstGeom>
            <a:noFill/>
          </p:spPr>
          <p:txBody>
            <a:bodyPr wrap="square" rtlCol="0">
              <a:spAutoFit/>
            </a:bodyPr>
            <a:lstStyle/>
            <a:p>
              <a:pPr algn="ctr"/>
              <a:r>
                <a:rPr lang="en-GB" sz="1900" dirty="0">
                  <a:latin typeface="Calibri" panose="020F0502020204030204" pitchFamily="34" charset="0"/>
                  <a:cs typeface="Calibri" panose="020F0502020204030204" pitchFamily="34" charset="0"/>
                </a:rPr>
                <a:t>Worked my way up</a:t>
              </a:r>
            </a:p>
          </p:txBody>
        </p:sp>
      </p:grpSp>
    </p:spTree>
    <p:extLst>
      <p:ext uri="{BB962C8B-B14F-4D97-AF65-F5344CB8AC3E}">
        <p14:creationId xmlns:p14="http://schemas.microsoft.com/office/powerpoint/2010/main" val="3207696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3" grpId="0"/>
      <p:bldP spid="52" grpId="0"/>
      <p:bldP spid="53" grpId="0"/>
      <p:bldP spid="64"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 name="Rectangle 50">
            <a:extLst>
              <a:ext uri="{FF2B5EF4-FFF2-40B4-BE49-F238E27FC236}">
                <a16:creationId xmlns="" xmlns:a16="http://schemas.microsoft.com/office/drawing/2014/main" id="{8DDF690D-3EFD-9540-AD59-C5D1EF4B752A}"/>
              </a:ext>
            </a:extLst>
          </p:cNvPr>
          <p:cNvSpPr/>
          <p:nvPr/>
        </p:nvSpPr>
        <p:spPr bwMode="auto">
          <a:xfrm>
            <a:off x="7850888" y="1341562"/>
            <a:ext cx="4344287" cy="5518026"/>
          </a:xfrm>
          <a:prstGeom prst="rect">
            <a:avLst/>
          </a:prstGeom>
          <a:solidFill>
            <a:schemeClr val="accent4">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u="none" strike="noStrike" cap="none" normalizeH="0" baseline="0" dirty="0">
              <a:ln>
                <a:noFill/>
              </a:ln>
              <a:solidFill>
                <a:schemeClr val="tx1"/>
              </a:solidFill>
              <a:effectLst/>
              <a:latin typeface="Calibri" panose="020F0502020204030204" pitchFamily="34" charset="0"/>
            </a:endParaRPr>
          </a:p>
        </p:txBody>
      </p:sp>
      <p:sp>
        <p:nvSpPr>
          <p:cNvPr id="54" name="Title 1">
            <a:extLst>
              <a:ext uri="{FF2B5EF4-FFF2-40B4-BE49-F238E27FC236}">
                <a16:creationId xmlns="" xmlns:a16="http://schemas.microsoft.com/office/drawing/2014/main" id="{05299543-C6B7-194C-A824-E10AB761AAF1}"/>
              </a:ext>
            </a:extLst>
          </p:cNvPr>
          <p:cNvSpPr>
            <a:spLocks noGrp="1"/>
          </p:cNvSpPr>
          <p:nvPr>
            <p:ph type="title"/>
          </p:nvPr>
        </p:nvSpPr>
        <p:spPr>
          <a:xfrm>
            <a:off x="609252" y="320040"/>
            <a:ext cx="8258150" cy="720000"/>
          </a:xfrm>
        </p:spPr>
        <p:txBody>
          <a:bodyPr/>
          <a:lstStyle/>
          <a:p>
            <a:r>
              <a:rPr lang="en-US" sz="4000" b="1" dirty="0"/>
              <a:t>Director of her own company</a:t>
            </a:r>
            <a:endParaRPr lang="en-GB" sz="4000" b="1" dirty="0"/>
          </a:p>
        </p:txBody>
      </p:sp>
      <p:sp>
        <p:nvSpPr>
          <p:cNvPr id="55" name="Rectangle 54">
            <a:extLst>
              <a:ext uri="{FF2B5EF4-FFF2-40B4-BE49-F238E27FC236}">
                <a16:creationId xmlns="" xmlns:a16="http://schemas.microsoft.com/office/drawing/2014/main" id="{5C5EF711-6119-804C-A937-488F734E58C1}"/>
              </a:ext>
            </a:extLst>
          </p:cNvPr>
          <p:cNvSpPr/>
          <p:nvPr/>
        </p:nvSpPr>
        <p:spPr>
          <a:xfrm>
            <a:off x="8224232" y="1728216"/>
            <a:ext cx="3877769" cy="1708160"/>
          </a:xfrm>
          <a:prstGeom prst="rect">
            <a:avLst/>
          </a:prstGeom>
        </p:spPr>
        <p:txBody>
          <a:bodyPr wrap="square">
            <a:spAutoFit/>
          </a:bodyPr>
          <a:lstStyle/>
          <a:p>
            <a:pPr lvl="0"/>
            <a:r>
              <a:rPr lang="en-GB" sz="2100" b="1" dirty="0">
                <a:solidFill>
                  <a:schemeClr val="bg2"/>
                </a:solidFill>
                <a:latin typeface="Calibri" panose="020F0502020204030204" pitchFamily="34" charset="0"/>
                <a:cs typeface="Calibri" panose="020F0502020204030204" pitchFamily="34" charset="0"/>
              </a:rPr>
              <a:t>Technology @ work </a:t>
            </a:r>
            <a:r>
              <a:rPr lang="en-GB" sz="2100" dirty="0">
                <a:solidFill>
                  <a:srgbClr val="87027B"/>
                </a:solidFill>
                <a:latin typeface="Calibri" panose="020F0502020204030204" pitchFamily="34" charset="0"/>
                <a:cs typeface="Calibri" panose="020F0502020204030204" pitchFamily="34" charset="0"/>
              </a:rPr>
              <a:t/>
            </a:r>
            <a:br>
              <a:rPr lang="en-GB" sz="2100" dirty="0">
                <a:solidFill>
                  <a:srgbClr val="87027B"/>
                </a:solidFill>
                <a:latin typeface="Calibri" panose="020F0502020204030204" pitchFamily="34" charset="0"/>
                <a:cs typeface="Calibri" panose="020F0502020204030204" pitchFamily="34" charset="0"/>
              </a:rPr>
            </a:br>
            <a:r>
              <a:rPr lang="en-GB" sz="2100" dirty="0">
                <a:solidFill>
                  <a:prstClr val="black"/>
                </a:solidFill>
                <a:latin typeface="Calibri" panose="020F0502020204030204" pitchFamily="34" charset="0"/>
                <a:cs typeface="Calibri" panose="020F0502020204030204" pitchFamily="34" charset="0"/>
              </a:rPr>
              <a:t>Uses Access to Work to pay for palantypists and lip speakers.</a:t>
            </a:r>
            <a:br>
              <a:rPr lang="en-GB" sz="2100" dirty="0">
                <a:solidFill>
                  <a:prstClr val="black"/>
                </a:solidFill>
                <a:latin typeface="Calibri" panose="020F0502020204030204" pitchFamily="34" charset="0"/>
                <a:cs typeface="Calibri" panose="020F0502020204030204" pitchFamily="34" charset="0"/>
              </a:rPr>
            </a:br>
            <a:r>
              <a:rPr lang="en-GB" sz="2100" dirty="0">
                <a:solidFill>
                  <a:prstClr val="black"/>
                </a:solidFill>
                <a:latin typeface="Calibri" panose="020F0502020204030204" pitchFamily="34" charset="0"/>
                <a:cs typeface="Calibri" panose="020F0502020204030204" pitchFamily="34" charset="0"/>
              </a:rPr>
              <a:t>Vibrating pager for the </a:t>
            </a:r>
            <a:br>
              <a:rPr lang="en-GB" sz="2100" dirty="0">
                <a:solidFill>
                  <a:prstClr val="black"/>
                </a:solidFill>
                <a:latin typeface="Calibri" panose="020F0502020204030204" pitchFamily="34" charset="0"/>
                <a:cs typeface="Calibri" panose="020F0502020204030204" pitchFamily="34" charset="0"/>
              </a:rPr>
            </a:br>
            <a:r>
              <a:rPr lang="en-GB" sz="2100" dirty="0">
                <a:solidFill>
                  <a:prstClr val="black"/>
                </a:solidFill>
                <a:latin typeface="Calibri" panose="020F0502020204030204" pitchFamily="34" charset="0"/>
                <a:cs typeface="Calibri" panose="020F0502020204030204" pitchFamily="34" charset="0"/>
              </a:rPr>
              <a:t>fire alarm.</a:t>
            </a:r>
            <a:endParaRPr lang="en-GB" sz="2100" dirty="0">
              <a:effectLst/>
              <a:latin typeface="Calibri" panose="020F0502020204030204" pitchFamily="34" charset="0"/>
              <a:cs typeface="Calibri" panose="020F0502020204030204" pitchFamily="34" charset="0"/>
            </a:endParaRPr>
          </a:p>
        </p:txBody>
      </p:sp>
      <p:sp>
        <p:nvSpPr>
          <p:cNvPr id="56" name="Rectangle 55">
            <a:extLst>
              <a:ext uri="{FF2B5EF4-FFF2-40B4-BE49-F238E27FC236}">
                <a16:creationId xmlns="" xmlns:a16="http://schemas.microsoft.com/office/drawing/2014/main" id="{D415A617-ED92-BD46-94F2-DA1E8013A651}"/>
              </a:ext>
            </a:extLst>
          </p:cNvPr>
          <p:cNvSpPr/>
          <p:nvPr/>
        </p:nvSpPr>
        <p:spPr>
          <a:xfrm>
            <a:off x="8224234" y="3573810"/>
            <a:ext cx="3633994" cy="2031325"/>
          </a:xfrm>
          <a:prstGeom prst="rect">
            <a:avLst/>
          </a:prstGeom>
        </p:spPr>
        <p:txBody>
          <a:bodyPr wrap="square">
            <a:spAutoFit/>
          </a:bodyPr>
          <a:lstStyle/>
          <a:p>
            <a:r>
              <a:rPr lang="en-GB" sz="2100" b="1" dirty="0">
                <a:solidFill>
                  <a:schemeClr val="bg2"/>
                </a:solidFill>
                <a:latin typeface="Calibri" panose="020F0502020204030204" pitchFamily="34" charset="0"/>
                <a:cs typeface="Calibri" panose="020F0502020204030204" pitchFamily="34" charset="0"/>
              </a:rPr>
              <a:t>Tips for deaf young people </a:t>
            </a:r>
            <a:r>
              <a:rPr lang="en-GB" sz="2100" dirty="0">
                <a:solidFill>
                  <a:srgbClr val="87027B"/>
                </a:solidFill>
                <a:latin typeface="Calibri" panose="020F0502020204030204" pitchFamily="34" charset="0"/>
                <a:cs typeface="Calibri" panose="020F0502020204030204" pitchFamily="34" charset="0"/>
              </a:rPr>
              <a:t/>
            </a:r>
            <a:br>
              <a:rPr lang="en-GB" sz="2100" dirty="0">
                <a:solidFill>
                  <a:srgbClr val="87027B"/>
                </a:solidFill>
                <a:latin typeface="Calibri" panose="020F0502020204030204" pitchFamily="34" charset="0"/>
                <a:cs typeface="Calibri" panose="020F0502020204030204" pitchFamily="34" charset="0"/>
              </a:rPr>
            </a:br>
            <a:r>
              <a:rPr lang="en-GB" sz="2100" dirty="0">
                <a:latin typeface="Calibri" panose="020F0502020204030204" pitchFamily="34" charset="0"/>
                <a:cs typeface="Calibri" panose="020F0502020204030204" pitchFamily="34" charset="0"/>
              </a:rPr>
              <a:t>Think through your career options. Make sure you know the resources and technology that are available and ask Access to Work for support.</a:t>
            </a:r>
            <a:endParaRPr lang="en-GB" sz="2100" dirty="0">
              <a:solidFill>
                <a:schemeClr val="accent2"/>
              </a:solidFill>
              <a:latin typeface="Calibri" panose="020F0502020204030204" pitchFamily="34" charset="0"/>
              <a:cs typeface="Calibri" panose="020F0502020204030204" pitchFamily="34" charset="0"/>
            </a:endParaRPr>
          </a:p>
        </p:txBody>
      </p:sp>
      <p:grpSp>
        <p:nvGrpSpPr>
          <p:cNvPr id="62" name="Group 61">
            <a:extLst>
              <a:ext uri="{FF2B5EF4-FFF2-40B4-BE49-F238E27FC236}">
                <a16:creationId xmlns="" xmlns:a16="http://schemas.microsoft.com/office/drawing/2014/main" id="{85B3523C-E796-1845-93AC-1E39378D49BB}"/>
              </a:ext>
            </a:extLst>
          </p:cNvPr>
          <p:cNvGrpSpPr/>
          <p:nvPr/>
        </p:nvGrpSpPr>
        <p:grpSpPr>
          <a:xfrm>
            <a:off x="707465" y="1725072"/>
            <a:ext cx="3868551" cy="1028215"/>
            <a:chOff x="6686844" y="1697104"/>
            <a:chExt cx="3868551" cy="1028215"/>
          </a:xfrm>
        </p:grpSpPr>
        <p:sp>
          <p:nvSpPr>
            <p:cNvPr id="63" name="TextBox 62">
              <a:extLst>
                <a:ext uri="{FF2B5EF4-FFF2-40B4-BE49-F238E27FC236}">
                  <a16:creationId xmlns="" xmlns:a16="http://schemas.microsoft.com/office/drawing/2014/main" id="{C2A4B584-8522-5448-92E9-99C9C1EF9987}"/>
                </a:ext>
              </a:extLst>
            </p:cNvPr>
            <p:cNvSpPr txBox="1"/>
            <p:nvPr/>
          </p:nvSpPr>
          <p:spPr>
            <a:xfrm>
              <a:off x="6707220" y="2048211"/>
              <a:ext cx="2476029" cy="677108"/>
            </a:xfrm>
            <a:prstGeom prst="rect">
              <a:avLst/>
            </a:prstGeom>
            <a:noFill/>
          </p:spPr>
          <p:txBody>
            <a:bodyPr wrap="square" rtlCol="0" anchor="t">
              <a:spAutoFit/>
            </a:bodyPr>
            <a:lstStyle/>
            <a:p>
              <a:r>
                <a:rPr lang="en-US" sz="1900" kern="0" dirty="0">
                  <a:solidFill>
                    <a:schemeClr val="bg2"/>
                  </a:solidFill>
                  <a:latin typeface="Calibri" panose="020F0502020204030204" pitchFamily="34" charset="0"/>
                  <a:cs typeface="Calibri" panose="020F0502020204030204" pitchFamily="34" charset="0"/>
                </a:rPr>
                <a:t>Profoundly deaf </a:t>
              </a:r>
            </a:p>
            <a:p>
              <a:r>
                <a:rPr lang="en-US" sz="1900" kern="0" dirty="0">
                  <a:solidFill>
                    <a:schemeClr val="bg2"/>
                  </a:solidFill>
                  <a:latin typeface="Calibri" panose="020F0502020204030204" pitchFamily="34" charset="0"/>
                  <a:cs typeface="Calibri" panose="020F0502020204030204" pitchFamily="34" charset="0"/>
                </a:rPr>
                <a:t>2 Cochlear implants</a:t>
              </a:r>
              <a:endParaRPr lang="en-GB" sz="1900" kern="0" dirty="0">
                <a:solidFill>
                  <a:schemeClr val="bg2"/>
                </a:solidFill>
                <a:latin typeface="Calibri" panose="020F0502020204030204" pitchFamily="34" charset="0"/>
                <a:cs typeface="Calibri" panose="020F0502020204030204" pitchFamily="34" charset="0"/>
              </a:endParaRPr>
            </a:p>
          </p:txBody>
        </p:sp>
        <p:sp>
          <p:nvSpPr>
            <p:cNvPr id="65" name="Rectangle 64">
              <a:extLst>
                <a:ext uri="{FF2B5EF4-FFF2-40B4-BE49-F238E27FC236}">
                  <a16:creationId xmlns="" xmlns:a16="http://schemas.microsoft.com/office/drawing/2014/main" id="{43DA37BF-D373-264F-823B-85B6023A5408}"/>
                </a:ext>
              </a:extLst>
            </p:cNvPr>
            <p:cNvSpPr/>
            <p:nvPr/>
          </p:nvSpPr>
          <p:spPr>
            <a:xfrm>
              <a:off x="6686844" y="1697104"/>
              <a:ext cx="3868551" cy="415498"/>
            </a:xfrm>
            <a:prstGeom prst="rect">
              <a:avLst/>
            </a:prstGeom>
          </p:spPr>
          <p:txBody>
            <a:bodyPr wrap="square" anchor="t">
              <a:spAutoFit/>
            </a:bodyPr>
            <a:lstStyle/>
            <a:p>
              <a:r>
                <a:rPr lang="en-GB" sz="2100" b="1" dirty="0" smtClean="0">
                  <a:solidFill>
                    <a:schemeClr val="bg2"/>
                  </a:solidFill>
                  <a:latin typeface="Calibri" panose="020F0502020204030204" pitchFamily="34" charset="0"/>
                  <a:cs typeface="Calibri" panose="020F0502020204030204" pitchFamily="34" charset="0"/>
                </a:rPr>
                <a:t>T, </a:t>
              </a:r>
              <a:r>
                <a:rPr lang="en-GB" sz="2100" b="1" dirty="0">
                  <a:solidFill>
                    <a:schemeClr val="bg2"/>
                  </a:solidFill>
                  <a:latin typeface="Calibri" panose="020F0502020204030204" pitchFamily="34" charset="0"/>
                  <a:cs typeface="Calibri" panose="020F0502020204030204" pitchFamily="34" charset="0"/>
                </a:rPr>
                <a:t>London</a:t>
              </a:r>
              <a:endParaRPr lang="en-GB" sz="2100" b="1" kern="0" dirty="0">
                <a:solidFill>
                  <a:schemeClr val="bg2"/>
                </a:solidFill>
                <a:latin typeface="Calibri" panose="020F0502020204030204" pitchFamily="34" charset="0"/>
                <a:cs typeface="Calibri" panose="020F0502020204030204" pitchFamily="34" charset="0"/>
              </a:endParaRPr>
            </a:p>
          </p:txBody>
        </p:sp>
      </p:grpSp>
      <p:sp>
        <p:nvSpPr>
          <p:cNvPr id="68" name="TextBox 67">
            <a:extLst>
              <a:ext uri="{FF2B5EF4-FFF2-40B4-BE49-F238E27FC236}">
                <a16:creationId xmlns="" xmlns:a16="http://schemas.microsoft.com/office/drawing/2014/main" id="{1DBC8A3A-36A7-7444-BC2C-8C46F34D7013}"/>
              </a:ext>
            </a:extLst>
          </p:cNvPr>
          <p:cNvSpPr txBox="1"/>
          <p:nvPr/>
        </p:nvSpPr>
        <p:spPr>
          <a:xfrm>
            <a:off x="3223283" y="5881796"/>
            <a:ext cx="4242456" cy="384721"/>
          </a:xfrm>
          <a:prstGeom prst="rect">
            <a:avLst/>
          </a:prstGeom>
          <a:noFill/>
        </p:spPr>
        <p:txBody>
          <a:bodyPr wrap="square" rtlCol="0">
            <a:spAutoFit/>
          </a:bodyPr>
          <a:lstStyle/>
          <a:p>
            <a:pPr algn="ctr"/>
            <a:r>
              <a:rPr lang="en-GB" sz="1900" dirty="0">
                <a:latin typeface="Calibri" panose="020F0502020204030204" pitchFamily="34" charset="0"/>
                <a:cs typeface="Calibri" panose="020F0502020204030204" pitchFamily="34" charset="0"/>
              </a:rPr>
              <a:t>Degree in Business and Japanese</a:t>
            </a:r>
          </a:p>
        </p:txBody>
      </p:sp>
      <p:grpSp>
        <p:nvGrpSpPr>
          <p:cNvPr id="69" name="Group 68">
            <a:extLst>
              <a:ext uri="{FF2B5EF4-FFF2-40B4-BE49-F238E27FC236}">
                <a16:creationId xmlns="" xmlns:a16="http://schemas.microsoft.com/office/drawing/2014/main" id="{A9FD54F2-8BE1-AA4F-873B-FF156FD9972B}"/>
              </a:ext>
            </a:extLst>
          </p:cNvPr>
          <p:cNvGrpSpPr/>
          <p:nvPr/>
        </p:nvGrpSpPr>
        <p:grpSpPr>
          <a:xfrm>
            <a:off x="3914121" y="4434165"/>
            <a:ext cx="2779569" cy="896265"/>
            <a:chOff x="3914121" y="4434165"/>
            <a:chExt cx="2779569" cy="896265"/>
          </a:xfrm>
        </p:grpSpPr>
        <p:sp>
          <p:nvSpPr>
            <p:cNvPr id="70" name="TextBox 69">
              <a:extLst>
                <a:ext uri="{FF2B5EF4-FFF2-40B4-BE49-F238E27FC236}">
                  <a16:creationId xmlns="" xmlns:a16="http://schemas.microsoft.com/office/drawing/2014/main" id="{C79B4197-920A-9A41-BCD7-6106E938C494}"/>
                </a:ext>
              </a:extLst>
            </p:cNvPr>
            <p:cNvSpPr txBox="1"/>
            <p:nvPr/>
          </p:nvSpPr>
          <p:spPr>
            <a:xfrm>
              <a:off x="3914121" y="4434165"/>
              <a:ext cx="2779569" cy="677108"/>
            </a:xfrm>
            <a:prstGeom prst="rect">
              <a:avLst/>
            </a:prstGeom>
            <a:noFill/>
          </p:spPr>
          <p:txBody>
            <a:bodyPr wrap="square" rtlCol="0">
              <a:spAutoFit/>
            </a:bodyPr>
            <a:lstStyle/>
            <a:p>
              <a:pPr algn="ctr"/>
              <a:r>
                <a:rPr lang="en-GB" sz="1900" dirty="0">
                  <a:latin typeface="Calibri" panose="020F0502020204030204" pitchFamily="34" charset="0"/>
                  <a:cs typeface="Calibri" panose="020F0502020204030204" pitchFamily="34" charset="0"/>
                </a:rPr>
                <a:t>Post-graduate degree in Careers Guidance</a:t>
              </a:r>
            </a:p>
          </p:txBody>
        </p:sp>
        <p:cxnSp>
          <p:nvCxnSpPr>
            <p:cNvPr id="71" name="Straight Connector 70">
              <a:extLst>
                <a:ext uri="{FF2B5EF4-FFF2-40B4-BE49-F238E27FC236}">
                  <a16:creationId xmlns="" xmlns:a16="http://schemas.microsoft.com/office/drawing/2014/main" id="{C2FFD417-361E-6744-AEAC-F041AD0B73CD}"/>
                </a:ext>
              </a:extLst>
            </p:cNvPr>
            <p:cNvCxnSpPr/>
            <p:nvPr/>
          </p:nvCxnSpPr>
          <p:spPr bwMode="auto">
            <a:xfrm>
              <a:off x="5318883" y="5085978"/>
              <a:ext cx="0" cy="244452"/>
            </a:xfrm>
            <a:prstGeom prst="line">
              <a:avLst/>
            </a:prstGeom>
            <a:solidFill>
              <a:schemeClr val="accent1"/>
            </a:solidFill>
            <a:ln w="38100" cap="flat" cmpd="sng" algn="ctr">
              <a:solidFill>
                <a:schemeClr val="bg2"/>
              </a:solidFill>
              <a:prstDash val="solid"/>
              <a:round/>
              <a:headEnd type="none" w="med" len="med"/>
              <a:tailEnd type="none" w="med" len="med"/>
            </a:ln>
            <a:effectLst/>
          </p:spPr>
        </p:cxnSp>
      </p:grpSp>
      <p:grpSp>
        <p:nvGrpSpPr>
          <p:cNvPr id="72" name="Group 71">
            <a:extLst>
              <a:ext uri="{FF2B5EF4-FFF2-40B4-BE49-F238E27FC236}">
                <a16:creationId xmlns="" xmlns:a16="http://schemas.microsoft.com/office/drawing/2014/main" id="{DD555967-CD9D-DD4E-A283-CC0A6965305D}"/>
              </a:ext>
            </a:extLst>
          </p:cNvPr>
          <p:cNvGrpSpPr/>
          <p:nvPr/>
        </p:nvGrpSpPr>
        <p:grpSpPr>
          <a:xfrm>
            <a:off x="3907786" y="3477529"/>
            <a:ext cx="2779569" cy="960377"/>
            <a:chOff x="3907786" y="3477529"/>
            <a:chExt cx="2779569" cy="960377"/>
          </a:xfrm>
        </p:grpSpPr>
        <p:cxnSp>
          <p:nvCxnSpPr>
            <p:cNvPr id="73" name="Straight Connector 72">
              <a:extLst>
                <a:ext uri="{FF2B5EF4-FFF2-40B4-BE49-F238E27FC236}">
                  <a16:creationId xmlns="" xmlns:a16="http://schemas.microsoft.com/office/drawing/2014/main" id="{876500FE-C43B-474D-A210-AE5F54949925}"/>
                </a:ext>
              </a:extLst>
            </p:cNvPr>
            <p:cNvCxnSpPr/>
            <p:nvPr/>
          </p:nvCxnSpPr>
          <p:spPr bwMode="auto">
            <a:xfrm>
              <a:off x="5318883" y="4193454"/>
              <a:ext cx="0" cy="244452"/>
            </a:xfrm>
            <a:prstGeom prst="line">
              <a:avLst/>
            </a:prstGeom>
            <a:solidFill>
              <a:schemeClr val="accent1"/>
            </a:solidFill>
            <a:ln w="38100" cap="flat" cmpd="sng" algn="ctr">
              <a:solidFill>
                <a:schemeClr val="bg2"/>
              </a:solidFill>
              <a:prstDash val="solid"/>
              <a:round/>
              <a:headEnd type="none" w="med" len="med"/>
              <a:tailEnd type="none" w="med" len="med"/>
            </a:ln>
            <a:effectLst/>
          </p:spPr>
        </p:cxnSp>
        <p:sp>
          <p:nvSpPr>
            <p:cNvPr id="74" name="TextBox 73">
              <a:extLst>
                <a:ext uri="{FF2B5EF4-FFF2-40B4-BE49-F238E27FC236}">
                  <a16:creationId xmlns="" xmlns:a16="http://schemas.microsoft.com/office/drawing/2014/main" id="{76BCB1D8-84DA-A448-B4FE-E4D048F0A868}"/>
                </a:ext>
              </a:extLst>
            </p:cNvPr>
            <p:cNvSpPr txBox="1"/>
            <p:nvPr/>
          </p:nvSpPr>
          <p:spPr>
            <a:xfrm>
              <a:off x="3907786" y="3477529"/>
              <a:ext cx="2779569" cy="677108"/>
            </a:xfrm>
            <a:prstGeom prst="rect">
              <a:avLst/>
            </a:prstGeom>
            <a:noFill/>
          </p:spPr>
          <p:txBody>
            <a:bodyPr wrap="square" rtlCol="0">
              <a:spAutoFit/>
            </a:bodyPr>
            <a:lstStyle/>
            <a:p>
              <a:pPr algn="ctr"/>
              <a:r>
                <a:rPr lang="en-GB" sz="1900" dirty="0">
                  <a:latin typeface="Calibri" panose="020F0502020204030204" pitchFamily="34" charset="0"/>
                  <a:cs typeface="Calibri" panose="020F0502020204030204" pitchFamily="34" charset="0"/>
                </a:rPr>
                <a:t>Trained as a </a:t>
              </a:r>
              <a:br>
                <a:rPr lang="en-GB" sz="1900" dirty="0">
                  <a:latin typeface="Calibri" panose="020F0502020204030204" pitchFamily="34" charset="0"/>
                  <a:cs typeface="Calibri" panose="020F0502020204030204" pitchFamily="34" charset="0"/>
                </a:rPr>
              </a:br>
              <a:r>
                <a:rPr lang="en-GB" sz="1900" dirty="0">
                  <a:latin typeface="Calibri" panose="020F0502020204030204" pitchFamily="34" charset="0"/>
                  <a:cs typeface="Calibri" panose="020F0502020204030204" pitchFamily="34" charset="0"/>
                </a:rPr>
                <a:t>lipreading mentor</a:t>
              </a:r>
            </a:p>
          </p:txBody>
        </p:sp>
      </p:grpSp>
      <p:grpSp>
        <p:nvGrpSpPr>
          <p:cNvPr id="77" name="Group 76">
            <a:extLst>
              <a:ext uri="{FF2B5EF4-FFF2-40B4-BE49-F238E27FC236}">
                <a16:creationId xmlns="" xmlns:a16="http://schemas.microsoft.com/office/drawing/2014/main" id="{600F83BD-A818-EE41-9C26-41A91A4BBF73}"/>
              </a:ext>
            </a:extLst>
          </p:cNvPr>
          <p:cNvGrpSpPr/>
          <p:nvPr/>
        </p:nvGrpSpPr>
        <p:grpSpPr>
          <a:xfrm>
            <a:off x="2818673" y="5309881"/>
            <a:ext cx="5032794" cy="624067"/>
            <a:chOff x="2818673" y="5309881"/>
            <a:chExt cx="5032794" cy="624067"/>
          </a:xfrm>
        </p:grpSpPr>
        <p:sp>
          <p:nvSpPr>
            <p:cNvPr id="78" name="TextBox 77">
              <a:extLst>
                <a:ext uri="{FF2B5EF4-FFF2-40B4-BE49-F238E27FC236}">
                  <a16:creationId xmlns="" xmlns:a16="http://schemas.microsoft.com/office/drawing/2014/main" id="{8A243FFB-EDDB-884A-AF75-CA763429E0A3}"/>
                </a:ext>
              </a:extLst>
            </p:cNvPr>
            <p:cNvSpPr txBox="1"/>
            <p:nvPr/>
          </p:nvSpPr>
          <p:spPr>
            <a:xfrm>
              <a:off x="2818673" y="5309881"/>
              <a:ext cx="5032794" cy="384721"/>
            </a:xfrm>
            <a:prstGeom prst="rect">
              <a:avLst/>
            </a:prstGeom>
            <a:noFill/>
          </p:spPr>
          <p:txBody>
            <a:bodyPr wrap="square" rtlCol="0">
              <a:spAutoFit/>
            </a:bodyPr>
            <a:lstStyle/>
            <a:p>
              <a:pPr algn="ctr"/>
              <a:r>
                <a:rPr lang="en-GB" sz="1900" dirty="0">
                  <a:latin typeface="Calibri" panose="020F0502020204030204" pitchFamily="34" charset="0"/>
                  <a:cs typeface="Calibri" panose="020F0502020204030204" pitchFamily="34" charset="0"/>
                </a:rPr>
                <a:t>Post-graduate degree in Law</a:t>
              </a:r>
            </a:p>
          </p:txBody>
        </p:sp>
        <p:cxnSp>
          <p:nvCxnSpPr>
            <p:cNvPr id="79" name="Straight Connector 78">
              <a:extLst>
                <a:ext uri="{FF2B5EF4-FFF2-40B4-BE49-F238E27FC236}">
                  <a16:creationId xmlns="" xmlns:a16="http://schemas.microsoft.com/office/drawing/2014/main" id="{224B1F81-CA52-B745-B1B5-BACDF4F624D9}"/>
                </a:ext>
              </a:extLst>
            </p:cNvPr>
            <p:cNvCxnSpPr/>
            <p:nvPr/>
          </p:nvCxnSpPr>
          <p:spPr bwMode="auto">
            <a:xfrm>
              <a:off x="5312548" y="5689496"/>
              <a:ext cx="0" cy="244452"/>
            </a:xfrm>
            <a:prstGeom prst="line">
              <a:avLst/>
            </a:prstGeom>
            <a:solidFill>
              <a:schemeClr val="accent1"/>
            </a:solidFill>
            <a:ln w="38100" cap="flat" cmpd="sng" algn="ctr">
              <a:solidFill>
                <a:schemeClr val="bg2"/>
              </a:solidFill>
              <a:prstDash val="solid"/>
              <a:round/>
              <a:headEnd type="none" w="med" len="med"/>
              <a:tailEnd type="none" w="med" len="med"/>
            </a:ln>
            <a:effectLst/>
          </p:spPr>
        </p:cxnSp>
      </p:grpSp>
      <p:grpSp>
        <p:nvGrpSpPr>
          <p:cNvPr id="80" name="Group 79">
            <a:extLst>
              <a:ext uri="{FF2B5EF4-FFF2-40B4-BE49-F238E27FC236}">
                <a16:creationId xmlns="" xmlns:a16="http://schemas.microsoft.com/office/drawing/2014/main" id="{2CCFABB8-30D9-5449-BE67-37A8CF3D4644}"/>
              </a:ext>
            </a:extLst>
          </p:cNvPr>
          <p:cNvGrpSpPr/>
          <p:nvPr/>
        </p:nvGrpSpPr>
        <p:grpSpPr>
          <a:xfrm>
            <a:off x="4583826" y="1701602"/>
            <a:ext cx="1440160" cy="1800200"/>
            <a:chOff x="3969094" y="1701602"/>
            <a:chExt cx="1440160" cy="1800200"/>
          </a:xfrm>
        </p:grpSpPr>
        <p:cxnSp>
          <p:nvCxnSpPr>
            <p:cNvPr id="81" name="Straight Connector 80">
              <a:extLst>
                <a:ext uri="{FF2B5EF4-FFF2-40B4-BE49-F238E27FC236}">
                  <a16:creationId xmlns="" xmlns:a16="http://schemas.microsoft.com/office/drawing/2014/main" id="{596609F0-5547-A24E-BDC6-EEFA5921FB8F}"/>
                </a:ext>
              </a:extLst>
            </p:cNvPr>
            <p:cNvCxnSpPr/>
            <p:nvPr/>
          </p:nvCxnSpPr>
          <p:spPr bwMode="auto">
            <a:xfrm>
              <a:off x="4712775" y="3257350"/>
              <a:ext cx="0" cy="244452"/>
            </a:xfrm>
            <a:prstGeom prst="line">
              <a:avLst/>
            </a:prstGeom>
            <a:solidFill>
              <a:schemeClr val="accent1"/>
            </a:solidFill>
            <a:ln w="38100" cap="flat" cmpd="sng" algn="ctr">
              <a:solidFill>
                <a:schemeClr val="bg2"/>
              </a:solidFill>
              <a:prstDash val="solid"/>
              <a:round/>
              <a:headEnd type="none" w="med" len="med"/>
              <a:tailEnd type="none" w="med" len="med"/>
            </a:ln>
            <a:effectLst/>
          </p:spPr>
        </p:cxnSp>
        <p:sp>
          <p:nvSpPr>
            <p:cNvPr id="82" name="Oval 81">
              <a:extLst>
                <a:ext uri="{FF2B5EF4-FFF2-40B4-BE49-F238E27FC236}">
                  <a16:creationId xmlns="" xmlns:a16="http://schemas.microsoft.com/office/drawing/2014/main" id="{BD502CB7-D0E7-D342-9F3C-D350FA716A82}"/>
                </a:ext>
              </a:extLst>
            </p:cNvPr>
            <p:cNvSpPr/>
            <p:nvPr/>
          </p:nvSpPr>
          <p:spPr bwMode="auto">
            <a:xfrm>
              <a:off x="3969094" y="1701602"/>
              <a:ext cx="1440160" cy="1440160"/>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1600" b="1" dirty="0">
                  <a:solidFill>
                    <a:schemeClr val="bg1"/>
                  </a:solidFill>
                  <a:latin typeface="Calibri" panose="020F0502020204030204" pitchFamily="34" charset="0"/>
                  <a:cs typeface="Calibri" panose="020F0502020204030204" pitchFamily="34" charset="0"/>
                </a:rPr>
                <a:t>Director </a:t>
              </a:r>
              <a:br>
                <a:rPr lang="en-GB" sz="1600" b="1" dirty="0">
                  <a:solidFill>
                    <a:schemeClr val="bg1"/>
                  </a:solidFill>
                  <a:latin typeface="Calibri" panose="020F0502020204030204" pitchFamily="34" charset="0"/>
                  <a:cs typeface="Calibri" panose="020F0502020204030204" pitchFamily="34" charset="0"/>
                </a:rPr>
              </a:br>
              <a:r>
                <a:rPr lang="en-GB" sz="1600" b="1" dirty="0">
                  <a:solidFill>
                    <a:schemeClr val="bg1"/>
                  </a:solidFill>
                  <a:latin typeface="Calibri" panose="020F0502020204030204" pitchFamily="34" charset="0"/>
                  <a:cs typeface="Calibri" panose="020F0502020204030204" pitchFamily="34" charset="0"/>
                </a:rPr>
                <a:t>of a captioning company</a:t>
              </a:r>
            </a:p>
          </p:txBody>
        </p:sp>
      </p:grpSp>
    </p:spTree>
    <p:extLst>
      <p:ext uri="{BB962C8B-B14F-4D97-AF65-F5344CB8AC3E}">
        <p14:creationId xmlns:p14="http://schemas.microsoft.com/office/powerpoint/2010/main" val="1000180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4" grpId="0"/>
      <p:bldP spid="55" grpId="0"/>
      <p:bldP spid="56" grpId="0"/>
      <p:bldP spid="68"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 xmlns:a16="http://schemas.microsoft.com/office/drawing/2014/main" id="{97E00B01-E501-EF4F-B834-7F76841DB44F}"/>
              </a:ext>
            </a:extLst>
          </p:cNvPr>
          <p:cNvGrpSpPr/>
          <p:nvPr/>
        </p:nvGrpSpPr>
        <p:grpSpPr>
          <a:xfrm>
            <a:off x="4921770" y="1701602"/>
            <a:ext cx="1440160" cy="1800200"/>
            <a:chOff x="3969094" y="1701602"/>
            <a:chExt cx="1440160" cy="1800200"/>
          </a:xfrm>
        </p:grpSpPr>
        <p:cxnSp>
          <p:nvCxnSpPr>
            <p:cNvPr id="27" name="Straight Connector 26">
              <a:extLst>
                <a:ext uri="{FF2B5EF4-FFF2-40B4-BE49-F238E27FC236}">
                  <a16:creationId xmlns="" xmlns:a16="http://schemas.microsoft.com/office/drawing/2014/main" id="{FB02A5DC-E1C2-F342-9C1D-3D680F35B8E7}"/>
                </a:ext>
              </a:extLst>
            </p:cNvPr>
            <p:cNvCxnSpPr/>
            <p:nvPr/>
          </p:nvCxnSpPr>
          <p:spPr bwMode="auto">
            <a:xfrm>
              <a:off x="4712775" y="3257350"/>
              <a:ext cx="0" cy="244452"/>
            </a:xfrm>
            <a:prstGeom prst="line">
              <a:avLst/>
            </a:prstGeom>
            <a:solidFill>
              <a:schemeClr val="accent1"/>
            </a:solidFill>
            <a:ln w="38100" cap="flat" cmpd="sng" algn="ctr">
              <a:solidFill>
                <a:schemeClr val="bg2"/>
              </a:solidFill>
              <a:prstDash val="solid"/>
              <a:round/>
              <a:headEnd type="none" w="med" len="med"/>
              <a:tailEnd type="none" w="med" len="med"/>
            </a:ln>
            <a:effectLst/>
          </p:spPr>
        </p:cxnSp>
        <p:sp>
          <p:nvSpPr>
            <p:cNvPr id="28" name="Oval 27">
              <a:extLst>
                <a:ext uri="{FF2B5EF4-FFF2-40B4-BE49-F238E27FC236}">
                  <a16:creationId xmlns="" xmlns:a16="http://schemas.microsoft.com/office/drawing/2014/main" id="{3FB689D0-3A63-4A42-BA6E-6FD7E9E93790}"/>
                </a:ext>
              </a:extLst>
            </p:cNvPr>
            <p:cNvSpPr/>
            <p:nvPr/>
          </p:nvSpPr>
          <p:spPr bwMode="auto">
            <a:xfrm>
              <a:off x="3969094" y="1701602"/>
              <a:ext cx="1440160" cy="1440160"/>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2100" b="1" dirty="0">
                  <a:solidFill>
                    <a:schemeClr val="bg1"/>
                  </a:solidFill>
                  <a:latin typeface="Calibri" panose="020F0502020204030204" pitchFamily="34" charset="0"/>
                  <a:cs typeface="Calibri" panose="020F0502020204030204" pitchFamily="34" charset="0"/>
                </a:rPr>
                <a:t>Job at </a:t>
              </a:r>
              <a:br>
                <a:rPr lang="en-GB" sz="2100" b="1" dirty="0">
                  <a:solidFill>
                    <a:schemeClr val="bg1"/>
                  </a:solidFill>
                  <a:latin typeface="Calibri" panose="020F0502020204030204" pitchFamily="34" charset="0"/>
                  <a:cs typeface="Calibri" panose="020F0502020204030204" pitchFamily="34" charset="0"/>
                </a:rPr>
              </a:br>
              <a:r>
                <a:rPr lang="en-GB" sz="2100" b="1" dirty="0">
                  <a:solidFill>
                    <a:schemeClr val="bg1"/>
                  </a:solidFill>
                  <a:latin typeface="Calibri" panose="020F0502020204030204" pitchFamily="34" charset="0"/>
                  <a:cs typeface="Calibri" panose="020F0502020204030204" pitchFamily="34" charset="0"/>
                </a:rPr>
                <a:t>MoD</a:t>
              </a:r>
            </a:p>
          </p:txBody>
        </p:sp>
      </p:grpSp>
      <p:sp>
        <p:nvSpPr>
          <p:cNvPr id="29" name="Rectangle 28">
            <a:extLst>
              <a:ext uri="{FF2B5EF4-FFF2-40B4-BE49-F238E27FC236}">
                <a16:creationId xmlns="" xmlns:a16="http://schemas.microsoft.com/office/drawing/2014/main" id="{C3A723EA-2289-EC43-A793-7E4CA188B049}"/>
              </a:ext>
            </a:extLst>
          </p:cNvPr>
          <p:cNvSpPr/>
          <p:nvPr/>
        </p:nvSpPr>
        <p:spPr bwMode="auto">
          <a:xfrm>
            <a:off x="8341179" y="1341562"/>
            <a:ext cx="3853996" cy="5518026"/>
          </a:xfrm>
          <a:prstGeom prst="rect">
            <a:avLst/>
          </a:prstGeom>
          <a:solidFill>
            <a:schemeClr val="accent4">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u="none" strike="noStrike" cap="none" normalizeH="0" baseline="0" dirty="0">
              <a:ln>
                <a:noFill/>
              </a:ln>
              <a:solidFill>
                <a:schemeClr val="tx1"/>
              </a:solidFill>
              <a:effectLst/>
              <a:latin typeface="Calibri" panose="020F0502020204030204" pitchFamily="34" charset="0"/>
            </a:endParaRPr>
          </a:p>
        </p:txBody>
      </p:sp>
      <p:sp>
        <p:nvSpPr>
          <p:cNvPr id="30" name="Title 1">
            <a:extLst>
              <a:ext uri="{FF2B5EF4-FFF2-40B4-BE49-F238E27FC236}">
                <a16:creationId xmlns="" xmlns:a16="http://schemas.microsoft.com/office/drawing/2014/main" id="{FE52B3BE-2E8A-044C-B617-9B861B8D856A}"/>
              </a:ext>
            </a:extLst>
          </p:cNvPr>
          <p:cNvSpPr>
            <a:spLocks noGrp="1"/>
          </p:cNvSpPr>
          <p:nvPr>
            <p:ph type="title"/>
          </p:nvPr>
        </p:nvSpPr>
        <p:spPr>
          <a:xfrm>
            <a:off x="609252" y="320040"/>
            <a:ext cx="8258150" cy="720000"/>
          </a:xfrm>
        </p:spPr>
        <p:txBody>
          <a:bodyPr/>
          <a:lstStyle/>
          <a:p>
            <a:r>
              <a:rPr lang="en-US" sz="4000" b="1" dirty="0"/>
              <a:t>IT for the Ministry of </a:t>
            </a:r>
            <a:r>
              <a:rPr lang="en-US" sz="4000" b="1" dirty="0" err="1"/>
              <a:t>Defence</a:t>
            </a:r>
            <a:endParaRPr lang="en-GB" sz="4000" b="1" dirty="0"/>
          </a:p>
        </p:txBody>
      </p:sp>
      <p:sp>
        <p:nvSpPr>
          <p:cNvPr id="31" name="Rectangle 30">
            <a:extLst>
              <a:ext uri="{FF2B5EF4-FFF2-40B4-BE49-F238E27FC236}">
                <a16:creationId xmlns="" xmlns:a16="http://schemas.microsoft.com/office/drawing/2014/main" id="{B8D046D7-3070-A64A-864C-BB52B40F6F77}"/>
              </a:ext>
            </a:extLst>
          </p:cNvPr>
          <p:cNvSpPr/>
          <p:nvPr/>
        </p:nvSpPr>
        <p:spPr>
          <a:xfrm>
            <a:off x="8736386" y="1728216"/>
            <a:ext cx="2905818" cy="1384995"/>
          </a:xfrm>
          <a:prstGeom prst="rect">
            <a:avLst/>
          </a:prstGeom>
        </p:spPr>
        <p:txBody>
          <a:bodyPr wrap="square">
            <a:spAutoFit/>
          </a:bodyPr>
          <a:lstStyle/>
          <a:p>
            <a:pPr lvl="0"/>
            <a:r>
              <a:rPr lang="en-GB" sz="2100" b="1" dirty="0">
                <a:solidFill>
                  <a:schemeClr val="bg2"/>
                </a:solidFill>
                <a:latin typeface="Calibri" panose="020F0502020204030204" pitchFamily="34" charset="0"/>
                <a:cs typeface="Calibri" panose="020F0502020204030204" pitchFamily="34" charset="0"/>
              </a:rPr>
              <a:t>Technology @ work </a:t>
            </a:r>
            <a:r>
              <a:rPr lang="en-GB" sz="2100" dirty="0">
                <a:solidFill>
                  <a:srgbClr val="87027B"/>
                </a:solidFill>
                <a:latin typeface="Calibri" panose="020F0502020204030204" pitchFamily="34" charset="0"/>
                <a:cs typeface="Calibri" panose="020F0502020204030204" pitchFamily="34" charset="0"/>
              </a:rPr>
              <a:t/>
            </a:r>
            <a:br>
              <a:rPr lang="en-GB" sz="2100" dirty="0">
                <a:solidFill>
                  <a:srgbClr val="87027B"/>
                </a:solidFill>
                <a:latin typeface="Calibri" panose="020F0502020204030204" pitchFamily="34" charset="0"/>
                <a:cs typeface="Calibri" panose="020F0502020204030204" pitchFamily="34" charset="0"/>
              </a:rPr>
            </a:br>
            <a:r>
              <a:rPr lang="en-GB" sz="2100" dirty="0">
                <a:latin typeface="Calibri" panose="020F0502020204030204" pitchFamily="34" charset="0"/>
                <a:cs typeface="Calibri" panose="020F0502020204030204" pitchFamily="34" charset="0"/>
              </a:rPr>
              <a:t>Uses Access to Work to pay for BSL interpreters and notetakers.</a:t>
            </a:r>
            <a:endParaRPr lang="en-GB" sz="2100" dirty="0">
              <a:effectLst/>
              <a:latin typeface="Calibri" panose="020F0502020204030204" pitchFamily="34" charset="0"/>
              <a:cs typeface="Calibri" panose="020F0502020204030204" pitchFamily="34" charset="0"/>
            </a:endParaRPr>
          </a:p>
        </p:txBody>
      </p:sp>
      <p:grpSp>
        <p:nvGrpSpPr>
          <p:cNvPr id="36" name="Group 35">
            <a:extLst>
              <a:ext uri="{FF2B5EF4-FFF2-40B4-BE49-F238E27FC236}">
                <a16:creationId xmlns="" xmlns:a16="http://schemas.microsoft.com/office/drawing/2014/main" id="{AD059E6E-5A5D-0E4C-9B10-972F3B0B0DAC}"/>
              </a:ext>
            </a:extLst>
          </p:cNvPr>
          <p:cNvGrpSpPr/>
          <p:nvPr/>
        </p:nvGrpSpPr>
        <p:grpSpPr>
          <a:xfrm>
            <a:off x="707465" y="1725072"/>
            <a:ext cx="3868551" cy="1028215"/>
            <a:chOff x="6686844" y="1697104"/>
            <a:chExt cx="3868551" cy="1028215"/>
          </a:xfrm>
        </p:grpSpPr>
        <p:sp>
          <p:nvSpPr>
            <p:cNvPr id="37" name="TextBox 36">
              <a:extLst>
                <a:ext uri="{FF2B5EF4-FFF2-40B4-BE49-F238E27FC236}">
                  <a16:creationId xmlns="" xmlns:a16="http://schemas.microsoft.com/office/drawing/2014/main" id="{D0651B66-B190-8B48-BFE7-D006D0089D1F}"/>
                </a:ext>
              </a:extLst>
            </p:cNvPr>
            <p:cNvSpPr txBox="1"/>
            <p:nvPr/>
          </p:nvSpPr>
          <p:spPr>
            <a:xfrm>
              <a:off x="6707220" y="2048211"/>
              <a:ext cx="2921472" cy="677108"/>
            </a:xfrm>
            <a:prstGeom prst="rect">
              <a:avLst/>
            </a:prstGeom>
            <a:noFill/>
          </p:spPr>
          <p:txBody>
            <a:bodyPr wrap="square" rtlCol="0" anchor="t">
              <a:spAutoFit/>
            </a:bodyPr>
            <a:lstStyle/>
            <a:p>
              <a:r>
                <a:rPr lang="en-US" sz="1900" kern="0" dirty="0">
                  <a:solidFill>
                    <a:schemeClr val="bg2"/>
                  </a:solidFill>
                  <a:latin typeface="Calibri" panose="020F0502020204030204" pitchFamily="34" charset="0"/>
                  <a:cs typeface="Calibri" panose="020F0502020204030204" pitchFamily="34" charset="0"/>
                </a:rPr>
                <a:t>Profoundly deaf </a:t>
              </a:r>
            </a:p>
            <a:p>
              <a:r>
                <a:rPr lang="en-US" sz="1900" kern="0" dirty="0">
                  <a:solidFill>
                    <a:schemeClr val="bg2"/>
                  </a:solidFill>
                  <a:latin typeface="Calibri" panose="020F0502020204030204" pitchFamily="34" charset="0"/>
                  <a:cs typeface="Calibri" panose="020F0502020204030204" pitchFamily="34" charset="0"/>
                </a:rPr>
                <a:t>No hearing aids</a:t>
              </a:r>
              <a:endParaRPr lang="en-GB" sz="1900" kern="0" dirty="0">
                <a:solidFill>
                  <a:schemeClr val="bg2"/>
                </a:solidFill>
                <a:latin typeface="Calibri" panose="020F0502020204030204" pitchFamily="34" charset="0"/>
                <a:cs typeface="Calibri" panose="020F0502020204030204" pitchFamily="34" charset="0"/>
              </a:endParaRPr>
            </a:p>
          </p:txBody>
        </p:sp>
        <p:sp>
          <p:nvSpPr>
            <p:cNvPr id="38" name="Rectangle 37">
              <a:extLst>
                <a:ext uri="{FF2B5EF4-FFF2-40B4-BE49-F238E27FC236}">
                  <a16:creationId xmlns="" xmlns:a16="http://schemas.microsoft.com/office/drawing/2014/main" id="{0C9D0C43-55CB-874C-86E5-E1A1F166673B}"/>
                </a:ext>
              </a:extLst>
            </p:cNvPr>
            <p:cNvSpPr/>
            <p:nvPr/>
          </p:nvSpPr>
          <p:spPr>
            <a:xfrm>
              <a:off x="6686844" y="1697104"/>
              <a:ext cx="3868551" cy="415498"/>
            </a:xfrm>
            <a:prstGeom prst="rect">
              <a:avLst/>
            </a:prstGeom>
          </p:spPr>
          <p:txBody>
            <a:bodyPr wrap="square" anchor="t">
              <a:spAutoFit/>
            </a:bodyPr>
            <a:lstStyle/>
            <a:p>
              <a:r>
                <a:rPr lang="en-GB" sz="2100" b="1" dirty="0" smtClean="0">
                  <a:solidFill>
                    <a:schemeClr val="bg2"/>
                  </a:solidFill>
                  <a:latin typeface="Calibri" panose="020F0502020204030204" pitchFamily="34" charset="0"/>
                  <a:cs typeface="Calibri" panose="020F0502020204030204" pitchFamily="34" charset="0"/>
                </a:rPr>
                <a:t>Y, </a:t>
              </a:r>
              <a:r>
                <a:rPr lang="en-GB" sz="2100" b="1" dirty="0">
                  <a:solidFill>
                    <a:schemeClr val="bg2"/>
                  </a:solidFill>
                  <a:latin typeface="Calibri" panose="020F0502020204030204" pitchFamily="34" charset="0"/>
                  <a:cs typeface="Calibri" panose="020F0502020204030204" pitchFamily="34" charset="0"/>
                </a:rPr>
                <a:t>London</a:t>
              </a:r>
              <a:endParaRPr lang="en-GB" sz="2100" b="1" kern="0" dirty="0">
                <a:solidFill>
                  <a:schemeClr val="bg2"/>
                </a:solidFill>
                <a:latin typeface="Calibri" panose="020F0502020204030204" pitchFamily="34" charset="0"/>
                <a:cs typeface="Calibri" panose="020F0502020204030204" pitchFamily="34" charset="0"/>
              </a:endParaRPr>
            </a:p>
          </p:txBody>
        </p:sp>
      </p:grpSp>
      <p:sp>
        <p:nvSpPr>
          <p:cNvPr id="39" name="TextBox 38">
            <a:extLst>
              <a:ext uri="{FF2B5EF4-FFF2-40B4-BE49-F238E27FC236}">
                <a16:creationId xmlns="" xmlns:a16="http://schemas.microsoft.com/office/drawing/2014/main" id="{0040FB86-2BD3-5D44-8EEE-5118AC9FCC5A}"/>
              </a:ext>
            </a:extLst>
          </p:cNvPr>
          <p:cNvSpPr txBox="1"/>
          <p:nvPr/>
        </p:nvSpPr>
        <p:spPr>
          <a:xfrm>
            <a:off x="3388895" y="5864322"/>
            <a:ext cx="4612433" cy="384721"/>
          </a:xfrm>
          <a:prstGeom prst="rect">
            <a:avLst/>
          </a:prstGeom>
          <a:noFill/>
        </p:spPr>
        <p:txBody>
          <a:bodyPr wrap="square" rtlCol="0">
            <a:spAutoFit/>
          </a:bodyPr>
          <a:lstStyle/>
          <a:p>
            <a:pPr algn="ctr"/>
            <a:r>
              <a:rPr lang="en-GB" sz="1900" dirty="0">
                <a:latin typeface="Calibri" panose="020F0502020204030204" pitchFamily="34" charset="0"/>
                <a:cs typeface="Calibri" panose="020F0502020204030204" pitchFamily="34" charset="0"/>
              </a:rPr>
              <a:t>Interested in computers since age 13</a:t>
            </a:r>
          </a:p>
        </p:txBody>
      </p:sp>
      <p:grpSp>
        <p:nvGrpSpPr>
          <p:cNvPr id="40" name="Group 39">
            <a:extLst>
              <a:ext uri="{FF2B5EF4-FFF2-40B4-BE49-F238E27FC236}">
                <a16:creationId xmlns="" xmlns:a16="http://schemas.microsoft.com/office/drawing/2014/main" id="{A33D99A9-AC12-394C-8658-DC67976307E9}"/>
              </a:ext>
            </a:extLst>
          </p:cNvPr>
          <p:cNvGrpSpPr/>
          <p:nvPr/>
        </p:nvGrpSpPr>
        <p:grpSpPr>
          <a:xfrm>
            <a:off x="4274163" y="4439197"/>
            <a:ext cx="2779569" cy="921560"/>
            <a:chOff x="4274163" y="4439197"/>
            <a:chExt cx="2779569" cy="921560"/>
          </a:xfrm>
        </p:grpSpPr>
        <p:sp>
          <p:nvSpPr>
            <p:cNvPr id="41" name="TextBox 40">
              <a:extLst>
                <a:ext uri="{FF2B5EF4-FFF2-40B4-BE49-F238E27FC236}">
                  <a16:creationId xmlns="" xmlns:a16="http://schemas.microsoft.com/office/drawing/2014/main" id="{19A8BE0E-57A6-144D-B3F3-1ADA86CAC7DA}"/>
                </a:ext>
              </a:extLst>
            </p:cNvPr>
            <p:cNvSpPr txBox="1"/>
            <p:nvPr/>
          </p:nvSpPr>
          <p:spPr>
            <a:xfrm>
              <a:off x="4274163" y="4439197"/>
              <a:ext cx="2779569" cy="677108"/>
            </a:xfrm>
            <a:prstGeom prst="rect">
              <a:avLst/>
            </a:prstGeom>
            <a:noFill/>
          </p:spPr>
          <p:txBody>
            <a:bodyPr wrap="square" rtlCol="0">
              <a:spAutoFit/>
            </a:bodyPr>
            <a:lstStyle/>
            <a:p>
              <a:pPr algn="ctr"/>
              <a:r>
                <a:rPr lang="en-GB" sz="1900" dirty="0">
                  <a:latin typeface="Calibri" panose="020F0502020204030204" pitchFamily="34" charset="0"/>
                  <a:cs typeface="Calibri" panose="020F0502020204030204" pitchFamily="34" charset="0"/>
                </a:rPr>
                <a:t>Work experience at a big US corporation</a:t>
              </a:r>
            </a:p>
          </p:txBody>
        </p:sp>
        <p:cxnSp>
          <p:nvCxnSpPr>
            <p:cNvPr id="42" name="Straight Connector 41">
              <a:extLst>
                <a:ext uri="{FF2B5EF4-FFF2-40B4-BE49-F238E27FC236}">
                  <a16:creationId xmlns="" xmlns:a16="http://schemas.microsoft.com/office/drawing/2014/main" id="{EF755E8A-B233-D24A-9ADB-AAC3BE0469BC}"/>
                </a:ext>
              </a:extLst>
            </p:cNvPr>
            <p:cNvCxnSpPr/>
            <p:nvPr/>
          </p:nvCxnSpPr>
          <p:spPr bwMode="auto">
            <a:xfrm>
              <a:off x="5678925" y="5116305"/>
              <a:ext cx="0" cy="244452"/>
            </a:xfrm>
            <a:prstGeom prst="line">
              <a:avLst/>
            </a:prstGeom>
            <a:solidFill>
              <a:schemeClr val="accent1"/>
            </a:solidFill>
            <a:ln w="38100" cap="flat" cmpd="sng" algn="ctr">
              <a:solidFill>
                <a:schemeClr val="bg2"/>
              </a:solidFill>
              <a:prstDash val="solid"/>
              <a:round/>
              <a:headEnd type="none" w="med" len="med"/>
              <a:tailEnd type="none" w="med" len="med"/>
            </a:ln>
            <a:effectLst/>
          </p:spPr>
        </p:cxnSp>
      </p:grpSp>
      <p:grpSp>
        <p:nvGrpSpPr>
          <p:cNvPr id="43" name="Group 42">
            <a:extLst>
              <a:ext uri="{FF2B5EF4-FFF2-40B4-BE49-F238E27FC236}">
                <a16:creationId xmlns="" xmlns:a16="http://schemas.microsoft.com/office/drawing/2014/main" id="{C0BD4EF7-9C9A-F548-83EF-83D1B21680BD}"/>
              </a:ext>
            </a:extLst>
          </p:cNvPr>
          <p:cNvGrpSpPr/>
          <p:nvPr/>
        </p:nvGrpSpPr>
        <p:grpSpPr>
          <a:xfrm>
            <a:off x="4267828" y="3488240"/>
            <a:ext cx="2779569" cy="950957"/>
            <a:chOff x="4267828" y="3488240"/>
            <a:chExt cx="2779569" cy="950957"/>
          </a:xfrm>
        </p:grpSpPr>
        <p:cxnSp>
          <p:nvCxnSpPr>
            <p:cNvPr id="44" name="Straight Connector 43">
              <a:extLst>
                <a:ext uri="{FF2B5EF4-FFF2-40B4-BE49-F238E27FC236}">
                  <a16:creationId xmlns="" xmlns:a16="http://schemas.microsoft.com/office/drawing/2014/main" id="{8EB19B03-AAF6-8245-B06B-4FCBDF13A5CB}"/>
                </a:ext>
              </a:extLst>
            </p:cNvPr>
            <p:cNvCxnSpPr/>
            <p:nvPr/>
          </p:nvCxnSpPr>
          <p:spPr bwMode="auto">
            <a:xfrm>
              <a:off x="5678925" y="4194745"/>
              <a:ext cx="0" cy="244452"/>
            </a:xfrm>
            <a:prstGeom prst="line">
              <a:avLst/>
            </a:prstGeom>
            <a:solidFill>
              <a:schemeClr val="accent1"/>
            </a:solidFill>
            <a:ln w="38100" cap="flat" cmpd="sng" algn="ctr">
              <a:solidFill>
                <a:schemeClr val="bg2"/>
              </a:solidFill>
              <a:prstDash val="solid"/>
              <a:round/>
              <a:headEnd type="none" w="med" len="med"/>
              <a:tailEnd type="none" w="med" len="med"/>
            </a:ln>
            <a:effectLst/>
          </p:spPr>
        </p:cxnSp>
        <p:sp>
          <p:nvSpPr>
            <p:cNvPr id="45" name="TextBox 44">
              <a:extLst>
                <a:ext uri="{FF2B5EF4-FFF2-40B4-BE49-F238E27FC236}">
                  <a16:creationId xmlns="" xmlns:a16="http://schemas.microsoft.com/office/drawing/2014/main" id="{47C6BB20-22C0-4848-89B9-BF3EF4A99C59}"/>
                </a:ext>
              </a:extLst>
            </p:cNvPr>
            <p:cNvSpPr txBox="1"/>
            <p:nvPr/>
          </p:nvSpPr>
          <p:spPr>
            <a:xfrm>
              <a:off x="4267828" y="3488240"/>
              <a:ext cx="2779569" cy="677108"/>
            </a:xfrm>
            <a:prstGeom prst="rect">
              <a:avLst/>
            </a:prstGeom>
            <a:noFill/>
          </p:spPr>
          <p:txBody>
            <a:bodyPr wrap="square" rtlCol="0">
              <a:spAutoFit/>
            </a:bodyPr>
            <a:lstStyle/>
            <a:p>
              <a:pPr algn="ctr"/>
              <a:r>
                <a:rPr lang="en-GB" sz="1900" dirty="0">
                  <a:latin typeface="Calibri" panose="020F0502020204030204" pitchFamily="34" charset="0"/>
                  <a:cs typeface="Calibri" panose="020F0502020204030204" pitchFamily="34" charset="0"/>
                </a:rPr>
                <a:t>Unemployed for </a:t>
              </a:r>
              <a:br>
                <a:rPr lang="en-GB" sz="1900" dirty="0">
                  <a:latin typeface="Calibri" panose="020F0502020204030204" pitchFamily="34" charset="0"/>
                  <a:cs typeface="Calibri" panose="020F0502020204030204" pitchFamily="34" charset="0"/>
                </a:rPr>
              </a:br>
              <a:r>
                <a:rPr lang="en-GB" sz="1900" dirty="0">
                  <a:latin typeface="Calibri" panose="020F0502020204030204" pitchFamily="34" charset="0"/>
                  <a:cs typeface="Calibri" panose="020F0502020204030204" pitchFamily="34" charset="0"/>
                </a:rPr>
                <a:t>a long time</a:t>
              </a:r>
            </a:p>
          </p:txBody>
        </p:sp>
      </p:grpSp>
      <p:grpSp>
        <p:nvGrpSpPr>
          <p:cNvPr id="46" name="Group 45">
            <a:extLst>
              <a:ext uri="{FF2B5EF4-FFF2-40B4-BE49-F238E27FC236}">
                <a16:creationId xmlns="" xmlns:a16="http://schemas.microsoft.com/office/drawing/2014/main" id="{575E39C8-1644-D047-889B-F465CD14CD7A}"/>
              </a:ext>
            </a:extLst>
          </p:cNvPr>
          <p:cNvGrpSpPr/>
          <p:nvPr/>
        </p:nvGrpSpPr>
        <p:grpSpPr>
          <a:xfrm>
            <a:off x="3178715" y="5318033"/>
            <a:ext cx="5032794" cy="611991"/>
            <a:chOff x="3178715" y="5318033"/>
            <a:chExt cx="5032794" cy="611991"/>
          </a:xfrm>
        </p:grpSpPr>
        <p:sp>
          <p:nvSpPr>
            <p:cNvPr id="47" name="TextBox 46">
              <a:extLst>
                <a:ext uri="{FF2B5EF4-FFF2-40B4-BE49-F238E27FC236}">
                  <a16:creationId xmlns="" xmlns:a16="http://schemas.microsoft.com/office/drawing/2014/main" id="{44BB4A2D-A247-4946-B195-D9CB195D2A13}"/>
                </a:ext>
              </a:extLst>
            </p:cNvPr>
            <p:cNvSpPr txBox="1"/>
            <p:nvPr/>
          </p:nvSpPr>
          <p:spPr>
            <a:xfrm>
              <a:off x="3178715" y="5318033"/>
              <a:ext cx="5032794" cy="384721"/>
            </a:xfrm>
            <a:prstGeom prst="rect">
              <a:avLst/>
            </a:prstGeom>
            <a:noFill/>
          </p:spPr>
          <p:txBody>
            <a:bodyPr wrap="square" rtlCol="0">
              <a:spAutoFit/>
            </a:bodyPr>
            <a:lstStyle/>
            <a:p>
              <a:pPr algn="ctr"/>
              <a:r>
                <a:rPr lang="en-GB" sz="1900" dirty="0">
                  <a:latin typeface="Calibri" panose="020F0502020204030204" pitchFamily="34" charset="0"/>
                  <a:cs typeface="Calibri" panose="020F0502020204030204" pitchFamily="34" charset="0"/>
                </a:rPr>
                <a:t>Degree in IT</a:t>
              </a:r>
            </a:p>
          </p:txBody>
        </p:sp>
        <p:cxnSp>
          <p:nvCxnSpPr>
            <p:cNvPr id="48" name="Straight Connector 47">
              <a:extLst>
                <a:ext uri="{FF2B5EF4-FFF2-40B4-BE49-F238E27FC236}">
                  <a16:creationId xmlns="" xmlns:a16="http://schemas.microsoft.com/office/drawing/2014/main" id="{014D0E04-08D5-AC44-9ACE-9092607B0B9F}"/>
                </a:ext>
              </a:extLst>
            </p:cNvPr>
            <p:cNvCxnSpPr/>
            <p:nvPr/>
          </p:nvCxnSpPr>
          <p:spPr bwMode="auto">
            <a:xfrm>
              <a:off x="5672590" y="5685572"/>
              <a:ext cx="0" cy="244452"/>
            </a:xfrm>
            <a:prstGeom prst="line">
              <a:avLst/>
            </a:prstGeom>
            <a:solidFill>
              <a:schemeClr val="accent1"/>
            </a:solidFill>
            <a:ln w="38100" cap="flat" cmpd="sng" algn="ctr">
              <a:solidFill>
                <a:schemeClr val="bg2"/>
              </a:solidFill>
              <a:prstDash val="solid"/>
              <a:round/>
              <a:headEnd type="none" w="med" len="med"/>
              <a:tailEnd type="none" w="med" len="med"/>
            </a:ln>
            <a:effectLst/>
          </p:spPr>
        </p:cxnSp>
      </p:grpSp>
    </p:spTree>
    <p:extLst>
      <p:ext uri="{BB962C8B-B14F-4D97-AF65-F5344CB8AC3E}">
        <p14:creationId xmlns:p14="http://schemas.microsoft.com/office/powerpoint/2010/main" val="47652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1" grpId="0"/>
      <p:bldP spid="39"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 xmlns:a16="http://schemas.microsoft.com/office/drawing/2014/main" id="{BDBD7F5E-9254-CA44-A28B-8525D53046D5}"/>
              </a:ext>
            </a:extLst>
          </p:cNvPr>
          <p:cNvGrpSpPr/>
          <p:nvPr/>
        </p:nvGrpSpPr>
        <p:grpSpPr>
          <a:xfrm>
            <a:off x="4492834" y="1701602"/>
            <a:ext cx="1440160" cy="1800200"/>
            <a:chOff x="3969094" y="1701602"/>
            <a:chExt cx="1440160" cy="1800200"/>
          </a:xfrm>
        </p:grpSpPr>
        <p:cxnSp>
          <p:nvCxnSpPr>
            <p:cNvPr id="22" name="Straight Connector 21">
              <a:extLst>
                <a:ext uri="{FF2B5EF4-FFF2-40B4-BE49-F238E27FC236}">
                  <a16:creationId xmlns="" xmlns:a16="http://schemas.microsoft.com/office/drawing/2014/main" id="{CBADF688-831A-CA4B-B6C2-F6EC82D65A65}"/>
                </a:ext>
              </a:extLst>
            </p:cNvPr>
            <p:cNvCxnSpPr/>
            <p:nvPr/>
          </p:nvCxnSpPr>
          <p:spPr bwMode="auto">
            <a:xfrm>
              <a:off x="4712775" y="3257350"/>
              <a:ext cx="0" cy="244452"/>
            </a:xfrm>
            <a:prstGeom prst="line">
              <a:avLst/>
            </a:prstGeom>
            <a:solidFill>
              <a:schemeClr val="accent1"/>
            </a:solidFill>
            <a:ln w="38100" cap="flat" cmpd="sng" algn="ctr">
              <a:solidFill>
                <a:schemeClr val="bg2"/>
              </a:solidFill>
              <a:prstDash val="solid"/>
              <a:round/>
              <a:headEnd type="none" w="med" len="med"/>
              <a:tailEnd type="none" w="med" len="med"/>
            </a:ln>
            <a:effectLst/>
          </p:spPr>
        </p:cxnSp>
        <p:sp>
          <p:nvSpPr>
            <p:cNvPr id="23" name="Oval 22">
              <a:extLst>
                <a:ext uri="{FF2B5EF4-FFF2-40B4-BE49-F238E27FC236}">
                  <a16:creationId xmlns="" xmlns:a16="http://schemas.microsoft.com/office/drawing/2014/main" id="{31B6AF6C-7DE6-9A49-BC19-1A6B3C92D1F5}"/>
                </a:ext>
              </a:extLst>
            </p:cNvPr>
            <p:cNvSpPr/>
            <p:nvPr/>
          </p:nvSpPr>
          <p:spPr bwMode="auto">
            <a:xfrm>
              <a:off x="3969094" y="1701602"/>
              <a:ext cx="1440160" cy="1440160"/>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US" sz="1400" b="1" dirty="0">
                  <a:solidFill>
                    <a:schemeClr val="bg1"/>
                  </a:solidFill>
                  <a:latin typeface="Calibri" panose="020F0502020204030204" pitchFamily="34" charset="0"/>
                  <a:cs typeface="Calibri" panose="020F0502020204030204" pitchFamily="34" charset="0"/>
                </a:rPr>
                <a:t>Statistician</a:t>
              </a:r>
            </a:p>
          </p:txBody>
        </p:sp>
      </p:grpSp>
      <p:sp>
        <p:nvSpPr>
          <p:cNvPr id="13" name="Title 1"/>
          <p:cNvSpPr>
            <a:spLocks noGrp="1"/>
          </p:cNvSpPr>
          <p:nvPr>
            <p:ph type="title"/>
          </p:nvPr>
        </p:nvSpPr>
        <p:spPr>
          <a:xfrm>
            <a:off x="609252" y="320040"/>
            <a:ext cx="8258150" cy="720000"/>
          </a:xfrm>
        </p:spPr>
        <p:txBody>
          <a:bodyPr/>
          <a:lstStyle/>
          <a:p>
            <a:r>
              <a:rPr lang="en-US" sz="4000" b="1" dirty="0"/>
              <a:t>Statistician</a:t>
            </a:r>
            <a:endParaRPr lang="en-GB" sz="4000" b="1" dirty="0"/>
          </a:p>
        </p:txBody>
      </p:sp>
      <p:sp>
        <p:nvSpPr>
          <p:cNvPr id="64" name="TextBox 63">
            <a:extLst>
              <a:ext uri="{FF2B5EF4-FFF2-40B4-BE49-F238E27FC236}">
                <a16:creationId xmlns="" xmlns:a16="http://schemas.microsoft.com/office/drawing/2014/main" id="{0C496FEC-66F0-6B41-AAC2-DC7372AB05FE}"/>
              </a:ext>
            </a:extLst>
          </p:cNvPr>
          <p:cNvSpPr txBox="1"/>
          <p:nvPr/>
        </p:nvSpPr>
        <p:spPr>
          <a:xfrm>
            <a:off x="3451663" y="5801109"/>
            <a:ext cx="3471915" cy="677108"/>
          </a:xfrm>
          <a:prstGeom prst="rect">
            <a:avLst/>
          </a:prstGeom>
          <a:noFill/>
        </p:spPr>
        <p:txBody>
          <a:bodyPr wrap="square" rtlCol="0">
            <a:spAutoFit/>
          </a:bodyPr>
          <a:lstStyle/>
          <a:p>
            <a:pPr algn="ctr"/>
            <a:r>
              <a:rPr lang="en-GB" sz="1900" dirty="0">
                <a:latin typeface="Calibri" panose="020F0502020204030204" pitchFamily="34" charset="0"/>
                <a:cs typeface="Calibri" panose="020F0502020204030204" pitchFamily="34" charset="0"/>
              </a:rPr>
              <a:t>Maths and Computer </a:t>
            </a:r>
            <a:br>
              <a:rPr lang="en-GB" sz="1900" dirty="0">
                <a:latin typeface="Calibri" panose="020F0502020204030204" pitchFamily="34" charset="0"/>
                <a:cs typeface="Calibri" panose="020F0502020204030204" pitchFamily="34" charset="0"/>
              </a:rPr>
            </a:br>
            <a:r>
              <a:rPr lang="en-GB" sz="1900" dirty="0">
                <a:latin typeface="Calibri" panose="020F0502020204030204" pitchFamily="34" charset="0"/>
                <a:cs typeface="Calibri" panose="020F0502020204030204" pitchFamily="34" charset="0"/>
              </a:rPr>
              <a:t>Science at </a:t>
            </a:r>
            <a:r>
              <a:rPr lang="en-GB" sz="1900" dirty="0" err="1">
                <a:latin typeface="Calibri" panose="020F0502020204030204" pitchFamily="34" charset="0"/>
                <a:cs typeface="Calibri" panose="020F0502020204030204" pitchFamily="34" charset="0"/>
              </a:rPr>
              <a:t>uni</a:t>
            </a:r>
            <a:endParaRPr lang="en-GB" sz="1900" dirty="0">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 xmlns:a16="http://schemas.microsoft.com/office/drawing/2014/main" id="{29059D6E-B431-CC41-AD9E-AAF4CA14F4D6}"/>
              </a:ext>
            </a:extLst>
          </p:cNvPr>
          <p:cNvGrpSpPr/>
          <p:nvPr/>
        </p:nvGrpSpPr>
        <p:grpSpPr>
          <a:xfrm>
            <a:off x="4055054" y="4377301"/>
            <a:ext cx="2411401" cy="884768"/>
            <a:chOff x="4055054" y="3525032"/>
            <a:chExt cx="2411401" cy="884768"/>
          </a:xfrm>
        </p:grpSpPr>
        <p:sp>
          <p:nvSpPr>
            <p:cNvPr id="66" name="TextBox 65">
              <a:extLst>
                <a:ext uri="{FF2B5EF4-FFF2-40B4-BE49-F238E27FC236}">
                  <a16:creationId xmlns="" xmlns:a16="http://schemas.microsoft.com/office/drawing/2014/main" id="{8F4449BB-6718-FB48-99BD-AB90D10F9B45}"/>
                </a:ext>
              </a:extLst>
            </p:cNvPr>
            <p:cNvSpPr txBox="1"/>
            <p:nvPr/>
          </p:nvSpPr>
          <p:spPr>
            <a:xfrm>
              <a:off x="4055054" y="3525032"/>
              <a:ext cx="2411401" cy="677108"/>
            </a:xfrm>
            <a:prstGeom prst="rect">
              <a:avLst/>
            </a:prstGeom>
            <a:noFill/>
          </p:spPr>
          <p:txBody>
            <a:bodyPr wrap="square" rtlCol="0">
              <a:spAutoFit/>
            </a:bodyPr>
            <a:lstStyle/>
            <a:p>
              <a:pPr algn="ctr"/>
              <a:r>
                <a:rPr lang="en-GB" sz="1900" dirty="0">
                  <a:latin typeface="Calibri" panose="020F0502020204030204" pitchFamily="34" charset="0"/>
                  <a:cs typeface="Calibri" panose="020F0502020204030204" pitchFamily="34" charset="0"/>
                </a:rPr>
                <a:t>Work experience </a:t>
              </a:r>
              <a:br>
                <a:rPr lang="en-GB" sz="1900" dirty="0">
                  <a:latin typeface="Calibri" panose="020F0502020204030204" pitchFamily="34" charset="0"/>
                  <a:cs typeface="Calibri" panose="020F0502020204030204" pitchFamily="34" charset="0"/>
                </a:rPr>
              </a:br>
              <a:r>
                <a:rPr lang="en-GB" sz="1900" dirty="0">
                  <a:latin typeface="Calibri" panose="020F0502020204030204" pitchFamily="34" charset="0"/>
                  <a:cs typeface="Calibri" panose="020F0502020204030204" pitchFamily="34" charset="0"/>
                </a:rPr>
                <a:t>as Researcher</a:t>
              </a:r>
            </a:p>
          </p:txBody>
        </p:sp>
        <p:cxnSp>
          <p:nvCxnSpPr>
            <p:cNvPr id="75" name="Straight Connector 74">
              <a:extLst>
                <a:ext uri="{FF2B5EF4-FFF2-40B4-BE49-F238E27FC236}">
                  <a16:creationId xmlns="" xmlns:a16="http://schemas.microsoft.com/office/drawing/2014/main" id="{609F1FB6-F1A5-6842-90CA-59CB0B44450B}"/>
                </a:ext>
              </a:extLst>
            </p:cNvPr>
            <p:cNvCxnSpPr/>
            <p:nvPr/>
          </p:nvCxnSpPr>
          <p:spPr bwMode="auto">
            <a:xfrm>
              <a:off x="5235674" y="4165348"/>
              <a:ext cx="0" cy="244452"/>
            </a:xfrm>
            <a:prstGeom prst="line">
              <a:avLst/>
            </a:prstGeom>
            <a:solidFill>
              <a:schemeClr val="accent1"/>
            </a:solidFill>
            <a:ln w="38100" cap="flat" cmpd="sng" algn="ctr">
              <a:solidFill>
                <a:schemeClr val="bg2"/>
              </a:solidFill>
              <a:prstDash val="solid"/>
              <a:round/>
              <a:headEnd type="none" w="med" len="med"/>
              <a:tailEnd type="none" w="med" len="med"/>
            </a:ln>
            <a:effectLst/>
          </p:spPr>
        </p:cxnSp>
      </p:grpSp>
      <p:grpSp>
        <p:nvGrpSpPr>
          <p:cNvPr id="2" name="Group 1">
            <a:extLst>
              <a:ext uri="{FF2B5EF4-FFF2-40B4-BE49-F238E27FC236}">
                <a16:creationId xmlns="" xmlns:a16="http://schemas.microsoft.com/office/drawing/2014/main" id="{B9194891-D816-7B48-B35A-3E03C70ED77A}"/>
              </a:ext>
            </a:extLst>
          </p:cNvPr>
          <p:cNvGrpSpPr/>
          <p:nvPr/>
        </p:nvGrpSpPr>
        <p:grpSpPr>
          <a:xfrm>
            <a:off x="3524799" y="5231189"/>
            <a:ext cx="3471909" cy="613974"/>
            <a:chOff x="3524799" y="4746657"/>
            <a:chExt cx="3471909" cy="613974"/>
          </a:xfrm>
        </p:grpSpPr>
        <p:cxnSp>
          <p:nvCxnSpPr>
            <p:cNvPr id="67" name="Straight Connector 66">
              <a:extLst>
                <a:ext uri="{FF2B5EF4-FFF2-40B4-BE49-F238E27FC236}">
                  <a16:creationId xmlns="" xmlns:a16="http://schemas.microsoft.com/office/drawing/2014/main" id="{0526518B-A423-ED4F-944B-A80421C8B3F7}"/>
                </a:ext>
              </a:extLst>
            </p:cNvPr>
            <p:cNvCxnSpPr/>
            <p:nvPr/>
          </p:nvCxnSpPr>
          <p:spPr bwMode="auto">
            <a:xfrm>
              <a:off x="5232453" y="5116179"/>
              <a:ext cx="0" cy="244452"/>
            </a:xfrm>
            <a:prstGeom prst="line">
              <a:avLst/>
            </a:prstGeom>
            <a:solidFill>
              <a:schemeClr val="accent1"/>
            </a:solidFill>
            <a:ln w="38100" cap="flat" cmpd="sng" algn="ctr">
              <a:solidFill>
                <a:schemeClr val="bg2"/>
              </a:solidFill>
              <a:prstDash val="solid"/>
              <a:round/>
              <a:headEnd type="none" w="med" len="med"/>
              <a:tailEnd type="none" w="med" len="med"/>
            </a:ln>
            <a:effectLst/>
          </p:spPr>
        </p:cxnSp>
        <p:sp>
          <p:nvSpPr>
            <p:cNvPr id="76" name="TextBox 75">
              <a:extLst>
                <a:ext uri="{FF2B5EF4-FFF2-40B4-BE49-F238E27FC236}">
                  <a16:creationId xmlns="" xmlns:a16="http://schemas.microsoft.com/office/drawing/2014/main" id="{2044F72C-8F3B-3644-A68C-07A4EA61EB2F}"/>
                </a:ext>
              </a:extLst>
            </p:cNvPr>
            <p:cNvSpPr txBox="1"/>
            <p:nvPr/>
          </p:nvSpPr>
          <p:spPr>
            <a:xfrm>
              <a:off x="3524799" y="4746657"/>
              <a:ext cx="3471909" cy="384721"/>
            </a:xfrm>
            <a:prstGeom prst="rect">
              <a:avLst/>
            </a:prstGeom>
            <a:noFill/>
          </p:spPr>
          <p:txBody>
            <a:bodyPr wrap="square" rtlCol="0">
              <a:spAutoFit/>
            </a:bodyPr>
            <a:lstStyle/>
            <a:p>
              <a:pPr algn="ctr"/>
              <a:r>
                <a:rPr lang="en-GB" sz="1900" dirty="0">
                  <a:latin typeface="Calibri" panose="020F0502020204030204" pitchFamily="34" charset="0"/>
                  <a:cs typeface="Calibri" panose="020F0502020204030204" pitchFamily="34" charset="0"/>
                </a:rPr>
                <a:t>MA in Applied Social Research</a:t>
              </a:r>
            </a:p>
          </p:txBody>
        </p:sp>
      </p:grpSp>
      <p:grpSp>
        <p:nvGrpSpPr>
          <p:cNvPr id="59" name="Group 58">
            <a:extLst>
              <a:ext uri="{FF2B5EF4-FFF2-40B4-BE49-F238E27FC236}">
                <a16:creationId xmlns="" xmlns:a16="http://schemas.microsoft.com/office/drawing/2014/main" id="{F3DFF8AD-1794-B84D-A6DA-946AE6E89223}"/>
              </a:ext>
            </a:extLst>
          </p:cNvPr>
          <p:cNvGrpSpPr/>
          <p:nvPr/>
        </p:nvGrpSpPr>
        <p:grpSpPr>
          <a:xfrm>
            <a:off x="707465" y="1725072"/>
            <a:ext cx="3868551" cy="1028215"/>
            <a:chOff x="6686844" y="1697104"/>
            <a:chExt cx="3868551" cy="1028215"/>
          </a:xfrm>
        </p:grpSpPr>
        <p:sp>
          <p:nvSpPr>
            <p:cNvPr id="60" name="TextBox 59">
              <a:extLst>
                <a:ext uri="{FF2B5EF4-FFF2-40B4-BE49-F238E27FC236}">
                  <a16:creationId xmlns="" xmlns:a16="http://schemas.microsoft.com/office/drawing/2014/main" id="{396DB3C1-9C52-CB42-BC3E-CC2378335AB8}"/>
                </a:ext>
              </a:extLst>
            </p:cNvPr>
            <p:cNvSpPr txBox="1"/>
            <p:nvPr/>
          </p:nvSpPr>
          <p:spPr>
            <a:xfrm>
              <a:off x="6707220" y="2048211"/>
              <a:ext cx="2476029" cy="677108"/>
            </a:xfrm>
            <a:prstGeom prst="rect">
              <a:avLst/>
            </a:prstGeom>
            <a:noFill/>
          </p:spPr>
          <p:txBody>
            <a:bodyPr wrap="square" rtlCol="0" anchor="t">
              <a:spAutoFit/>
            </a:bodyPr>
            <a:lstStyle/>
            <a:p>
              <a:r>
                <a:rPr lang="en-US" sz="1900" kern="0" dirty="0">
                  <a:solidFill>
                    <a:schemeClr val="bg2"/>
                  </a:solidFill>
                  <a:latin typeface="Calibri" panose="020F0502020204030204" pitchFamily="34" charset="0"/>
                  <a:cs typeface="Calibri" panose="020F0502020204030204" pitchFamily="34" charset="0"/>
                </a:rPr>
                <a:t>Profoundly deaf </a:t>
              </a:r>
            </a:p>
            <a:p>
              <a:r>
                <a:rPr lang="en-US" sz="1900" kern="0" dirty="0">
                  <a:solidFill>
                    <a:schemeClr val="bg2"/>
                  </a:solidFill>
                  <a:latin typeface="Calibri" panose="020F0502020204030204" pitchFamily="34" charset="0"/>
                  <a:cs typeface="Calibri" panose="020F0502020204030204" pitchFamily="34" charset="0"/>
                </a:rPr>
                <a:t>Two hearing aids</a:t>
              </a:r>
              <a:endParaRPr lang="en-GB" sz="1900" kern="0" dirty="0">
                <a:solidFill>
                  <a:schemeClr val="bg2"/>
                </a:solidFill>
                <a:latin typeface="Calibri" panose="020F0502020204030204" pitchFamily="34" charset="0"/>
                <a:cs typeface="Calibri" panose="020F0502020204030204" pitchFamily="34" charset="0"/>
              </a:endParaRPr>
            </a:p>
          </p:txBody>
        </p:sp>
        <p:sp>
          <p:nvSpPr>
            <p:cNvPr id="61" name="Rectangle 60">
              <a:extLst>
                <a:ext uri="{FF2B5EF4-FFF2-40B4-BE49-F238E27FC236}">
                  <a16:creationId xmlns="" xmlns:a16="http://schemas.microsoft.com/office/drawing/2014/main" id="{584D35F2-DFBE-C841-8B9B-F5AF53E46D53}"/>
                </a:ext>
              </a:extLst>
            </p:cNvPr>
            <p:cNvSpPr/>
            <p:nvPr/>
          </p:nvSpPr>
          <p:spPr>
            <a:xfrm>
              <a:off x="6686844" y="1697104"/>
              <a:ext cx="3868551" cy="415498"/>
            </a:xfrm>
            <a:prstGeom prst="rect">
              <a:avLst/>
            </a:prstGeom>
          </p:spPr>
          <p:txBody>
            <a:bodyPr wrap="square" anchor="t">
              <a:spAutoFit/>
            </a:bodyPr>
            <a:lstStyle/>
            <a:p>
              <a:r>
                <a:rPr lang="en-GB" sz="2100" b="1" dirty="0" smtClean="0">
                  <a:solidFill>
                    <a:schemeClr val="bg2"/>
                  </a:solidFill>
                  <a:latin typeface="Calibri" panose="020F0502020204030204" pitchFamily="34" charset="0"/>
                  <a:cs typeface="Calibri" panose="020F0502020204030204" pitchFamily="34" charset="0"/>
                </a:rPr>
                <a:t>C, </a:t>
              </a:r>
              <a:r>
                <a:rPr lang="en-GB" sz="2100" b="1" dirty="0">
                  <a:solidFill>
                    <a:schemeClr val="bg2"/>
                  </a:solidFill>
                  <a:latin typeface="Calibri" panose="020F0502020204030204" pitchFamily="34" charset="0"/>
                  <a:cs typeface="Calibri" panose="020F0502020204030204" pitchFamily="34" charset="0"/>
                </a:rPr>
                <a:t>Edinburgh</a:t>
              </a:r>
              <a:endParaRPr lang="en-GB" sz="2100" b="1" kern="0" dirty="0">
                <a:solidFill>
                  <a:schemeClr val="bg2"/>
                </a:solidFill>
                <a:latin typeface="Calibri" panose="020F0502020204030204" pitchFamily="34" charset="0"/>
                <a:cs typeface="Calibri" panose="020F0502020204030204" pitchFamily="34" charset="0"/>
              </a:endParaRPr>
            </a:p>
          </p:txBody>
        </p:sp>
      </p:grpSp>
      <p:sp>
        <p:nvSpPr>
          <p:cNvPr id="25" name="Rectangle 24">
            <a:extLst>
              <a:ext uri="{FF2B5EF4-FFF2-40B4-BE49-F238E27FC236}">
                <a16:creationId xmlns="" xmlns:a16="http://schemas.microsoft.com/office/drawing/2014/main" id="{28DB94CB-ECB9-1048-92AF-C194EC4F77E0}"/>
              </a:ext>
            </a:extLst>
          </p:cNvPr>
          <p:cNvSpPr/>
          <p:nvPr/>
        </p:nvSpPr>
        <p:spPr bwMode="auto">
          <a:xfrm>
            <a:off x="7221958" y="1341562"/>
            <a:ext cx="4973217" cy="5518026"/>
          </a:xfrm>
          <a:prstGeom prst="rect">
            <a:avLst/>
          </a:prstGeom>
          <a:solidFill>
            <a:schemeClr val="accent4">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u="none" strike="noStrike" cap="none" normalizeH="0" baseline="0" dirty="0">
              <a:ln>
                <a:noFill/>
              </a:ln>
              <a:solidFill>
                <a:schemeClr val="tx1"/>
              </a:solidFill>
              <a:effectLst/>
              <a:latin typeface="Calibri" panose="020F0502020204030204" pitchFamily="34" charset="0"/>
            </a:endParaRPr>
          </a:p>
        </p:txBody>
      </p:sp>
      <p:sp>
        <p:nvSpPr>
          <p:cNvPr id="26" name="Rectangle 25">
            <a:extLst>
              <a:ext uri="{FF2B5EF4-FFF2-40B4-BE49-F238E27FC236}">
                <a16:creationId xmlns="" xmlns:a16="http://schemas.microsoft.com/office/drawing/2014/main" id="{CBF8C6E7-3B84-2D44-B8B0-8E95EDB55145}"/>
              </a:ext>
            </a:extLst>
          </p:cNvPr>
          <p:cNvSpPr/>
          <p:nvPr/>
        </p:nvSpPr>
        <p:spPr>
          <a:xfrm>
            <a:off x="7536331" y="1728216"/>
            <a:ext cx="4177879" cy="1384995"/>
          </a:xfrm>
          <a:prstGeom prst="rect">
            <a:avLst/>
          </a:prstGeom>
        </p:spPr>
        <p:txBody>
          <a:bodyPr wrap="square">
            <a:spAutoFit/>
          </a:bodyPr>
          <a:lstStyle/>
          <a:p>
            <a:pPr lvl="0"/>
            <a:r>
              <a:rPr lang="en-GB" sz="2100" b="1" dirty="0">
                <a:solidFill>
                  <a:schemeClr val="bg2"/>
                </a:solidFill>
                <a:latin typeface="Calibri" panose="020F0502020204030204" pitchFamily="34" charset="0"/>
                <a:cs typeface="Calibri" panose="020F0502020204030204" pitchFamily="34" charset="0"/>
              </a:rPr>
              <a:t>Technology @ work </a:t>
            </a:r>
            <a:r>
              <a:rPr lang="en-GB" sz="2100" dirty="0">
                <a:solidFill>
                  <a:srgbClr val="87027B"/>
                </a:solidFill>
                <a:latin typeface="Calibri" panose="020F0502020204030204" pitchFamily="34" charset="0"/>
                <a:cs typeface="Calibri" panose="020F0502020204030204" pitchFamily="34" charset="0"/>
              </a:rPr>
              <a:t/>
            </a:r>
            <a:br>
              <a:rPr lang="en-GB" sz="2100" dirty="0">
                <a:solidFill>
                  <a:srgbClr val="87027B"/>
                </a:solidFill>
                <a:latin typeface="Calibri" panose="020F0502020204030204" pitchFamily="34" charset="0"/>
                <a:cs typeface="Calibri" panose="020F0502020204030204" pitchFamily="34" charset="0"/>
              </a:rPr>
            </a:br>
            <a:r>
              <a:rPr lang="en-GB" sz="2100" dirty="0">
                <a:latin typeface="Calibri" panose="020F0502020204030204" pitchFamily="34" charset="0"/>
                <a:cs typeface="Calibri" panose="020F0502020204030204" pitchFamily="34" charset="0"/>
              </a:rPr>
              <a:t>Uses Access to work to pay for </a:t>
            </a:r>
            <a:br>
              <a:rPr lang="en-GB" sz="2100" dirty="0">
                <a:latin typeface="Calibri" panose="020F0502020204030204" pitchFamily="34" charset="0"/>
                <a:cs typeface="Calibri" panose="020F0502020204030204" pitchFamily="34" charset="0"/>
              </a:rPr>
            </a:br>
            <a:r>
              <a:rPr lang="en-GB" sz="2100" dirty="0">
                <a:latin typeface="Calibri" panose="020F0502020204030204" pitchFamily="34" charset="0"/>
                <a:cs typeface="Calibri" panose="020F0502020204030204" pitchFamily="34" charset="0"/>
              </a:rPr>
              <a:t>Roger Pen. </a:t>
            </a:r>
            <a:br>
              <a:rPr lang="en-GB" sz="2100" dirty="0">
                <a:latin typeface="Calibri" panose="020F0502020204030204" pitchFamily="34" charset="0"/>
                <a:cs typeface="Calibri" panose="020F0502020204030204" pitchFamily="34" charset="0"/>
              </a:rPr>
            </a:br>
            <a:r>
              <a:rPr lang="en-GB" sz="2100" dirty="0">
                <a:latin typeface="Calibri" panose="020F0502020204030204" pitchFamily="34" charset="0"/>
                <a:cs typeface="Calibri" panose="020F0502020204030204" pitchFamily="34" charset="0"/>
              </a:rPr>
              <a:t>Voice recorder to record meetings.</a:t>
            </a:r>
            <a:endParaRPr lang="en-GB" sz="2100" dirty="0">
              <a:effectLst/>
              <a:latin typeface="Calibri" panose="020F0502020204030204" pitchFamily="34" charset="0"/>
              <a:cs typeface="Calibri" panose="020F0502020204030204" pitchFamily="34" charset="0"/>
            </a:endParaRPr>
          </a:p>
        </p:txBody>
      </p:sp>
      <p:sp>
        <p:nvSpPr>
          <p:cNvPr id="27" name="Rectangle 26">
            <a:extLst>
              <a:ext uri="{FF2B5EF4-FFF2-40B4-BE49-F238E27FC236}">
                <a16:creationId xmlns="" xmlns:a16="http://schemas.microsoft.com/office/drawing/2014/main" id="{95E8C549-07B3-D94C-8D44-1E847FE7C33E}"/>
              </a:ext>
            </a:extLst>
          </p:cNvPr>
          <p:cNvSpPr/>
          <p:nvPr/>
        </p:nvSpPr>
        <p:spPr>
          <a:xfrm>
            <a:off x="7536332" y="3315561"/>
            <a:ext cx="4177879" cy="1708160"/>
          </a:xfrm>
          <a:prstGeom prst="rect">
            <a:avLst/>
          </a:prstGeom>
        </p:spPr>
        <p:txBody>
          <a:bodyPr wrap="square">
            <a:spAutoFit/>
          </a:bodyPr>
          <a:lstStyle/>
          <a:p>
            <a:r>
              <a:rPr lang="en-GB" sz="2100" b="1" dirty="0">
                <a:solidFill>
                  <a:schemeClr val="bg2"/>
                </a:solidFill>
                <a:latin typeface="Calibri" panose="020F0502020204030204" pitchFamily="34" charset="0"/>
                <a:cs typeface="Calibri" panose="020F0502020204030204" pitchFamily="34" charset="0"/>
              </a:rPr>
              <a:t>Tips for deaf young people </a:t>
            </a:r>
            <a:r>
              <a:rPr lang="en-GB" sz="2100" dirty="0">
                <a:solidFill>
                  <a:srgbClr val="87027B"/>
                </a:solidFill>
                <a:latin typeface="Calibri" panose="020F0502020204030204" pitchFamily="34" charset="0"/>
                <a:cs typeface="Calibri" panose="020F0502020204030204" pitchFamily="34" charset="0"/>
              </a:rPr>
              <a:t/>
            </a:r>
            <a:br>
              <a:rPr lang="en-GB" sz="2100" dirty="0">
                <a:solidFill>
                  <a:srgbClr val="87027B"/>
                </a:solidFill>
                <a:latin typeface="Calibri" panose="020F0502020204030204" pitchFamily="34" charset="0"/>
                <a:cs typeface="Calibri" panose="020F0502020204030204" pitchFamily="34" charset="0"/>
              </a:rPr>
            </a:br>
            <a:r>
              <a:rPr lang="en-GB" sz="2100" dirty="0">
                <a:latin typeface="Calibri" panose="020F0502020204030204" pitchFamily="34" charset="0"/>
                <a:cs typeface="Calibri" panose="020F0502020204030204" pitchFamily="34" charset="0"/>
              </a:rPr>
              <a:t>Know your rights as a disabled worker and apply for Access to Work as soon as you can as it can take </a:t>
            </a:r>
            <a:br>
              <a:rPr lang="en-GB" sz="2100" dirty="0">
                <a:latin typeface="Calibri" panose="020F0502020204030204" pitchFamily="34" charset="0"/>
                <a:cs typeface="Calibri" panose="020F0502020204030204" pitchFamily="34" charset="0"/>
              </a:rPr>
            </a:br>
            <a:r>
              <a:rPr lang="en-GB" sz="2100" dirty="0">
                <a:latin typeface="Calibri" panose="020F0502020204030204" pitchFamily="34" charset="0"/>
                <a:cs typeface="Calibri" panose="020F0502020204030204" pitchFamily="34" charset="0"/>
              </a:rPr>
              <a:t>a while to go through.</a:t>
            </a:r>
          </a:p>
        </p:txBody>
      </p:sp>
      <p:grpSp>
        <p:nvGrpSpPr>
          <p:cNvPr id="24" name="Group 23">
            <a:extLst>
              <a:ext uri="{FF2B5EF4-FFF2-40B4-BE49-F238E27FC236}">
                <a16:creationId xmlns="" xmlns:a16="http://schemas.microsoft.com/office/drawing/2014/main" id="{564896CE-3679-CC45-8FE8-365C9CFDB849}"/>
              </a:ext>
            </a:extLst>
          </p:cNvPr>
          <p:cNvGrpSpPr/>
          <p:nvPr/>
        </p:nvGrpSpPr>
        <p:grpSpPr>
          <a:xfrm>
            <a:off x="4055052" y="3502660"/>
            <a:ext cx="2411401" cy="911433"/>
            <a:chOff x="4055054" y="3488240"/>
            <a:chExt cx="2411401" cy="911433"/>
          </a:xfrm>
        </p:grpSpPr>
        <p:sp>
          <p:nvSpPr>
            <p:cNvPr id="28" name="TextBox 27">
              <a:extLst>
                <a:ext uri="{FF2B5EF4-FFF2-40B4-BE49-F238E27FC236}">
                  <a16:creationId xmlns="" xmlns:a16="http://schemas.microsoft.com/office/drawing/2014/main" id="{1C6AB391-799D-0645-98FB-BB3D937A2E02}"/>
                </a:ext>
              </a:extLst>
            </p:cNvPr>
            <p:cNvSpPr txBox="1"/>
            <p:nvPr/>
          </p:nvSpPr>
          <p:spPr>
            <a:xfrm>
              <a:off x="4055054" y="3488240"/>
              <a:ext cx="2411401" cy="677108"/>
            </a:xfrm>
            <a:prstGeom prst="rect">
              <a:avLst/>
            </a:prstGeom>
            <a:noFill/>
          </p:spPr>
          <p:txBody>
            <a:bodyPr wrap="square" rtlCol="0">
              <a:spAutoFit/>
            </a:bodyPr>
            <a:lstStyle/>
            <a:p>
              <a:pPr algn="ctr"/>
              <a:r>
                <a:rPr lang="en-GB" sz="1900" dirty="0">
                  <a:latin typeface="Calibri" panose="020F0502020204030204" pitchFamily="34" charset="0"/>
                  <a:cs typeface="Calibri" panose="020F0502020204030204" pitchFamily="34" charset="0"/>
                </a:rPr>
                <a:t>Applied for permanent position</a:t>
              </a:r>
            </a:p>
          </p:txBody>
        </p:sp>
        <p:cxnSp>
          <p:nvCxnSpPr>
            <p:cNvPr id="29" name="Straight Connector 28">
              <a:extLst>
                <a:ext uri="{FF2B5EF4-FFF2-40B4-BE49-F238E27FC236}">
                  <a16:creationId xmlns="" xmlns:a16="http://schemas.microsoft.com/office/drawing/2014/main" id="{1F67909E-DDC9-CA48-B799-318436DD5450}"/>
                </a:ext>
              </a:extLst>
            </p:cNvPr>
            <p:cNvCxnSpPr/>
            <p:nvPr/>
          </p:nvCxnSpPr>
          <p:spPr bwMode="auto">
            <a:xfrm>
              <a:off x="5235674" y="4155221"/>
              <a:ext cx="0" cy="244452"/>
            </a:xfrm>
            <a:prstGeom prst="line">
              <a:avLst/>
            </a:prstGeom>
            <a:solidFill>
              <a:schemeClr val="accent1"/>
            </a:solidFill>
            <a:ln w="38100" cap="flat" cmpd="sng" algn="ctr">
              <a:solidFill>
                <a:schemeClr val="bg2"/>
              </a:solidFill>
              <a:prstDash val="solid"/>
              <a:round/>
              <a:headEnd type="none" w="med" len="med"/>
              <a:tailEnd type="none" w="med" len="med"/>
            </a:ln>
            <a:effectLst/>
          </p:spPr>
        </p:cxnSp>
      </p:grpSp>
    </p:spTree>
    <p:extLst>
      <p:ext uri="{BB962C8B-B14F-4D97-AF65-F5344CB8AC3E}">
        <p14:creationId xmlns:p14="http://schemas.microsoft.com/office/powerpoint/2010/main" val="3836109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4" grpId="0"/>
      <p:bldP spid="25" grpId="0" animBg="1"/>
      <p:bldP spid="26" grpId="0"/>
      <p:bldP spid="27"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 xmlns:a16="http://schemas.microsoft.com/office/drawing/2014/main" id="{F9F3A236-1664-5A47-B116-EDDAC3A4550A}"/>
              </a:ext>
            </a:extLst>
          </p:cNvPr>
          <p:cNvGrpSpPr/>
          <p:nvPr/>
        </p:nvGrpSpPr>
        <p:grpSpPr>
          <a:xfrm>
            <a:off x="4521952" y="1701602"/>
            <a:ext cx="1440160" cy="1800200"/>
            <a:chOff x="3969094" y="1701602"/>
            <a:chExt cx="1440160" cy="1800200"/>
          </a:xfrm>
        </p:grpSpPr>
        <p:cxnSp>
          <p:nvCxnSpPr>
            <p:cNvPr id="23" name="Straight Connector 22">
              <a:extLst>
                <a:ext uri="{FF2B5EF4-FFF2-40B4-BE49-F238E27FC236}">
                  <a16:creationId xmlns="" xmlns:a16="http://schemas.microsoft.com/office/drawing/2014/main" id="{C3700B1C-CFFB-8844-A7A2-C279F0726812}"/>
                </a:ext>
              </a:extLst>
            </p:cNvPr>
            <p:cNvCxnSpPr/>
            <p:nvPr/>
          </p:nvCxnSpPr>
          <p:spPr bwMode="auto">
            <a:xfrm>
              <a:off x="4712775" y="3257350"/>
              <a:ext cx="0" cy="244452"/>
            </a:xfrm>
            <a:prstGeom prst="line">
              <a:avLst/>
            </a:prstGeom>
            <a:solidFill>
              <a:schemeClr val="accent1"/>
            </a:solidFill>
            <a:ln w="38100" cap="flat" cmpd="sng" algn="ctr">
              <a:solidFill>
                <a:schemeClr val="bg2"/>
              </a:solidFill>
              <a:prstDash val="solid"/>
              <a:round/>
              <a:headEnd type="none" w="med" len="med"/>
              <a:tailEnd type="none" w="med" len="med"/>
            </a:ln>
            <a:effectLst/>
          </p:spPr>
        </p:cxnSp>
        <p:sp>
          <p:nvSpPr>
            <p:cNvPr id="26" name="Oval 25">
              <a:extLst>
                <a:ext uri="{FF2B5EF4-FFF2-40B4-BE49-F238E27FC236}">
                  <a16:creationId xmlns="" xmlns:a16="http://schemas.microsoft.com/office/drawing/2014/main" id="{053FA131-5096-9B42-B627-A78B1B743109}"/>
                </a:ext>
              </a:extLst>
            </p:cNvPr>
            <p:cNvSpPr/>
            <p:nvPr/>
          </p:nvSpPr>
          <p:spPr bwMode="auto">
            <a:xfrm>
              <a:off x="3969094" y="1701602"/>
              <a:ext cx="1440160" cy="1440160"/>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1700" b="1" dirty="0">
                  <a:solidFill>
                    <a:schemeClr val="bg1"/>
                  </a:solidFill>
                  <a:latin typeface="Calibri" panose="020F0502020204030204" pitchFamily="34" charset="0"/>
                  <a:cs typeface="Calibri" panose="020F0502020204030204" pitchFamily="34" charset="0"/>
                </a:rPr>
                <a:t>Runs his </a:t>
              </a:r>
              <a:br>
                <a:rPr lang="en-GB" sz="1700" b="1" dirty="0">
                  <a:solidFill>
                    <a:schemeClr val="bg1"/>
                  </a:solidFill>
                  <a:latin typeface="Calibri" panose="020F0502020204030204" pitchFamily="34" charset="0"/>
                  <a:cs typeface="Calibri" panose="020F0502020204030204" pitchFamily="34" charset="0"/>
                </a:rPr>
              </a:br>
              <a:r>
                <a:rPr lang="en-GB" sz="1700" b="1" dirty="0">
                  <a:solidFill>
                    <a:schemeClr val="bg1"/>
                  </a:solidFill>
                  <a:latin typeface="Calibri" panose="020F0502020204030204" pitchFamily="34" charset="0"/>
                  <a:cs typeface="Calibri" panose="020F0502020204030204" pitchFamily="34" charset="0"/>
                </a:rPr>
                <a:t>own company</a:t>
              </a:r>
            </a:p>
          </p:txBody>
        </p:sp>
      </p:grpSp>
      <p:sp>
        <p:nvSpPr>
          <p:cNvPr id="13" name="Title 1"/>
          <p:cNvSpPr>
            <a:spLocks noGrp="1"/>
          </p:cNvSpPr>
          <p:nvPr>
            <p:ph type="title"/>
          </p:nvPr>
        </p:nvSpPr>
        <p:spPr>
          <a:xfrm>
            <a:off x="609252" y="320040"/>
            <a:ext cx="8258150" cy="720000"/>
          </a:xfrm>
        </p:spPr>
        <p:txBody>
          <a:bodyPr/>
          <a:lstStyle/>
          <a:p>
            <a:r>
              <a:rPr lang="en-GB" sz="4000" b="1" dirty="0"/>
              <a:t>Joiner and business owner</a:t>
            </a:r>
          </a:p>
        </p:txBody>
      </p:sp>
      <p:grpSp>
        <p:nvGrpSpPr>
          <p:cNvPr id="59" name="Group 58">
            <a:extLst>
              <a:ext uri="{FF2B5EF4-FFF2-40B4-BE49-F238E27FC236}">
                <a16:creationId xmlns="" xmlns:a16="http://schemas.microsoft.com/office/drawing/2014/main" id="{F3DFF8AD-1794-B84D-A6DA-946AE6E89223}"/>
              </a:ext>
            </a:extLst>
          </p:cNvPr>
          <p:cNvGrpSpPr/>
          <p:nvPr/>
        </p:nvGrpSpPr>
        <p:grpSpPr>
          <a:xfrm>
            <a:off x="707465" y="1725072"/>
            <a:ext cx="3868551" cy="1028215"/>
            <a:chOff x="6686844" y="1697104"/>
            <a:chExt cx="3868551" cy="1028215"/>
          </a:xfrm>
        </p:grpSpPr>
        <p:sp>
          <p:nvSpPr>
            <p:cNvPr id="60" name="TextBox 59">
              <a:extLst>
                <a:ext uri="{FF2B5EF4-FFF2-40B4-BE49-F238E27FC236}">
                  <a16:creationId xmlns="" xmlns:a16="http://schemas.microsoft.com/office/drawing/2014/main" id="{396DB3C1-9C52-CB42-BC3E-CC2378335AB8}"/>
                </a:ext>
              </a:extLst>
            </p:cNvPr>
            <p:cNvSpPr txBox="1"/>
            <p:nvPr/>
          </p:nvSpPr>
          <p:spPr>
            <a:xfrm>
              <a:off x="6707220" y="2048211"/>
              <a:ext cx="2476029" cy="677108"/>
            </a:xfrm>
            <a:prstGeom prst="rect">
              <a:avLst/>
            </a:prstGeom>
            <a:noFill/>
          </p:spPr>
          <p:txBody>
            <a:bodyPr wrap="square" rtlCol="0" anchor="t">
              <a:spAutoFit/>
            </a:bodyPr>
            <a:lstStyle/>
            <a:p>
              <a:r>
                <a:rPr lang="en-US" sz="1900" kern="0" dirty="0">
                  <a:solidFill>
                    <a:schemeClr val="bg2"/>
                  </a:solidFill>
                  <a:latin typeface="Calibri" panose="020F0502020204030204" pitchFamily="34" charset="0"/>
                  <a:cs typeface="Calibri" panose="020F0502020204030204" pitchFamily="34" charset="0"/>
                </a:rPr>
                <a:t>Profoundly deaf </a:t>
              </a:r>
            </a:p>
            <a:p>
              <a:r>
                <a:rPr lang="en-US" sz="1900" kern="0" dirty="0">
                  <a:solidFill>
                    <a:schemeClr val="bg2"/>
                  </a:solidFill>
                  <a:latin typeface="Calibri" panose="020F0502020204030204" pitchFamily="34" charset="0"/>
                  <a:cs typeface="Calibri" panose="020F0502020204030204" pitchFamily="34" charset="0"/>
                </a:rPr>
                <a:t>1 cochlear implant</a:t>
              </a:r>
              <a:endParaRPr lang="en-GB" sz="1900" kern="0" dirty="0">
                <a:solidFill>
                  <a:schemeClr val="bg2"/>
                </a:solidFill>
                <a:latin typeface="Calibri" panose="020F0502020204030204" pitchFamily="34" charset="0"/>
                <a:cs typeface="Calibri" panose="020F0502020204030204" pitchFamily="34" charset="0"/>
              </a:endParaRPr>
            </a:p>
          </p:txBody>
        </p:sp>
        <p:sp>
          <p:nvSpPr>
            <p:cNvPr id="61" name="Rectangle 60">
              <a:extLst>
                <a:ext uri="{FF2B5EF4-FFF2-40B4-BE49-F238E27FC236}">
                  <a16:creationId xmlns="" xmlns:a16="http://schemas.microsoft.com/office/drawing/2014/main" id="{584D35F2-DFBE-C841-8B9B-F5AF53E46D53}"/>
                </a:ext>
              </a:extLst>
            </p:cNvPr>
            <p:cNvSpPr/>
            <p:nvPr/>
          </p:nvSpPr>
          <p:spPr>
            <a:xfrm>
              <a:off x="6686844" y="1697104"/>
              <a:ext cx="3868551" cy="415498"/>
            </a:xfrm>
            <a:prstGeom prst="rect">
              <a:avLst/>
            </a:prstGeom>
          </p:spPr>
          <p:txBody>
            <a:bodyPr wrap="square" anchor="t">
              <a:spAutoFit/>
            </a:bodyPr>
            <a:lstStyle/>
            <a:p>
              <a:r>
                <a:rPr lang="en-GB" sz="2100" b="1" dirty="0" smtClean="0">
                  <a:solidFill>
                    <a:schemeClr val="bg2"/>
                  </a:solidFill>
                  <a:latin typeface="Calibri" panose="020F0502020204030204" pitchFamily="34" charset="0"/>
                  <a:cs typeface="Calibri" panose="020F0502020204030204" pitchFamily="34" charset="0"/>
                </a:rPr>
                <a:t>F, </a:t>
              </a:r>
              <a:r>
                <a:rPr lang="en-GB" sz="2100" b="1" dirty="0">
                  <a:solidFill>
                    <a:schemeClr val="bg2"/>
                  </a:solidFill>
                  <a:latin typeface="Calibri" panose="020F0502020204030204" pitchFamily="34" charset="0"/>
                  <a:cs typeface="Calibri" panose="020F0502020204030204" pitchFamily="34" charset="0"/>
                </a:rPr>
                <a:t>West Lothian</a:t>
              </a:r>
              <a:endParaRPr lang="en-GB" sz="2100" b="1" kern="0" dirty="0">
                <a:solidFill>
                  <a:schemeClr val="bg2"/>
                </a:solidFill>
                <a:latin typeface="Calibri" panose="020F0502020204030204" pitchFamily="34" charset="0"/>
                <a:cs typeface="Calibri" panose="020F0502020204030204" pitchFamily="34" charset="0"/>
              </a:endParaRPr>
            </a:p>
          </p:txBody>
        </p:sp>
      </p:grpSp>
      <p:sp>
        <p:nvSpPr>
          <p:cNvPr id="66" name="TextBox 65">
            <a:extLst>
              <a:ext uri="{FF2B5EF4-FFF2-40B4-BE49-F238E27FC236}">
                <a16:creationId xmlns="" xmlns:a16="http://schemas.microsoft.com/office/drawing/2014/main" id="{8F4449BB-6718-FB48-99BD-AB90D10F9B45}"/>
              </a:ext>
            </a:extLst>
          </p:cNvPr>
          <p:cNvSpPr txBox="1"/>
          <p:nvPr/>
        </p:nvSpPr>
        <p:spPr>
          <a:xfrm>
            <a:off x="4086476" y="5244569"/>
            <a:ext cx="2411401" cy="677108"/>
          </a:xfrm>
          <a:prstGeom prst="rect">
            <a:avLst/>
          </a:prstGeom>
          <a:noFill/>
        </p:spPr>
        <p:txBody>
          <a:bodyPr wrap="square" rtlCol="0">
            <a:spAutoFit/>
          </a:bodyPr>
          <a:lstStyle/>
          <a:p>
            <a:pPr algn="ctr"/>
            <a:r>
              <a:rPr lang="en-GB" sz="1900" dirty="0">
                <a:latin typeface="Calibri" panose="020F0502020204030204" pitchFamily="34" charset="0"/>
                <a:cs typeface="Calibri" panose="020F0502020204030204" pitchFamily="34" charset="0"/>
              </a:rPr>
              <a:t>Enjoyed woodwork </a:t>
            </a:r>
            <a:br>
              <a:rPr lang="en-GB" sz="1900" dirty="0">
                <a:latin typeface="Calibri" panose="020F0502020204030204" pitchFamily="34" charset="0"/>
                <a:cs typeface="Calibri" panose="020F0502020204030204" pitchFamily="34" charset="0"/>
              </a:rPr>
            </a:br>
            <a:r>
              <a:rPr lang="en-GB" sz="1900" dirty="0">
                <a:latin typeface="Calibri" panose="020F0502020204030204" pitchFamily="34" charset="0"/>
                <a:cs typeface="Calibri" panose="020F0502020204030204" pitchFamily="34" charset="0"/>
              </a:rPr>
              <a:t>at school</a:t>
            </a:r>
          </a:p>
        </p:txBody>
      </p:sp>
      <p:grpSp>
        <p:nvGrpSpPr>
          <p:cNvPr id="4" name="Group 3">
            <a:extLst>
              <a:ext uri="{FF2B5EF4-FFF2-40B4-BE49-F238E27FC236}">
                <a16:creationId xmlns="" xmlns:a16="http://schemas.microsoft.com/office/drawing/2014/main" id="{66D8A36F-D2BF-F44C-992F-06C520F849F3}"/>
              </a:ext>
            </a:extLst>
          </p:cNvPr>
          <p:cNvGrpSpPr/>
          <p:nvPr/>
        </p:nvGrpSpPr>
        <p:grpSpPr>
          <a:xfrm>
            <a:off x="3483085" y="3429794"/>
            <a:ext cx="3471915" cy="942055"/>
            <a:chOff x="3483085" y="3429794"/>
            <a:chExt cx="3471915" cy="942055"/>
          </a:xfrm>
        </p:grpSpPr>
        <p:sp>
          <p:nvSpPr>
            <p:cNvPr id="64" name="TextBox 63">
              <a:extLst>
                <a:ext uri="{FF2B5EF4-FFF2-40B4-BE49-F238E27FC236}">
                  <a16:creationId xmlns="" xmlns:a16="http://schemas.microsoft.com/office/drawing/2014/main" id="{0C496FEC-66F0-6B41-AAC2-DC7372AB05FE}"/>
                </a:ext>
              </a:extLst>
            </p:cNvPr>
            <p:cNvSpPr txBox="1"/>
            <p:nvPr/>
          </p:nvSpPr>
          <p:spPr>
            <a:xfrm>
              <a:off x="3483085" y="3429794"/>
              <a:ext cx="3471915" cy="677108"/>
            </a:xfrm>
            <a:prstGeom prst="rect">
              <a:avLst/>
            </a:prstGeom>
            <a:noFill/>
          </p:spPr>
          <p:txBody>
            <a:bodyPr wrap="square" rtlCol="0">
              <a:spAutoFit/>
            </a:bodyPr>
            <a:lstStyle/>
            <a:p>
              <a:pPr algn="ctr"/>
              <a:r>
                <a:rPr lang="en-GB" sz="1900" dirty="0">
                  <a:latin typeface="Calibri" panose="020F0502020204030204" pitchFamily="34" charset="0"/>
                  <a:cs typeface="Calibri" panose="020F0502020204030204" pitchFamily="34" charset="0"/>
                </a:rPr>
                <a:t>Apprentice Joiner </a:t>
              </a:r>
              <a:br>
                <a:rPr lang="en-GB" sz="1900" dirty="0">
                  <a:latin typeface="Calibri" panose="020F0502020204030204" pitchFamily="34" charset="0"/>
                  <a:cs typeface="Calibri" panose="020F0502020204030204" pitchFamily="34" charset="0"/>
                </a:rPr>
              </a:br>
              <a:r>
                <a:rPr lang="en-GB" sz="1900" dirty="0">
                  <a:latin typeface="Calibri" panose="020F0502020204030204" pitchFamily="34" charset="0"/>
                  <a:cs typeface="Calibri" panose="020F0502020204030204" pitchFamily="34" charset="0"/>
                </a:rPr>
                <a:t>(for 4 years)</a:t>
              </a:r>
            </a:p>
          </p:txBody>
        </p:sp>
        <p:cxnSp>
          <p:nvCxnSpPr>
            <p:cNvPr id="75" name="Straight Connector 74">
              <a:extLst>
                <a:ext uri="{FF2B5EF4-FFF2-40B4-BE49-F238E27FC236}">
                  <a16:creationId xmlns="" xmlns:a16="http://schemas.microsoft.com/office/drawing/2014/main" id="{609F1FB6-F1A5-6842-90CA-59CB0B44450B}"/>
                </a:ext>
              </a:extLst>
            </p:cNvPr>
            <p:cNvCxnSpPr/>
            <p:nvPr/>
          </p:nvCxnSpPr>
          <p:spPr bwMode="auto">
            <a:xfrm>
              <a:off x="5267096" y="4127397"/>
              <a:ext cx="0" cy="244452"/>
            </a:xfrm>
            <a:prstGeom prst="line">
              <a:avLst/>
            </a:prstGeom>
            <a:solidFill>
              <a:schemeClr val="accent1"/>
            </a:solidFill>
            <a:ln w="38100" cap="flat" cmpd="sng" algn="ctr">
              <a:solidFill>
                <a:schemeClr val="bg2"/>
              </a:solidFill>
              <a:prstDash val="solid"/>
              <a:round/>
              <a:headEnd type="none" w="med" len="med"/>
              <a:tailEnd type="none" w="med" len="med"/>
            </a:ln>
            <a:effectLst/>
          </p:spPr>
        </p:cxnSp>
      </p:grpSp>
      <p:grpSp>
        <p:nvGrpSpPr>
          <p:cNvPr id="3" name="Group 2">
            <a:extLst>
              <a:ext uri="{FF2B5EF4-FFF2-40B4-BE49-F238E27FC236}">
                <a16:creationId xmlns="" xmlns:a16="http://schemas.microsoft.com/office/drawing/2014/main" id="{443301F8-183B-9C40-A2C7-4D424E91719B}"/>
              </a:ext>
            </a:extLst>
          </p:cNvPr>
          <p:cNvGrpSpPr/>
          <p:nvPr/>
        </p:nvGrpSpPr>
        <p:grpSpPr>
          <a:xfrm>
            <a:off x="3922899" y="4354416"/>
            <a:ext cx="2592288" cy="949406"/>
            <a:chOff x="3922899" y="4354416"/>
            <a:chExt cx="2592288" cy="949406"/>
          </a:xfrm>
        </p:grpSpPr>
        <p:cxnSp>
          <p:nvCxnSpPr>
            <p:cNvPr id="67" name="Straight Connector 66">
              <a:extLst>
                <a:ext uri="{FF2B5EF4-FFF2-40B4-BE49-F238E27FC236}">
                  <a16:creationId xmlns="" xmlns:a16="http://schemas.microsoft.com/office/drawing/2014/main" id="{0526518B-A423-ED4F-944B-A80421C8B3F7}"/>
                </a:ext>
              </a:extLst>
            </p:cNvPr>
            <p:cNvCxnSpPr/>
            <p:nvPr/>
          </p:nvCxnSpPr>
          <p:spPr bwMode="auto">
            <a:xfrm>
              <a:off x="5267096" y="5059370"/>
              <a:ext cx="0" cy="244452"/>
            </a:xfrm>
            <a:prstGeom prst="line">
              <a:avLst/>
            </a:prstGeom>
            <a:solidFill>
              <a:schemeClr val="accent1"/>
            </a:solidFill>
            <a:ln w="38100" cap="flat" cmpd="sng" algn="ctr">
              <a:solidFill>
                <a:schemeClr val="bg2"/>
              </a:solidFill>
              <a:prstDash val="solid"/>
              <a:round/>
              <a:headEnd type="none" w="med" len="med"/>
              <a:tailEnd type="none" w="med" len="med"/>
            </a:ln>
            <a:effectLst/>
          </p:spPr>
        </p:cxnSp>
        <p:sp>
          <p:nvSpPr>
            <p:cNvPr id="76" name="TextBox 75">
              <a:extLst>
                <a:ext uri="{FF2B5EF4-FFF2-40B4-BE49-F238E27FC236}">
                  <a16:creationId xmlns="" xmlns:a16="http://schemas.microsoft.com/office/drawing/2014/main" id="{2044F72C-8F3B-3644-A68C-07A4EA61EB2F}"/>
                </a:ext>
              </a:extLst>
            </p:cNvPr>
            <p:cNvSpPr txBox="1"/>
            <p:nvPr/>
          </p:nvSpPr>
          <p:spPr>
            <a:xfrm>
              <a:off x="3922899" y="4354416"/>
              <a:ext cx="2592288" cy="677108"/>
            </a:xfrm>
            <a:prstGeom prst="rect">
              <a:avLst/>
            </a:prstGeom>
            <a:noFill/>
          </p:spPr>
          <p:txBody>
            <a:bodyPr wrap="square" rtlCol="0">
              <a:spAutoFit/>
            </a:bodyPr>
            <a:lstStyle/>
            <a:p>
              <a:pPr algn="ctr"/>
              <a:r>
                <a:rPr lang="en-GB" sz="1900" dirty="0">
                  <a:latin typeface="Calibri" panose="020F0502020204030204" pitchFamily="34" charset="0"/>
                  <a:cs typeface="Calibri" panose="020F0502020204030204" pitchFamily="34" charset="0"/>
                </a:rPr>
                <a:t>Age 16, applied </a:t>
              </a:r>
              <a:br>
                <a:rPr lang="en-GB" sz="1900" dirty="0">
                  <a:latin typeface="Calibri" panose="020F0502020204030204" pitchFamily="34" charset="0"/>
                  <a:cs typeface="Calibri" panose="020F0502020204030204" pitchFamily="34" charset="0"/>
                </a:rPr>
              </a:br>
              <a:r>
                <a:rPr lang="en-GB" sz="1900" dirty="0">
                  <a:latin typeface="Calibri" panose="020F0502020204030204" pitchFamily="34" charset="0"/>
                  <a:cs typeface="Calibri" panose="020F0502020204030204" pitchFamily="34" charset="0"/>
                </a:rPr>
                <a:t>for apprenticeship</a:t>
              </a:r>
            </a:p>
          </p:txBody>
        </p:sp>
      </p:grpSp>
      <p:sp>
        <p:nvSpPr>
          <p:cNvPr id="21" name="Rectangle 20">
            <a:extLst>
              <a:ext uri="{FF2B5EF4-FFF2-40B4-BE49-F238E27FC236}">
                <a16:creationId xmlns="" xmlns:a16="http://schemas.microsoft.com/office/drawing/2014/main" id="{1448BFC6-A107-BA45-943C-0EB59A255290}"/>
              </a:ext>
            </a:extLst>
          </p:cNvPr>
          <p:cNvSpPr/>
          <p:nvPr/>
        </p:nvSpPr>
        <p:spPr bwMode="auto">
          <a:xfrm>
            <a:off x="7221958" y="1341562"/>
            <a:ext cx="4973217" cy="5518026"/>
          </a:xfrm>
          <a:prstGeom prst="rect">
            <a:avLst/>
          </a:prstGeom>
          <a:solidFill>
            <a:schemeClr val="accent4">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u="none" strike="noStrike" cap="none" normalizeH="0" baseline="0" dirty="0">
              <a:ln>
                <a:noFill/>
              </a:ln>
              <a:solidFill>
                <a:schemeClr val="tx1"/>
              </a:solidFill>
              <a:effectLst/>
              <a:latin typeface="Calibri" panose="020F0502020204030204" pitchFamily="34" charset="0"/>
            </a:endParaRPr>
          </a:p>
        </p:txBody>
      </p:sp>
      <p:sp>
        <p:nvSpPr>
          <p:cNvPr id="24" name="Rectangle 23">
            <a:extLst>
              <a:ext uri="{FF2B5EF4-FFF2-40B4-BE49-F238E27FC236}">
                <a16:creationId xmlns="" xmlns:a16="http://schemas.microsoft.com/office/drawing/2014/main" id="{E807864A-5B61-4047-BEC7-DDE6196E4178}"/>
              </a:ext>
            </a:extLst>
          </p:cNvPr>
          <p:cNvSpPr/>
          <p:nvPr/>
        </p:nvSpPr>
        <p:spPr>
          <a:xfrm>
            <a:off x="7536331" y="1728216"/>
            <a:ext cx="4177879" cy="1384995"/>
          </a:xfrm>
          <a:prstGeom prst="rect">
            <a:avLst/>
          </a:prstGeom>
        </p:spPr>
        <p:txBody>
          <a:bodyPr wrap="square">
            <a:spAutoFit/>
          </a:bodyPr>
          <a:lstStyle/>
          <a:p>
            <a:pPr lvl="0"/>
            <a:r>
              <a:rPr lang="en-GB" sz="2100" b="1" dirty="0">
                <a:solidFill>
                  <a:schemeClr val="bg2"/>
                </a:solidFill>
                <a:latin typeface="Calibri" panose="020F0502020204030204" pitchFamily="34" charset="0"/>
                <a:cs typeface="Calibri" panose="020F0502020204030204" pitchFamily="34" charset="0"/>
              </a:rPr>
              <a:t>Technology @ work </a:t>
            </a:r>
            <a:r>
              <a:rPr lang="en-GB" sz="2100" dirty="0">
                <a:solidFill>
                  <a:srgbClr val="87027B"/>
                </a:solidFill>
                <a:latin typeface="Calibri" panose="020F0502020204030204" pitchFamily="34" charset="0"/>
                <a:cs typeface="Calibri" panose="020F0502020204030204" pitchFamily="34" charset="0"/>
              </a:rPr>
              <a:t/>
            </a:r>
            <a:br>
              <a:rPr lang="en-GB" sz="2100" dirty="0">
                <a:solidFill>
                  <a:srgbClr val="87027B"/>
                </a:solidFill>
                <a:latin typeface="Calibri" panose="020F0502020204030204" pitchFamily="34" charset="0"/>
                <a:cs typeface="Calibri" panose="020F0502020204030204" pitchFamily="34" charset="0"/>
              </a:rPr>
            </a:br>
            <a:r>
              <a:rPr lang="en-GB" sz="2100" dirty="0">
                <a:latin typeface="Calibri" panose="020F0502020204030204" pitchFamily="34" charset="0"/>
                <a:cs typeface="Calibri" panose="020F0502020204030204" pitchFamily="34" charset="0"/>
              </a:rPr>
              <a:t>Deaf awareness </a:t>
            </a:r>
            <a:r>
              <a:rPr lang="en-GB" sz="2100">
                <a:latin typeface="Calibri" panose="020F0502020204030204" pitchFamily="34" charset="0"/>
                <a:cs typeface="Calibri" panose="020F0502020204030204" pitchFamily="34" charset="0"/>
              </a:rPr>
              <a:t>training </a:t>
            </a:r>
            <a:br>
              <a:rPr lang="en-GB" sz="2100">
                <a:latin typeface="Calibri" panose="020F0502020204030204" pitchFamily="34" charset="0"/>
                <a:cs typeface="Calibri" panose="020F0502020204030204" pitchFamily="34" charset="0"/>
              </a:rPr>
            </a:br>
            <a:r>
              <a:rPr lang="en-GB" sz="2100">
                <a:latin typeface="Calibri" panose="020F0502020204030204" pitchFamily="34" charset="0"/>
                <a:cs typeface="Calibri" panose="020F0502020204030204" pitchFamily="34" charset="0"/>
              </a:rPr>
              <a:t>for </a:t>
            </a:r>
            <a:r>
              <a:rPr lang="en-GB" sz="2100" dirty="0">
                <a:latin typeface="Calibri" panose="020F0502020204030204" pitchFamily="34" charset="0"/>
                <a:cs typeface="Calibri" panose="020F0502020204030204" pitchFamily="34" charset="0"/>
              </a:rPr>
              <a:t>colleagues. </a:t>
            </a:r>
            <a:br>
              <a:rPr lang="en-GB" sz="2100" dirty="0">
                <a:latin typeface="Calibri" panose="020F0502020204030204" pitchFamily="34" charset="0"/>
                <a:cs typeface="Calibri" panose="020F0502020204030204" pitchFamily="34" charset="0"/>
              </a:rPr>
            </a:br>
            <a:r>
              <a:rPr lang="en-GB" sz="2100" dirty="0">
                <a:latin typeface="Calibri" panose="020F0502020204030204" pitchFamily="34" charset="0"/>
                <a:cs typeface="Calibri" panose="020F0502020204030204" pitchFamily="34" charset="0"/>
              </a:rPr>
              <a:t>Vibrating fire alarm pager.</a:t>
            </a:r>
          </a:p>
        </p:txBody>
      </p:sp>
      <p:sp>
        <p:nvSpPr>
          <p:cNvPr id="25" name="Rectangle 24">
            <a:extLst>
              <a:ext uri="{FF2B5EF4-FFF2-40B4-BE49-F238E27FC236}">
                <a16:creationId xmlns="" xmlns:a16="http://schemas.microsoft.com/office/drawing/2014/main" id="{2D65C2E7-0687-0042-BDA7-71D0D262D08B}"/>
              </a:ext>
            </a:extLst>
          </p:cNvPr>
          <p:cNvSpPr/>
          <p:nvPr/>
        </p:nvSpPr>
        <p:spPr>
          <a:xfrm>
            <a:off x="7536332" y="3276815"/>
            <a:ext cx="4177879" cy="1384995"/>
          </a:xfrm>
          <a:prstGeom prst="rect">
            <a:avLst/>
          </a:prstGeom>
        </p:spPr>
        <p:txBody>
          <a:bodyPr wrap="square">
            <a:spAutoFit/>
          </a:bodyPr>
          <a:lstStyle/>
          <a:p>
            <a:r>
              <a:rPr lang="en-GB" sz="2100" b="1" dirty="0">
                <a:solidFill>
                  <a:schemeClr val="bg2"/>
                </a:solidFill>
                <a:latin typeface="Calibri" panose="020F0502020204030204" pitchFamily="34" charset="0"/>
                <a:cs typeface="Calibri" panose="020F0502020204030204" pitchFamily="34" charset="0"/>
              </a:rPr>
              <a:t>Tips for deaf young people </a:t>
            </a:r>
            <a:r>
              <a:rPr lang="en-GB" sz="2100" dirty="0">
                <a:solidFill>
                  <a:srgbClr val="87027B"/>
                </a:solidFill>
                <a:latin typeface="Calibri" panose="020F0502020204030204" pitchFamily="34" charset="0"/>
                <a:cs typeface="Calibri" panose="020F0502020204030204" pitchFamily="34" charset="0"/>
              </a:rPr>
              <a:t/>
            </a:r>
            <a:br>
              <a:rPr lang="en-GB" sz="2100" dirty="0">
                <a:solidFill>
                  <a:srgbClr val="87027B"/>
                </a:solidFill>
                <a:latin typeface="Calibri" panose="020F0502020204030204" pitchFamily="34" charset="0"/>
                <a:cs typeface="Calibri" panose="020F0502020204030204" pitchFamily="34" charset="0"/>
              </a:rPr>
            </a:br>
            <a:r>
              <a:rPr lang="en-GB" sz="2100" dirty="0">
                <a:latin typeface="Calibri" panose="020F0502020204030204" pitchFamily="34" charset="0"/>
                <a:cs typeface="Calibri" panose="020F0502020204030204" pitchFamily="34" charset="0"/>
              </a:rPr>
              <a:t>I've learned loads in my apprenticeship, and I’d advise anyone to give it a go.</a:t>
            </a:r>
          </a:p>
        </p:txBody>
      </p:sp>
    </p:spTree>
    <p:extLst>
      <p:ext uri="{BB962C8B-B14F-4D97-AF65-F5344CB8AC3E}">
        <p14:creationId xmlns:p14="http://schemas.microsoft.com/office/powerpoint/2010/main" val="3901609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6" grpId="0"/>
      <p:bldP spid="21" grpId="0" animBg="1"/>
      <p:bldP spid="24" grpId="0"/>
      <p:bldP spid="25"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 xmlns:a16="http://schemas.microsoft.com/office/drawing/2014/main" id="{12664BDA-7275-5843-9516-81E91025FE1F}"/>
              </a:ext>
            </a:extLst>
          </p:cNvPr>
          <p:cNvGrpSpPr/>
          <p:nvPr/>
        </p:nvGrpSpPr>
        <p:grpSpPr>
          <a:xfrm>
            <a:off x="3978189" y="1701602"/>
            <a:ext cx="1440160" cy="1800200"/>
            <a:chOff x="3969094" y="1701602"/>
            <a:chExt cx="1440160" cy="1800200"/>
          </a:xfrm>
        </p:grpSpPr>
        <p:cxnSp>
          <p:nvCxnSpPr>
            <p:cNvPr id="24" name="Straight Connector 23">
              <a:extLst>
                <a:ext uri="{FF2B5EF4-FFF2-40B4-BE49-F238E27FC236}">
                  <a16:creationId xmlns="" xmlns:a16="http://schemas.microsoft.com/office/drawing/2014/main" id="{D58CAF50-C287-8B40-B959-B804B20DEBB1}"/>
                </a:ext>
              </a:extLst>
            </p:cNvPr>
            <p:cNvCxnSpPr/>
            <p:nvPr/>
          </p:nvCxnSpPr>
          <p:spPr bwMode="auto">
            <a:xfrm>
              <a:off x="4712775" y="3257350"/>
              <a:ext cx="0" cy="244452"/>
            </a:xfrm>
            <a:prstGeom prst="line">
              <a:avLst/>
            </a:prstGeom>
            <a:solidFill>
              <a:schemeClr val="accent1"/>
            </a:solidFill>
            <a:ln w="38100" cap="flat" cmpd="sng" algn="ctr">
              <a:solidFill>
                <a:schemeClr val="bg2"/>
              </a:solidFill>
              <a:prstDash val="solid"/>
              <a:round/>
              <a:headEnd type="none" w="med" len="med"/>
              <a:tailEnd type="none" w="med" len="med"/>
            </a:ln>
            <a:effectLst/>
          </p:spPr>
        </p:cxnSp>
        <p:sp>
          <p:nvSpPr>
            <p:cNvPr id="25" name="Oval 24">
              <a:extLst>
                <a:ext uri="{FF2B5EF4-FFF2-40B4-BE49-F238E27FC236}">
                  <a16:creationId xmlns="" xmlns:a16="http://schemas.microsoft.com/office/drawing/2014/main" id="{01218232-AA5C-2843-A6A2-482BB7E515BF}"/>
                </a:ext>
              </a:extLst>
            </p:cNvPr>
            <p:cNvSpPr/>
            <p:nvPr/>
          </p:nvSpPr>
          <p:spPr bwMode="auto">
            <a:xfrm>
              <a:off x="3969094" y="1701602"/>
              <a:ext cx="1440160" cy="1440160"/>
            </a:xfrm>
            <a:prstGeom prst="ellipse">
              <a:avLst/>
            </a:prstGeom>
            <a:solidFill>
              <a:srgbClr val="AB4EA3"/>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GB" sz="2100" b="1" dirty="0">
                  <a:solidFill>
                    <a:schemeClr val="bg1"/>
                  </a:solidFill>
                  <a:latin typeface="Calibri" panose="020F0502020204030204" pitchFamily="34" charset="0"/>
                  <a:cs typeface="Calibri" panose="020F0502020204030204" pitchFamily="34" charset="0"/>
                </a:rPr>
                <a:t>Uber driver</a:t>
              </a:r>
            </a:p>
          </p:txBody>
        </p:sp>
      </p:grpSp>
      <p:sp>
        <p:nvSpPr>
          <p:cNvPr id="19" name="Rectangle 18">
            <a:extLst>
              <a:ext uri="{FF2B5EF4-FFF2-40B4-BE49-F238E27FC236}">
                <a16:creationId xmlns="" xmlns:a16="http://schemas.microsoft.com/office/drawing/2014/main" id="{41E0D265-676F-B947-818A-C1E7A2856906}"/>
              </a:ext>
            </a:extLst>
          </p:cNvPr>
          <p:cNvSpPr/>
          <p:nvPr/>
        </p:nvSpPr>
        <p:spPr bwMode="auto">
          <a:xfrm>
            <a:off x="6074495" y="1341562"/>
            <a:ext cx="6120680" cy="5522976"/>
          </a:xfrm>
          <a:prstGeom prst="rect">
            <a:avLst/>
          </a:prstGeom>
          <a:solidFill>
            <a:schemeClr val="accent4">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sp>
        <p:nvSpPr>
          <p:cNvPr id="13" name="Title 1"/>
          <p:cNvSpPr>
            <a:spLocks noGrp="1"/>
          </p:cNvSpPr>
          <p:nvPr>
            <p:ph type="title"/>
          </p:nvPr>
        </p:nvSpPr>
        <p:spPr>
          <a:xfrm>
            <a:off x="609252" y="320040"/>
            <a:ext cx="8258150" cy="720000"/>
          </a:xfrm>
        </p:spPr>
        <p:txBody>
          <a:bodyPr/>
          <a:lstStyle/>
          <a:p>
            <a:r>
              <a:rPr lang="en-GB" sz="4000" b="1" dirty="0"/>
              <a:t>Uber Driver</a:t>
            </a:r>
          </a:p>
        </p:txBody>
      </p:sp>
      <p:sp>
        <p:nvSpPr>
          <p:cNvPr id="64" name="TextBox 63">
            <a:extLst>
              <a:ext uri="{FF2B5EF4-FFF2-40B4-BE49-F238E27FC236}">
                <a16:creationId xmlns="" xmlns:a16="http://schemas.microsoft.com/office/drawing/2014/main" id="{0C496FEC-66F0-6B41-AAC2-DC7372AB05FE}"/>
              </a:ext>
            </a:extLst>
          </p:cNvPr>
          <p:cNvSpPr txBox="1"/>
          <p:nvPr/>
        </p:nvSpPr>
        <p:spPr>
          <a:xfrm>
            <a:off x="2929235" y="5237369"/>
            <a:ext cx="3471915" cy="677108"/>
          </a:xfrm>
          <a:prstGeom prst="rect">
            <a:avLst/>
          </a:prstGeom>
          <a:noFill/>
        </p:spPr>
        <p:txBody>
          <a:bodyPr wrap="square" rtlCol="0">
            <a:spAutoFit/>
          </a:bodyPr>
          <a:lstStyle/>
          <a:p>
            <a:pPr algn="ctr"/>
            <a:r>
              <a:rPr lang="en-GB" sz="1900" dirty="0">
                <a:latin typeface="Calibri" panose="020F0502020204030204" pitchFamily="34" charset="0"/>
                <a:cs typeface="Calibri" panose="020F0502020204030204" pitchFamily="34" charset="0"/>
              </a:rPr>
              <a:t>BTEC level 3 </a:t>
            </a:r>
            <a:br>
              <a:rPr lang="en-GB" sz="1900" dirty="0">
                <a:latin typeface="Calibri" panose="020F0502020204030204" pitchFamily="34" charset="0"/>
                <a:cs typeface="Calibri" panose="020F0502020204030204" pitchFamily="34" charset="0"/>
              </a:rPr>
            </a:br>
            <a:r>
              <a:rPr lang="en-GB" sz="1900" dirty="0">
                <a:latin typeface="Calibri" panose="020F0502020204030204" pitchFamily="34" charset="0"/>
                <a:cs typeface="Calibri" panose="020F0502020204030204" pitchFamily="34" charset="0"/>
              </a:rPr>
              <a:t>architecture</a:t>
            </a:r>
          </a:p>
        </p:txBody>
      </p:sp>
      <p:grpSp>
        <p:nvGrpSpPr>
          <p:cNvPr id="3" name="Group 2">
            <a:extLst>
              <a:ext uri="{FF2B5EF4-FFF2-40B4-BE49-F238E27FC236}">
                <a16:creationId xmlns="" xmlns:a16="http://schemas.microsoft.com/office/drawing/2014/main" id="{C5016DAA-A977-1742-ABA3-535C23B7C930}"/>
              </a:ext>
            </a:extLst>
          </p:cNvPr>
          <p:cNvGrpSpPr/>
          <p:nvPr/>
        </p:nvGrpSpPr>
        <p:grpSpPr>
          <a:xfrm>
            <a:off x="3532626" y="3442180"/>
            <a:ext cx="2411401" cy="921560"/>
            <a:chOff x="3532626" y="3586014"/>
            <a:chExt cx="2411401" cy="921560"/>
          </a:xfrm>
        </p:grpSpPr>
        <p:sp>
          <p:nvSpPr>
            <p:cNvPr id="66" name="TextBox 65">
              <a:extLst>
                <a:ext uri="{FF2B5EF4-FFF2-40B4-BE49-F238E27FC236}">
                  <a16:creationId xmlns="" xmlns:a16="http://schemas.microsoft.com/office/drawing/2014/main" id="{8F4449BB-6718-FB48-99BD-AB90D10F9B45}"/>
                </a:ext>
              </a:extLst>
            </p:cNvPr>
            <p:cNvSpPr txBox="1"/>
            <p:nvPr/>
          </p:nvSpPr>
          <p:spPr>
            <a:xfrm>
              <a:off x="3532626" y="3586014"/>
              <a:ext cx="2411401" cy="677108"/>
            </a:xfrm>
            <a:prstGeom prst="rect">
              <a:avLst/>
            </a:prstGeom>
            <a:noFill/>
          </p:spPr>
          <p:txBody>
            <a:bodyPr wrap="square" rtlCol="0">
              <a:spAutoFit/>
            </a:bodyPr>
            <a:lstStyle/>
            <a:p>
              <a:pPr algn="ctr"/>
              <a:r>
                <a:rPr lang="en-GB" sz="1900" dirty="0">
                  <a:latin typeface="Calibri" panose="020F0502020204030204" pitchFamily="34" charset="0"/>
                  <a:cs typeface="Calibri" panose="020F0502020204030204" pitchFamily="34" charset="0"/>
                </a:rPr>
                <a:t>Passed </a:t>
              </a:r>
              <a:br>
                <a:rPr lang="en-GB" sz="1900" dirty="0">
                  <a:latin typeface="Calibri" panose="020F0502020204030204" pitchFamily="34" charset="0"/>
                  <a:cs typeface="Calibri" panose="020F0502020204030204" pitchFamily="34" charset="0"/>
                </a:rPr>
              </a:br>
              <a:r>
                <a:rPr lang="en-GB" sz="1900" dirty="0">
                  <a:latin typeface="Calibri" panose="020F0502020204030204" pitchFamily="34" charset="0"/>
                  <a:cs typeface="Calibri" panose="020F0502020204030204" pitchFamily="34" charset="0"/>
                </a:rPr>
                <a:t>driving test</a:t>
              </a:r>
            </a:p>
          </p:txBody>
        </p:sp>
        <p:cxnSp>
          <p:nvCxnSpPr>
            <p:cNvPr id="75" name="Straight Connector 74">
              <a:extLst>
                <a:ext uri="{FF2B5EF4-FFF2-40B4-BE49-F238E27FC236}">
                  <a16:creationId xmlns="" xmlns:a16="http://schemas.microsoft.com/office/drawing/2014/main" id="{609F1FB6-F1A5-6842-90CA-59CB0B44450B}"/>
                </a:ext>
              </a:extLst>
            </p:cNvPr>
            <p:cNvCxnSpPr/>
            <p:nvPr/>
          </p:nvCxnSpPr>
          <p:spPr bwMode="auto">
            <a:xfrm>
              <a:off x="4713246" y="4263122"/>
              <a:ext cx="0" cy="244452"/>
            </a:xfrm>
            <a:prstGeom prst="line">
              <a:avLst/>
            </a:prstGeom>
            <a:solidFill>
              <a:schemeClr val="accent1"/>
            </a:solidFill>
            <a:ln w="38100" cap="flat" cmpd="sng" algn="ctr">
              <a:solidFill>
                <a:schemeClr val="bg2"/>
              </a:solidFill>
              <a:prstDash val="solid"/>
              <a:round/>
              <a:headEnd type="none" w="med" len="med"/>
              <a:tailEnd type="none" w="med" len="med"/>
            </a:ln>
            <a:effectLst/>
          </p:spPr>
        </p:cxnSp>
      </p:grpSp>
      <p:grpSp>
        <p:nvGrpSpPr>
          <p:cNvPr id="2" name="Group 1">
            <a:extLst>
              <a:ext uri="{FF2B5EF4-FFF2-40B4-BE49-F238E27FC236}">
                <a16:creationId xmlns="" xmlns:a16="http://schemas.microsoft.com/office/drawing/2014/main" id="{C91CC9B3-36FA-F842-9D66-7F4647167089}"/>
              </a:ext>
            </a:extLst>
          </p:cNvPr>
          <p:cNvGrpSpPr/>
          <p:nvPr/>
        </p:nvGrpSpPr>
        <p:grpSpPr>
          <a:xfrm>
            <a:off x="3369049" y="4332567"/>
            <a:ext cx="2592288" cy="921560"/>
            <a:chOff x="3369049" y="4444380"/>
            <a:chExt cx="2592288" cy="921560"/>
          </a:xfrm>
        </p:grpSpPr>
        <p:cxnSp>
          <p:nvCxnSpPr>
            <p:cNvPr id="67" name="Straight Connector 66">
              <a:extLst>
                <a:ext uri="{FF2B5EF4-FFF2-40B4-BE49-F238E27FC236}">
                  <a16:creationId xmlns="" xmlns:a16="http://schemas.microsoft.com/office/drawing/2014/main" id="{0526518B-A423-ED4F-944B-A80421C8B3F7}"/>
                </a:ext>
              </a:extLst>
            </p:cNvPr>
            <p:cNvCxnSpPr/>
            <p:nvPr/>
          </p:nvCxnSpPr>
          <p:spPr bwMode="auto">
            <a:xfrm>
              <a:off x="4713246" y="5121488"/>
              <a:ext cx="0" cy="244452"/>
            </a:xfrm>
            <a:prstGeom prst="line">
              <a:avLst/>
            </a:prstGeom>
            <a:solidFill>
              <a:schemeClr val="accent1"/>
            </a:solidFill>
            <a:ln w="38100" cap="flat" cmpd="sng" algn="ctr">
              <a:solidFill>
                <a:schemeClr val="bg2"/>
              </a:solidFill>
              <a:prstDash val="solid"/>
              <a:round/>
              <a:headEnd type="none" w="med" len="med"/>
              <a:tailEnd type="none" w="med" len="med"/>
            </a:ln>
            <a:effectLst/>
          </p:spPr>
        </p:cxnSp>
        <p:sp>
          <p:nvSpPr>
            <p:cNvPr id="76" name="TextBox 75">
              <a:extLst>
                <a:ext uri="{FF2B5EF4-FFF2-40B4-BE49-F238E27FC236}">
                  <a16:creationId xmlns="" xmlns:a16="http://schemas.microsoft.com/office/drawing/2014/main" id="{2044F72C-8F3B-3644-A68C-07A4EA61EB2F}"/>
                </a:ext>
              </a:extLst>
            </p:cNvPr>
            <p:cNvSpPr txBox="1"/>
            <p:nvPr/>
          </p:nvSpPr>
          <p:spPr>
            <a:xfrm>
              <a:off x="3369049" y="4444380"/>
              <a:ext cx="2592288" cy="677108"/>
            </a:xfrm>
            <a:prstGeom prst="rect">
              <a:avLst/>
            </a:prstGeom>
            <a:noFill/>
          </p:spPr>
          <p:txBody>
            <a:bodyPr wrap="square" rtlCol="0">
              <a:spAutoFit/>
            </a:bodyPr>
            <a:lstStyle/>
            <a:p>
              <a:pPr algn="ctr"/>
              <a:r>
                <a:rPr lang="en-GB" sz="1900" dirty="0">
                  <a:latin typeface="Calibri" panose="020F0502020204030204" pitchFamily="34" charset="0"/>
                  <a:cs typeface="Calibri" panose="020F0502020204030204" pitchFamily="34" charset="0"/>
                </a:rPr>
                <a:t>College </a:t>
              </a:r>
              <a:br>
                <a:rPr lang="en-GB" sz="1900" dirty="0">
                  <a:latin typeface="Calibri" panose="020F0502020204030204" pitchFamily="34" charset="0"/>
                  <a:cs typeface="Calibri" panose="020F0502020204030204" pitchFamily="34" charset="0"/>
                </a:rPr>
              </a:br>
              <a:r>
                <a:rPr lang="en-GB" sz="1900" dirty="0">
                  <a:latin typeface="Calibri" panose="020F0502020204030204" pitchFamily="34" charset="0"/>
                  <a:cs typeface="Calibri" panose="020F0502020204030204" pitchFamily="34" charset="0"/>
                </a:rPr>
                <a:t>Foundation Art</a:t>
              </a:r>
            </a:p>
          </p:txBody>
        </p:sp>
      </p:grpSp>
      <p:sp>
        <p:nvSpPr>
          <p:cNvPr id="22" name="Rectangle 21">
            <a:extLst>
              <a:ext uri="{FF2B5EF4-FFF2-40B4-BE49-F238E27FC236}">
                <a16:creationId xmlns="" xmlns:a16="http://schemas.microsoft.com/office/drawing/2014/main" id="{0B7EE591-832E-344B-AFA0-6D54F74614DE}"/>
              </a:ext>
            </a:extLst>
          </p:cNvPr>
          <p:cNvSpPr/>
          <p:nvPr/>
        </p:nvSpPr>
        <p:spPr>
          <a:xfrm>
            <a:off x="6312195" y="1728216"/>
            <a:ext cx="5155139" cy="1061829"/>
          </a:xfrm>
          <a:prstGeom prst="rect">
            <a:avLst/>
          </a:prstGeom>
        </p:spPr>
        <p:txBody>
          <a:bodyPr wrap="square">
            <a:spAutoFit/>
          </a:bodyPr>
          <a:lstStyle/>
          <a:p>
            <a:pPr lvl="0"/>
            <a:r>
              <a:rPr lang="en-GB" sz="2100" b="1" dirty="0">
                <a:solidFill>
                  <a:schemeClr val="bg2"/>
                </a:solidFill>
                <a:latin typeface="Calibri" panose="020F0502020204030204" pitchFamily="34" charset="0"/>
                <a:cs typeface="Calibri" panose="020F0502020204030204" pitchFamily="34" charset="0"/>
              </a:rPr>
              <a:t>Technology @ work </a:t>
            </a:r>
            <a:r>
              <a:rPr lang="en-GB" sz="2100" dirty="0">
                <a:solidFill>
                  <a:srgbClr val="87027B"/>
                </a:solidFill>
                <a:latin typeface="Calibri" panose="020F0502020204030204" pitchFamily="34" charset="0"/>
                <a:cs typeface="Calibri" panose="020F0502020204030204" pitchFamily="34" charset="0"/>
              </a:rPr>
              <a:t/>
            </a:r>
            <a:br>
              <a:rPr lang="en-GB" sz="2100" dirty="0">
                <a:solidFill>
                  <a:srgbClr val="87027B"/>
                </a:solidFill>
                <a:latin typeface="Calibri" panose="020F0502020204030204" pitchFamily="34" charset="0"/>
                <a:cs typeface="Calibri" panose="020F0502020204030204" pitchFamily="34" charset="0"/>
              </a:rPr>
            </a:br>
            <a:r>
              <a:rPr lang="en-GB" sz="2100" dirty="0">
                <a:latin typeface="Calibri" panose="020F0502020204030204" pitchFamily="34" charset="0"/>
                <a:cs typeface="Calibri" panose="020F0502020204030204" pitchFamily="34" charset="0"/>
              </a:rPr>
              <a:t>Uber app – new ride requests flash up and passengers can text me.</a:t>
            </a:r>
            <a:endParaRPr lang="en-GB" sz="2100" dirty="0">
              <a:effectLst/>
              <a:latin typeface="Calibri" panose="020F0502020204030204" pitchFamily="34" charset="0"/>
              <a:cs typeface="Calibri" panose="020F0502020204030204" pitchFamily="34" charset="0"/>
            </a:endParaRPr>
          </a:p>
        </p:txBody>
      </p:sp>
      <p:sp>
        <p:nvSpPr>
          <p:cNvPr id="23" name="Rectangle 22">
            <a:extLst>
              <a:ext uri="{FF2B5EF4-FFF2-40B4-BE49-F238E27FC236}">
                <a16:creationId xmlns="" xmlns:a16="http://schemas.microsoft.com/office/drawing/2014/main" id="{4560F238-CFA2-5B42-88E9-C1988163DA24}"/>
              </a:ext>
            </a:extLst>
          </p:cNvPr>
          <p:cNvSpPr/>
          <p:nvPr/>
        </p:nvSpPr>
        <p:spPr>
          <a:xfrm>
            <a:off x="6312195" y="3052911"/>
            <a:ext cx="5474024" cy="1384995"/>
          </a:xfrm>
          <a:prstGeom prst="rect">
            <a:avLst/>
          </a:prstGeom>
        </p:spPr>
        <p:txBody>
          <a:bodyPr wrap="square">
            <a:spAutoFit/>
          </a:bodyPr>
          <a:lstStyle/>
          <a:p>
            <a:r>
              <a:rPr lang="en-GB" sz="2100" b="1" dirty="0">
                <a:solidFill>
                  <a:schemeClr val="bg2"/>
                </a:solidFill>
                <a:latin typeface="Calibri" panose="020F0502020204030204" pitchFamily="34" charset="0"/>
                <a:cs typeface="Calibri" panose="020F0502020204030204" pitchFamily="34" charset="0"/>
              </a:rPr>
              <a:t>Tips for deaf young people </a:t>
            </a:r>
            <a:r>
              <a:rPr lang="en-GB" sz="2100" dirty="0">
                <a:solidFill>
                  <a:srgbClr val="87027B"/>
                </a:solidFill>
                <a:latin typeface="Calibri" panose="020F0502020204030204" pitchFamily="34" charset="0"/>
                <a:cs typeface="Calibri" panose="020F0502020204030204" pitchFamily="34" charset="0"/>
              </a:rPr>
              <a:t/>
            </a:r>
            <a:br>
              <a:rPr lang="en-GB" sz="2100" dirty="0">
                <a:solidFill>
                  <a:srgbClr val="87027B"/>
                </a:solidFill>
                <a:latin typeface="Calibri" panose="020F0502020204030204" pitchFamily="34" charset="0"/>
                <a:cs typeface="Calibri" panose="020F0502020204030204" pitchFamily="34" charset="0"/>
              </a:rPr>
            </a:br>
            <a:r>
              <a:rPr lang="en-GB" sz="2100" dirty="0">
                <a:latin typeface="Calibri" panose="020F0502020204030204" pitchFamily="34" charset="0"/>
                <a:cs typeface="Calibri" panose="020F0502020204030204" pitchFamily="34" charset="0"/>
              </a:rPr>
              <a:t>Be confident and show what you can do. </a:t>
            </a:r>
            <a:br>
              <a:rPr lang="en-GB" sz="2100" dirty="0">
                <a:latin typeface="Calibri" panose="020F0502020204030204" pitchFamily="34" charset="0"/>
                <a:cs typeface="Calibri" panose="020F0502020204030204" pitchFamily="34" charset="0"/>
              </a:rPr>
            </a:br>
            <a:r>
              <a:rPr lang="en-GB" sz="2100" dirty="0">
                <a:latin typeface="Calibri" panose="020F0502020204030204" pitchFamily="34" charset="0"/>
                <a:cs typeface="Calibri" panose="020F0502020204030204" pitchFamily="34" charset="0"/>
              </a:rPr>
              <a:t>There’s lots of technology out there which </a:t>
            </a:r>
            <a:br>
              <a:rPr lang="en-GB" sz="2100" dirty="0">
                <a:latin typeface="Calibri" panose="020F0502020204030204" pitchFamily="34" charset="0"/>
                <a:cs typeface="Calibri" panose="020F0502020204030204" pitchFamily="34" charset="0"/>
              </a:rPr>
            </a:br>
            <a:r>
              <a:rPr lang="en-GB" sz="2100" dirty="0">
                <a:latin typeface="Calibri" panose="020F0502020204030204" pitchFamily="34" charset="0"/>
                <a:cs typeface="Calibri" panose="020F0502020204030204" pitchFamily="34" charset="0"/>
              </a:rPr>
              <a:t>can make jobs easier for you!</a:t>
            </a:r>
          </a:p>
        </p:txBody>
      </p:sp>
      <p:grpSp>
        <p:nvGrpSpPr>
          <p:cNvPr id="59" name="Group 58">
            <a:extLst>
              <a:ext uri="{FF2B5EF4-FFF2-40B4-BE49-F238E27FC236}">
                <a16:creationId xmlns="" xmlns:a16="http://schemas.microsoft.com/office/drawing/2014/main" id="{F3DFF8AD-1794-B84D-A6DA-946AE6E89223}"/>
              </a:ext>
            </a:extLst>
          </p:cNvPr>
          <p:cNvGrpSpPr/>
          <p:nvPr/>
        </p:nvGrpSpPr>
        <p:grpSpPr>
          <a:xfrm>
            <a:off x="707465" y="1725072"/>
            <a:ext cx="3868551" cy="1028215"/>
            <a:chOff x="6686844" y="1697104"/>
            <a:chExt cx="3868551" cy="1028215"/>
          </a:xfrm>
        </p:grpSpPr>
        <p:sp>
          <p:nvSpPr>
            <p:cNvPr id="60" name="TextBox 59">
              <a:extLst>
                <a:ext uri="{FF2B5EF4-FFF2-40B4-BE49-F238E27FC236}">
                  <a16:creationId xmlns="" xmlns:a16="http://schemas.microsoft.com/office/drawing/2014/main" id="{396DB3C1-9C52-CB42-BC3E-CC2378335AB8}"/>
                </a:ext>
              </a:extLst>
            </p:cNvPr>
            <p:cNvSpPr txBox="1"/>
            <p:nvPr/>
          </p:nvSpPr>
          <p:spPr>
            <a:xfrm>
              <a:off x="6707220" y="2048211"/>
              <a:ext cx="2476029" cy="677108"/>
            </a:xfrm>
            <a:prstGeom prst="rect">
              <a:avLst/>
            </a:prstGeom>
            <a:noFill/>
          </p:spPr>
          <p:txBody>
            <a:bodyPr wrap="square" rtlCol="0" anchor="t">
              <a:spAutoFit/>
            </a:bodyPr>
            <a:lstStyle/>
            <a:p>
              <a:r>
                <a:rPr lang="en-US" sz="1900" kern="0" dirty="0">
                  <a:solidFill>
                    <a:schemeClr val="bg2"/>
                  </a:solidFill>
                  <a:latin typeface="Calibri" panose="020F0502020204030204" pitchFamily="34" charset="0"/>
                  <a:cs typeface="Calibri" panose="020F0502020204030204" pitchFamily="34" charset="0"/>
                </a:rPr>
                <a:t>Profoundly deaf </a:t>
              </a:r>
            </a:p>
            <a:p>
              <a:r>
                <a:rPr lang="en-US" sz="1900" kern="0" dirty="0">
                  <a:solidFill>
                    <a:schemeClr val="bg2"/>
                  </a:solidFill>
                  <a:latin typeface="Calibri" panose="020F0502020204030204" pitchFamily="34" charset="0"/>
                  <a:cs typeface="Calibri" panose="020F0502020204030204" pitchFamily="34" charset="0"/>
                </a:rPr>
                <a:t>No hearing devices</a:t>
              </a:r>
              <a:endParaRPr lang="en-GB" sz="1900" kern="0" dirty="0">
                <a:solidFill>
                  <a:schemeClr val="bg2"/>
                </a:solidFill>
                <a:latin typeface="Calibri" panose="020F0502020204030204" pitchFamily="34" charset="0"/>
                <a:cs typeface="Calibri" panose="020F0502020204030204" pitchFamily="34" charset="0"/>
              </a:endParaRPr>
            </a:p>
          </p:txBody>
        </p:sp>
        <p:sp>
          <p:nvSpPr>
            <p:cNvPr id="61" name="Rectangle 60">
              <a:extLst>
                <a:ext uri="{FF2B5EF4-FFF2-40B4-BE49-F238E27FC236}">
                  <a16:creationId xmlns="" xmlns:a16="http://schemas.microsoft.com/office/drawing/2014/main" id="{584D35F2-DFBE-C841-8B9B-F5AF53E46D53}"/>
                </a:ext>
              </a:extLst>
            </p:cNvPr>
            <p:cNvSpPr/>
            <p:nvPr/>
          </p:nvSpPr>
          <p:spPr>
            <a:xfrm>
              <a:off x="6686844" y="1697104"/>
              <a:ext cx="3868551" cy="384721"/>
            </a:xfrm>
            <a:prstGeom prst="rect">
              <a:avLst/>
            </a:prstGeom>
          </p:spPr>
          <p:txBody>
            <a:bodyPr wrap="square" anchor="t">
              <a:spAutoFit/>
            </a:bodyPr>
            <a:lstStyle/>
            <a:p>
              <a:r>
                <a:rPr lang="en-GB" sz="1900" b="1" dirty="0" smtClean="0">
                  <a:solidFill>
                    <a:schemeClr val="bg2"/>
                  </a:solidFill>
                  <a:latin typeface="Calibri" panose="020F0502020204030204" pitchFamily="34" charset="0"/>
                  <a:cs typeface="Calibri" panose="020F0502020204030204" pitchFamily="34" charset="0"/>
                </a:rPr>
                <a:t>O, </a:t>
              </a:r>
              <a:r>
                <a:rPr lang="en-GB" sz="1900" b="1" dirty="0">
                  <a:solidFill>
                    <a:schemeClr val="bg2"/>
                  </a:solidFill>
                  <a:latin typeface="Calibri" panose="020F0502020204030204" pitchFamily="34" charset="0"/>
                  <a:cs typeface="Calibri" panose="020F0502020204030204" pitchFamily="34" charset="0"/>
                </a:rPr>
                <a:t>London</a:t>
              </a:r>
              <a:endParaRPr lang="en-GB" sz="1900" b="1" kern="0" dirty="0">
                <a:solidFill>
                  <a:schemeClr val="bg2"/>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279512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3" grpId="0"/>
      <p:bldP spid="64" grpId="0"/>
      <p:bldP spid="22" grpId="0"/>
      <p:bldP spid="23"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 xmlns:a16="http://schemas.microsoft.com/office/drawing/2014/main" id="{CD858DA0-D99A-AB4E-920C-35F56F129DC5}"/>
              </a:ext>
            </a:extLst>
          </p:cNvPr>
          <p:cNvGrpSpPr/>
          <p:nvPr/>
        </p:nvGrpSpPr>
        <p:grpSpPr>
          <a:xfrm>
            <a:off x="1370396" y="2408968"/>
            <a:ext cx="9903580" cy="2795334"/>
            <a:chOff x="1370396" y="2408968"/>
            <a:chExt cx="9903580" cy="2795334"/>
          </a:xfrm>
        </p:grpSpPr>
        <p:pic>
          <p:nvPicPr>
            <p:cNvPr id="12" name="Picture 11" descr="A person looking at the camera&#10;&#10;Description automatically generated">
              <a:extLst>
                <a:ext uri="{FF2B5EF4-FFF2-40B4-BE49-F238E27FC236}">
                  <a16:creationId xmlns="" xmlns:a16="http://schemas.microsoft.com/office/drawing/2014/main" id="{2AB0A375-0898-8540-9883-555A85D21328}"/>
                </a:ext>
              </a:extLst>
            </p:cNvPr>
            <p:cNvPicPr>
              <a:picLocks/>
            </p:cNvPicPr>
            <p:nvPr/>
          </p:nvPicPr>
          <p:blipFill rotWithShape="1">
            <a:blip r:embed="rId2" cstate="screen">
              <a:extLst>
                <a:ext uri="{28A0092B-C50C-407E-A947-70E740481C1C}">
                  <a14:useLocalDpi xmlns:a14="http://schemas.microsoft.com/office/drawing/2010/main"/>
                </a:ext>
              </a:extLst>
            </a:blip>
            <a:srcRect/>
            <a:stretch/>
          </p:blipFill>
          <p:spPr>
            <a:xfrm>
              <a:off x="1370396" y="2410873"/>
              <a:ext cx="2788920" cy="2788920"/>
            </a:xfrm>
            <a:prstGeom prst="ellipse">
              <a:avLst/>
            </a:prstGeom>
            <a:ln w="38100">
              <a:solidFill>
                <a:schemeClr val="accent2">
                  <a:lumMod val="20000"/>
                  <a:lumOff val="80000"/>
                </a:schemeClr>
              </a:solidFill>
            </a:ln>
          </p:spPr>
        </p:pic>
        <p:sp>
          <p:nvSpPr>
            <p:cNvPr id="17" name="Oval 16">
              <a:extLst>
                <a:ext uri="{FF2B5EF4-FFF2-40B4-BE49-F238E27FC236}">
                  <a16:creationId xmlns="" xmlns:a16="http://schemas.microsoft.com/office/drawing/2014/main" id="{C7898393-E66D-AF41-8153-FAC975FB0DEF}"/>
                </a:ext>
              </a:extLst>
            </p:cNvPr>
            <p:cNvSpPr/>
            <p:nvPr/>
          </p:nvSpPr>
          <p:spPr>
            <a:xfrm>
              <a:off x="6089615" y="2410873"/>
              <a:ext cx="2785110" cy="2785110"/>
            </a:xfrm>
            <a:prstGeom prst="ellipse">
              <a:avLst/>
            </a:prstGeom>
            <a:blipFill dpi="0" rotWithShape="1">
              <a:blip r:embed="rId3" cstate="screen">
                <a:extLst>
                  <a:ext uri="{28A0092B-C50C-407E-A947-70E740481C1C}">
                    <a14:useLocalDpi xmlns:a14="http://schemas.microsoft.com/office/drawing/2010/main"/>
                  </a:ext>
                </a:extLst>
              </a:blip>
              <a:srcRect/>
              <a:stretch>
                <a:fillRect t="2"/>
              </a:stretch>
            </a:blipFill>
            <a:ln w="38100" cap="flat" cmpd="sng" algn="ctr">
              <a:solidFill>
                <a:schemeClr val="accent2">
                  <a:lumMod val="20000"/>
                  <a:lumOff val="80000"/>
                </a:scheme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1200">
                  <a:effectLst/>
                  <a:latin typeface="Calibri" panose="020F0502020204030204" pitchFamily="34" charset="0"/>
                  <a:ea typeface="Times New Roman" panose="02020603050405020304" pitchFamily="18" charset="0"/>
                  <a:cs typeface="Times New Roman" panose="02020603050405020304" pitchFamily="18" charset="0"/>
                </a:rPr>
                <a:t> </a:t>
              </a:r>
            </a:p>
          </p:txBody>
        </p:sp>
        <p:pic>
          <p:nvPicPr>
            <p:cNvPr id="18" name="Picture 17" descr="A group of people posing for the camera&#10;&#10;Description automatically generated">
              <a:extLst>
                <a:ext uri="{FF2B5EF4-FFF2-40B4-BE49-F238E27FC236}">
                  <a16:creationId xmlns="" xmlns:a16="http://schemas.microsoft.com/office/drawing/2014/main" id="{DC6CC78E-F728-CE4A-BACF-433076528086}"/>
                </a:ext>
              </a:extLst>
            </p:cNvPr>
            <p:cNvPicPr>
              <a:picLocks/>
            </p:cNvPicPr>
            <p:nvPr/>
          </p:nvPicPr>
          <p:blipFill rotWithShape="1">
            <a:blip r:embed="rId4" cstate="screen">
              <a:extLst>
                <a:ext uri="{28A0092B-C50C-407E-A947-70E740481C1C}">
                  <a14:useLocalDpi xmlns:a14="http://schemas.microsoft.com/office/drawing/2010/main"/>
                </a:ext>
              </a:extLst>
            </a:blip>
            <a:srcRect/>
            <a:stretch/>
          </p:blipFill>
          <p:spPr>
            <a:xfrm>
              <a:off x="3713127" y="2408968"/>
              <a:ext cx="2788920" cy="2788920"/>
            </a:xfrm>
            <a:prstGeom prst="ellipse">
              <a:avLst/>
            </a:prstGeom>
            <a:ln w="38100">
              <a:solidFill>
                <a:schemeClr val="accent2">
                  <a:lumMod val="20000"/>
                  <a:lumOff val="80000"/>
                </a:schemeClr>
              </a:solidFill>
            </a:ln>
          </p:spPr>
        </p:pic>
        <p:pic>
          <p:nvPicPr>
            <p:cNvPr id="19" name="Picture 18">
              <a:extLst>
                <a:ext uri="{FF2B5EF4-FFF2-40B4-BE49-F238E27FC236}">
                  <a16:creationId xmlns="" xmlns:a16="http://schemas.microsoft.com/office/drawing/2014/main" id="{1AFB91A6-01F3-2547-B184-B1B5F6A307A7}"/>
                </a:ext>
              </a:extLst>
            </p:cNvPr>
            <p:cNvPicPr>
              <a:picLocks/>
            </p:cNvPicPr>
            <p:nvPr/>
          </p:nvPicPr>
          <p:blipFill rotWithShape="1">
            <a:blip r:embed="rId5" cstate="screen">
              <a:extLst>
                <a:ext uri="{28A0092B-C50C-407E-A947-70E740481C1C}">
                  <a14:useLocalDpi xmlns:a14="http://schemas.microsoft.com/office/drawing/2010/main"/>
                </a:ext>
              </a:extLst>
            </a:blip>
            <a:srcRect/>
            <a:stretch/>
          </p:blipFill>
          <p:spPr>
            <a:xfrm>
              <a:off x="8485056" y="2411352"/>
              <a:ext cx="2788920" cy="2792950"/>
            </a:xfrm>
            <a:prstGeom prst="ellipse">
              <a:avLst/>
            </a:prstGeom>
            <a:ln w="38100">
              <a:solidFill>
                <a:schemeClr val="accent2">
                  <a:lumMod val="20000"/>
                  <a:lumOff val="80000"/>
                </a:schemeClr>
              </a:solidFill>
            </a:ln>
          </p:spPr>
        </p:pic>
      </p:grpSp>
      <p:sp>
        <p:nvSpPr>
          <p:cNvPr id="16" name="Oval 15">
            <a:extLst>
              <a:ext uri="{FF2B5EF4-FFF2-40B4-BE49-F238E27FC236}">
                <a16:creationId xmlns="" xmlns:a16="http://schemas.microsoft.com/office/drawing/2014/main" id="{8B86024F-E5C3-2148-930E-2C571A741883}"/>
              </a:ext>
            </a:extLst>
          </p:cNvPr>
          <p:cNvSpPr>
            <a:spLocks noChangeAspect="1"/>
          </p:cNvSpPr>
          <p:nvPr/>
        </p:nvSpPr>
        <p:spPr bwMode="auto">
          <a:xfrm>
            <a:off x="3597751" y="1125538"/>
            <a:ext cx="5355780" cy="5355780"/>
          </a:xfrm>
          <a:prstGeom prst="ellipse">
            <a:avLst/>
          </a:prstGeom>
          <a:solidFill>
            <a:schemeClr val="bg1"/>
          </a:solidFill>
          <a:ln w="38100" cap="flat" cmpd="sng" algn="ctr">
            <a:solidFill>
              <a:schemeClr val="bg2">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Aft>
                <a:spcPts val="1200"/>
              </a:spcAft>
            </a:pPr>
            <a:r>
              <a:rPr lang="en-GB" sz="4000" dirty="0">
                <a:solidFill>
                  <a:schemeClr val="bg2"/>
                </a:solidFill>
                <a:latin typeface="Calibri" panose="020F0502020204030204" pitchFamily="34" charset="0"/>
                <a:cs typeface="Calibri" panose="020F0502020204030204" pitchFamily="34" charset="0"/>
              </a:rPr>
              <a:t>With the right support, deaf people can do loads of jobs!</a:t>
            </a:r>
            <a:endParaRPr lang="en-GB" sz="4000" dirty="0">
              <a:solidFill>
                <a:schemeClr val="bg2"/>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15" name="Oval 14">
            <a:extLst>
              <a:ext uri="{FF2B5EF4-FFF2-40B4-BE49-F238E27FC236}">
                <a16:creationId xmlns="" xmlns:a16="http://schemas.microsoft.com/office/drawing/2014/main" id="{CD483AA0-E286-0049-91E8-A98F203C7491}"/>
              </a:ext>
            </a:extLst>
          </p:cNvPr>
          <p:cNvSpPr>
            <a:spLocks noChangeAspect="1"/>
          </p:cNvSpPr>
          <p:nvPr/>
        </p:nvSpPr>
        <p:spPr bwMode="auto">
          <a:xfrm>
            <a:off x="3597751" y="1125538"/>
            <a:ext cx="5355780" cy="5355780"/>
          </a:xfrm>
          <a:prstGeom prst="ellipse">
            <a:avLst/>
          </a:prstGeom>
          <a:solidFill>
            <a:schemeClr val="accent4"/>
          </a:solidFill>
          <a:ln w="38100" cap="flat" cmpd="sng" algn="ctr">
            <a:solidFill>
              <a:schemeClr val="accent4">
                <a:lumMod val="20000"/>
                <a:lumOff val="80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lnSpc>
                <a:spcPts val="5880"/>
              </a:lnSpc>
              <a:spcAft>
                <a:spcPts val="1200"/>
              </a:spcAft>
            </a:pPr>
            <a:r>
              <a:rPr lang="en-GB" sz="5400" b="1"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It’s your future! </a:t>
            </a:r>
          </a:p>
        </p:txBody>
      </p:sp>
    </p:spTree>
    <p:extLst>
      <p:ext uri="{BB962C8B-B14F-4D97-AF65-F5344CB8AC3E}">
        <p14:creationId xmlns:p14="http://schemas.microsoft.com/office/powerpoint/2010/main" val="948732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2"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1" animBg="1"/>
      <p:bldP spid="15" grpId="2"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 xmlns:a16="http://schemas.microsoft.com/office/drawing/2014/main" id="{215CBE4B-7E9B-7E4D-9370-671D4B0E3F43}"/>
              </a:ext>
            </a:extLst>
          </p:cNvPr>
          <p:cNvSpPr txBox="1">
            <a:spLocks/>
          </p:cNvSpPr>
          <p:nvPr/>
        </p:nvSpPr>
        <p:spPr bwMode="auto">
          <a:xfrm>
            <a:off x="1129035" y="2560320"/>
            <a:ext cx="9937104" cy="1224136"/>
          </a:xfrm>
          <a:prstGeom prst="rect">
            <a:avLst/>
          </a:prstGeom>
          <a:noFill/>
          <a:ln w="9525">
            <a:noFill/>
            <a:miter lim="800000"/>
            <a:headEnd/>
            <a:tailEnd/>
          </a:ln>
        </p:spPr>
        <p:txBody>
          <a:bodyPr vert="horz" wrap="square" lIns="122008" tIns="61004" rIns="122008" bIns="61004" numCol="1" anchor="t" anchorCtr="0" compatLnSpc="1">
            <a:prstTxWarp prst="textNoShape">
              <a:avLst/>
            </a:prstTxWarp>
          </a:bodyPr>
          <a:lstStyle>
            <a:lvl1pPr marL="0" indent="0" algn="ctr" rtl="0" eaLnBrk="1" fontAlgn="base" hangingPunct="1">
              <a:spcBef>
                <a:spcPct val="20000"/>
              </a:spcBef>
              <a:spcAft>
                <a:spcPct val="0"/>
              </a:spcAft>
              <a:buClr>
                <a:schemeClr val="bg2"/>
              </a:buClr>
              <a:buFont typeface="Arial" panose="020B0604020202020204" pitchFamily="34" charset="0"/>
              <a:buNone/>
              <a:defRPr sz="6000" b="1" i="0">
                <a:solidFill>
                  <a:schemeClr val="bg1"/>
                </a:solidFill>
                <a:latin typeface="+mn-lt"/>
                <a:ea typeface="+mn-ea"/>
                <a:cs typeface="+mn-cs"/>
              </a:defRPr>
            </a:lvl1pPr>
            <a:lvl2pPr marL="0" indent="0" algn="l" rtl="0" eaLnBrk="1" fontAlgn="base" hangingPunct="1">
              <a:spcBef>
                <a:spcPct val="20000"/>
              </a:spcBef>
              <a:spcAft>
                <a:spcPct val="0"/>
              </a:spcAft>
              <a:buClr>
                <a:schemeClr val="bg2"/>
              </a:buClr>
              <a:buFont typeface="Arial" panose="020B0604020202020204" pitchFamily="34" charset="0"/>
              <a:buNone/>
              <a:defRPr sz="3200">
                <a:solidFill>
                  <a:schemeClr val="tx1"/>
                </a:solidFill>
                <a:latin typeface="+mn-lt"/>
                <a:ea typeface="+mn-ea"/>
              </a:defRPr>
            </a:lvl2pPr>
            <a:lvl3pPr marL="0" indent="0" algn="l" rtl="0" eaLnBrk="1" fontAlgn="base" hangingPunct="1">
              <a:spcBef>
                <a:spcPct val="20000"/>
              </a:spcBef>
              <a:spcAft>
                <a:spcPct val="0"/>
              </a:spcAft>
              <a:buNone/>
              <a:defRPr sz="3200">
                <a:solidFill>
                  <a:schemeClr val="tx1"/>
                </a:solidFill>
                <a:latin typeface="+mn-lt"/>
                <a:ea typeface="+mn-ea"/>
              </a:defRPr>
            </a:lvl3pPr>
            <a:lvl4pPr marL="0" indent="0" algn="l" rtl="0" eaLnBrk="1" fontAlgn="base" hangingPunct="1">
              <a:spcBef>
                <a:spcPct val="20000"/>
              </a:spcBef>
              <a:spcAft>
                <a:spcPct val="0"/>
              </a:spcAft>
              <a:buNone/>
              <a:defRPr sz="3200">
                <a:solidFill>
                  <a:schemeClr val="tx1"/>
                </a:solidFill>
                <a:latin typeface="+mn-lt"/>
                <a:ea typeface="+mn-ea"/>
              </a:defRPr>
            </a:lvl4pPr>
            <a:lvl5pPr marL="0" indent="0" algn="l" rtl="0" eaLnBrk="1" fontAlgn="base" hangingPunct="1">
              <a:spcBef>
                <a:spcPct val="20000"/>
              </a:spcBef>
              <a:spcAft>
                <a:spcPct val="0"/>
              </a:spcAft>
              <a:buNone/>
              <a:defRPr sz="3200">
                <a:solidFill>
                  <a:schemeClr val="tx1"/>
                </a:solidFill>
                <a:latin typeface="+mn-lt"/>
                <a:ea typeface="+mn-ea"/>
              </a:defRPr>
            </a:lvl5pPr>
            <a:lvl6pPr marL="3355231" indent="-305021" algn="l" rtl="0" eaLnBrk="1" fontAlgn="base" hangingPunct="1">
              <a:spcBef>
                <a:spcPct val="20000"/>
              </a:spcBef>
              <a:spcAft>
                <a:spcPct val="0"/>
              </a:spcAft>
              <a:buChar char="»"/>
              <a:defRPr sz="2700">
                <a:solidFill>
                  <a:schemeClr val="tx1"/>
                </a:solidFill>
                <a:latin typeface="+mn-lt"/>
                <a:ea typeface="+mn-ea"/>
              </a:defRPr>
            </a:lvl6pPr>
            <a:lvl7pPr marL="3965273" indent="-305021" algn="l" rtl="0" eaLnBrk="1" fontAlgn="base" hangingPunct="1">
              <a:spcBef>
                <a:spcPct val="20000"/>
              </a:spcBef>
              <a:spcAft>
                <a:spcPct val="0"/>
              </a:spcAft>
              <a:buChar char="»"/>
              <a:defRPr sz="2700">
                <a:solidFill>
                  <a:schemeClr val="tx1"/>
                </a:solidFill>
                <a:latin typeface="+mn-lt"/>
                <a:ea typeface="+mn-ea"/>
              </a:defRPr>
            </a:lvl7pPr>
            <a:lvl8pPr marL="4575315" indent="-305021" algn="l" rtl="0" eaLnBrk="1" fontAlgn="base" hangingPunct="1">
              <a:spcBef>
                <a:spcPct val="20000"/>
              </a:spcBef>
              <a:spcAft>
                <a:spcPct val="0"/>
              </a:spcAft>
              <a:buChar char="»"/>
              <a:defRPr sz="2700">
                <a:solidFill>
                  <a:schemeClr val="tx1"/>
                </a:solidFill>
                <a:latin typeface="+mn-lt"/>
                <a:ea typeface="+mn-ea"/>
              </a:defRPr>
            </a:lvl8pPr>
            <a:lvl9pPr marL="5185357" indent="-305021" algn="l" rtl="0" eaLnBrk="1" fontAlgn="base" hangingPunct="1">
              <a:spcBef>
                <a:spcPct val="20000"/>
              </a:spcBef>
              <a:spcAft>
                <a:spcPct val="0"/>
              </a:spcAft>
              <a:buChar char="»"/>
              <a:defRPr sz="2700">
                <a:solidFill>
                  <a:schemeClr val="tx1"/>
                </a:solidFill>
                <a:latin typeface="+mn-lt"/>
                <a:ea typeface="+mn-ea"/>
              </a:defRPr>
            </a:lvl9pPr>
          </a:lstStyle>
          <a:p>
            <a:pPr>
              <a:lnSpc>
                <a:spcPts val="6940"/>
              </a:lnSpc>
            </a:pPr>
            <a:r>
              <a:rPr lang="en-US" sz="7200" kern="0" dirty="0">
                <a:solidFill>
                  <a:srgbClr val="FFE900"/>
                </a:solidFill>
                <a:latin typeface="Calibri" panose="020F0502020204030204" pitchFamily="34" charset="0"/>
              </a:rPr>
              <a:t>8</a:t>
            </a:r>
            <a:r>
              <a:rPr lang="en-US" sz="7200" kern="0" smtClean="0">
                <a:solidFill>
                  <a:srgbClr val="FFE900"/>
                </a:solidFill>
                <a:latin typeface="Calibri" panose="020F0502020204030204" pitchFamily="34" charset="0"/>
              </a:rPr>
              <a:t>. </a:t>
            </a:r>
            <a:r>
              <a:rPr lang="en-US" sz="7200" kern="0" dirty="0">
                <a:solidFill>
                  <a:srgbClr val="FFE900"/>
                </a:solidFill>
                <a:latin typeface="Calibri" panose="020F0502020204030204" pitchFamily="34" charset="0"/>
              </a:rPr>
              <a:t>Careers </a:t>
            </a:r>
            <a:br>
              <a:rPr lang="en-US" sz="7200" kern="0" dirty="0">
                <a:solidFill>
                  <a:srgbClr val="FFE900"/>
                </a:solidFill>
                <a:latin typeface="Calibri" panose="020F0502020204030204" pitchFamily="34" charset="0"/>
              </a:rPr>
            </a:br>
            <a:r>
              <a:rPr lang="en-US" sz="7200" kern="0" dirty="0">
                <a:solidFill>
                  <a:srgbClr val="FFE900"/>
                </a:solidFill>
                <a:latin typeface="Calibri" panose="020F0502020204030204" pitchFamily="34" charset="0"/>
              </a:rPr>
              <a:t>Action Plan</a:t>
            </a:r>
          </a:p>
        </p:txBody>
      </p:sp>
    </p:spTree>
    <p:extLst>
      <p:ext uri="{BB962C8B-B14F-4D97-AF65-F5344CB8AC3E}">
        <p14:creationId xmlns:p14="http://schemas.microsoft.com/office/powerpoint/2010/main" val="201325530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979" y="320040"/>
            <a:ext cx="8256091" cy="720000"/>
          </a:xfrm>
        </p:spPr>
        <p:txBody>
          <a:bodyPr/>
          <a:lstStyle/>
          <a:p>
            <a:r>
              <a:rPr lang="en-GB" sz="4000" b="1" dirty="0"/>
              <a:t>What is action planning?</a:t>
            </a:r>
          </a:p>
        </p:txBody>
      </p:sp>
      <p:sp>
        <p:nvSpPr>
          <p:cNvPr id="3" name="Content Placeholder 2"/>
          <p:cNvSpPr>
            <a:spLocks noGrp="1"/>
          </p:cNvSpPr>
          <p:nvPr>
            <p:ph idx="1"/>
          </p:nvPr>
        </p:nvSpPr>
        <p:spPr>
          <a:xfrm>
            <a:off x="631618" y="1701602"/>
            <a:ext cx="8249452" cy="2952328"/>
          </a:xfrm>
        </p:spPr>
        <p:txBody>
          <a:bodyPr/>
          <a:lstStyle/>
          <a:p>
            <a:r>
              <a:rPr lang="en-GB" sz="2800" dirty="0"/>
              <a:t>Helps you to focus your thoughts and ideas into a series of steps to achieve your career aims within a certain timeframe</a:t>
            </a:r>
          </a:p>
          <a:p>
            <a:r>
              <a:rPr lang="en-GB" sz="2800" dirty="0"/>
              <a:t>Can change as you research and get </a:t>
            </a:r>
            <a:br>
              <a:rPr lang="en-GB" sz="2800" dirty="0"/>
            </a:br>
            <a:r>
              <a:rPr lang="en-GB" sz="2800" dirty="0"/>
              <a:t>more ideas</a:t>
            </a:r>
          </a:p>
          <a:p>
            <a:r>
              <a:rPr lang="en-GB" sz="2800" dirty="0"/>
              <a:t>You can change this at any time after today, but using an action plan will help you to know what to focus on next.</a:t>
            </a:r>
          </a:p>
        </p:txBody>
      </p:sp>
    </p:spTree>
    <p:extLst>
      <p:ext uri="{BB962C8B-B14F-4D97-AF65-F5344CB8AC3E}">
        <p14:creationId xmlns:p14="http://schemas.microsoft.com/office/powerpoint/2010/main" val="35699986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979" y="320040"/>
            <a:ext cx="8256091" cy="720000"/>
          </a:xfrm>
        </p:spPr>
        <p:txBody>
          <a:bodyPr/>
          <a:lstStyle/>
          <a:p>
            <a:r>
              <a:rPr lang="en-GB" sz="4000" b="1" dirty="0"/>
              <a:t>Create your own action plan</a:t>
            </a:r>
          </a:p>
        </p:txBody>
      </p:sp>
      <p:sp>
        <p:nvSpPr>
          <p:cNvPr id="4" name="Oval 3">
            <a:extLst>
              <a:ext uri="{FF2B5EF4-FFF2-40B4-BE49-F238E27FC236}">
                <a16:creationId xmlns="" xmlns:a16="http://schemas.microsoft.com/office/drawing/2014/main" id="{48DD73B9-CB6F-D045-9742-98936A671367}"/>
              </a:ext>
            </a:extLst>
          </p:cNvPr>
          <p:cNvSpPr>
            <a:spLocks noChangeAspect="1"/>
          </p:cNvSpPr>
          <p:nvPr/>
        </p:nvSpPr>
        <p:spPr bwMode="auto">
          <a:xfrm>
            <a:off x="1278288" y="2277666"/>
            <a:ext cx="2976596" cy="2976596"/>
          </a:xfrm>
          <a:prstGeom prst="ellipse">
            <a:avLst/>
          </a:prstGeom>
          <a:solidFill>
            <a:srgbClr val="FF4800"/>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spcBef>
                <a:spcPct val="0"/>
              </a:spcBef>
              <a:spcAft>
                <a:spcPct val="0"/>
              </a:spcAft>
              <a:buClrTx/>
              <a:buSzTx/>
              <a:buFontTx/>
              <a:buNone/>
              <a:tabLst/>
            </a:pPr>
            <a:r>
              <a:rPr lang="en-GB" b="1" dirty="0">
                <a:solidFill>
                  <a:schemeClr val="bg1"/>
                </a:solidFill>
                <a:latin typeface="+mn-lt"/>
              </a:rPr>
              <a:t>Ready</a:t>
            </a:r>
            <a:endParaRPr kumimoji="0" lang="en-GB" b="1" i="0" u="none" strike="noStrike" cap="none" normalizeH="0" baseline="0" dirty="0">
              <a:ln>
                <a:noFill/>
              </a:ln>
              <a:solidFill>
                <a:schemeClr val="bg1"/>
              </a:solidFill>
              <a:effectLst/>
              <a:latin typeface="+mn-lt"/>
            </a:endParaRPr>
          </a:p>
        </p:txBody>
      </p:sp>
      <p:sp>
        <p:nvSpPr>
          <p:cNvPr id="5" name="Oval 4">
            <a:extLst>
              <a:ext uri="{FF2B5EF4-FFF2-40B4-BE49-F238E27FC236}">
                <a16:creationId xmlns="" xmlns:a16="http://schemas.microsoft.com/office/drawing/2014/main" id="{1B980B1A-BC4D-C242-AB37-06327F17D43E}"/>
              </a:ext>
            </a:extLst>
          </p:cNvPr>
          <p:cNvSpPr>
            <a:spLocks noChangeAspect="1"/>
          </p:cNvSpPr>
          <p:nvPr/>
        </p:nvSpPr>
        <p:spPr bwMode="auto">
          <a:xfrm>
            <a:off x="8401843" y="2277666"/>
            <a:ext cx="2976596" cy="2976596"/>
          </a:xfrm>
          <a:prstGeom prst="ellipse">
            <a:avLst/>
          </a:prstGeom>
          <a:solidFill>
            <a:srgbClr val="00B050">
              <a:alpha val="70000"/>
            </a:srgbClr>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spcBef>
                <a:spcPct val="0"/>
              </a:spcBef>
              <a:spcAft>
                <a:spcPct val="0"/>
              </a:spcAft>
              <a:buClrTx/>
              <a:buSzTx/>
              <a:buFontTx/>
              <a:buNone/>
              <a:tabLst/>
            </a:pPr>
            <a:r>
              <a:rPr lang="en-GB" b="1" dirty="0">
                <a:solidFill>
                  <a:schemeClr val="bg1"/>
                </a:solidFill>
                <a:latin typeface="+mn-lt"/>
              </a:rPr>
              <a:t>Go</a:t>
            </a:r>
            <a:endParaRPr kumimoji="0" lang="en-GB" b="1" i="0" u="none" strike="noStrike" cap="none" normalizeH="0" baseline="0" dirty="0">
              <a:ln>
                <a:noFill/>
              </a:ln>
              <a:solidFill>
                <a:schemeClr val="bg1"/>
              </a:solidFill>
              <a:effectLst/>
              <a:latin typeface="+mn-lt"/>
            </a:endParaRPr>
          </a:p>
        </p:txBody>
      </p:sp>
      <p:sp>
        <p:nvSpPr>
          <p:cNvPr id="6" name="Oval 5">
            <a:extLst>
              <a:ext uri="{FF2B5EF4-FFF2-40B4-BE49-F238E27FC236}">
                <a16:creationId xmlns="" xmlns:a16="http://schemas.microsoft.com/office/drawing/2014/main" id="{460EA696-77FA-B447-BEE7-5C7804E576F8}"/>
              </a:ext>
            </a:extLst>
          </p:cNvPr>
          <p:cNvSpPr>
            <a:spLocks noChangeAspect="1"/>
          </p:cNvSpPr>
          <p:nvPr/>
        </p:nvSpPr>
        <p:spPr bwMode="auto">
          <a:xfrm>
            <a:off x="4840065" y="2277666"/>
            <a:ext cx="2976596" cy="2976596"/>
          </a:xfrm>
          <a:prstGeom prst="ellipse">
            <a:avLst/>
          </a:prstGeom>
          <a:solidFill>
            <a:schemeClr val="accent5">
              <a:alpha val="80000"/>
            </a:schemeClr>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spcBef>
                <a:spcPct val="0"/>
              </a:spcBef>
              <a:spcAft>
                <a:spcPct val="0"/>
              </a:spcAft>
              <a:buClrTx/>
              <a:buSzTx/>
              <a:buFontTx/>
              <a:buNone/>
              <a:tabLst/>
            </a:pPr>
            <a:r>
              <a:rPr lang="en-GB" b="1" dirty="0">
                <a:latin typeface="+mn-lt"/>
              </a:rPr>
              <a:t>Set</a:t>
            </a:r>
            <a:endParaRPr kumimoji="0" lang="en-GB" b="1" i="0" u="none" strike="noStrike" cap="none" normalizeH="0" baseline="0" dirty="0">
              <a:ln>
                <a:noFill/>
              </a:ln>
              <a:effectLst/>
              <a:latin typeface="+mn-lt"/>
            </a:endParaRPr>
          </a:p>
        </p:txBody>
      </p:sp>
    </p:spTree>
    <p:extLst>
      <p:ext uri="{BB962C8B-B14F-4D97-AF65-F5344CB8AC3E}">
        <p14:creationId xmlns:p14="http://schemas.microsoft.com/office/powerpoint/2010/main" val="23249883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799" y="320040"/>
            <a:ext cx="8256091" cy="720000"/>
          </a:xfrm>
        </p:spPr>
        <p:txBody>
          <a:bodyPr/>
          <a:lstStyle/>
          <a:p>
            <a:r>
              <a:rPr lang="en-GB" sz="4000" b="1" dirty="0"/>
              <a:t>Before we start – Your views</a:t>
            </a:r>
          </a:p>
        </p:txBody>
      </p:sp>
      <p:sp>
        <p:nvSpPr>
          <p:cNvPr id="3" name="Content Placeholder 2"/>
          <p:cNvSpPr>
            <a:spLocks noGrp="1"/>
          </p:cNvSpPr>
          <p:nvPr>
            <p:ph idx="1"/>
          </p:nvPr>
        </p:nvSpPr>
        <p:spPr>
          <a:xfrm>
            <a:off x="623799" y="1712121"/>
            <a:ext cx="8916056" cy="720000"/>
          </a:xfrm>
        </p:spPr>
        <p:txBody>
          <a:bodyPr/>
          <a:lstStyle/>
          <a:p>
            <a:pPr marL="0" indent="0">
              <a:buNone/>
            </a:pPr>
            <a:r>
              <a:rPr lang="en-GB" sz="2800" b="1" dirty="0"/>
              <a:t>What do you think about your career options?</a:t>
            </a:r>
          </a:p>
        </p:txBody>
      </p:sp>
      <p:sp>
        <p:nvSpPr>
          <p:cNvPr id="42" name="Content Placeholder 2">
            <a:extLst>
              <a:ext uri="{FF2B5EF4-FFF2-40B4-BE49-F238E27FC236}">
                <a16:creationId xmlns="" xmlns:a16="http://schemas.microsoft.com/office/drawing/2014/main" id="{93FC8846-71E0-4446-BD80-F6ACBCF7C44B}"/>
              </a:ext>
            </a:extLst>
          </p:cNvPr>
          <p:cNvSpPr txBox="1">
            <a:spLocks/>
          </p:cNvSpPr>
          <p:nvPr/>
        </p:nvSpPr>
        <p:spPr bwMode="auto">
          <a:xfrm>
            <a:off x="395859" y="5374010"/>
            <a:ext cx="2834310" cy="840156"/>
          </a:xfrm>
          <a:prstGeom prst="rect">
            <a:avLst/>
          </a:prstGeom>
          <a:noFill/>
          <a:ln w="9525">
            <a:noFill/>
            <a:miter lim="800000"/>
            <a:headEnd/>
            <a:tailEnd/>
          </a:ln>
        </p:spPr>
        <p:txBody>
          <a:bodyPr vert="horz" wrap="square" lIns="122008" tIns="61004" rIns="122008" bIns="61004" numCol="1" anchor="t" anchorCtr="0" compatLnSpc="1">
            <a:prstTxWarp prst="textNoShape">
              <a:avLst/>
            </a:prstTxWarp>
          </a:bodyPr>
          <a:lstStyle>
            <a:lvl1pPr marL="357188" indent="-357188" algn="l" rtl="0" eaLnBrk="1" fontAlgn="base" hangingPunct="1">
              <a:spcBef>
                <a:spcPct val="20000"/>
              </a:spcBef>
              <a:spcAft>
                <a:spcPct val="0"/>
              </a:spcAft>
              <a:buClr>
                <a:schemeClr val="bg2"/>
              </a:buClr>
              <a:buFont typeface="Arial" panose="020B0604020202020204" pitchFamily="34" charset="0"/>
              <a:buChar char="•"/>
              <a:defRPr sz="3200" b="0">
                <a:solidFill>
                  <a:schemeClr val="tx1"/>
                </a:solidFill>
                <a:latin typeface="+mn-lt"/>
                <a:ea typeface="+mn-ea"/>
                <a:cs typeface="+mn-cs"/>
              </a:defRPr>
            </a:lvl1pPr>
            <a:lvl2pPr marL="0" indent="0" algn="l" rtl="0" eaLnBrk="1" fontAlgn="base" hangingPunct="1">
              <a:spcBef>
                <a:spcPct val="20000"/>
              </a:spcBef>
              <a:spcAft>
                <a:spcPct val="0"/>
              </a:spcAft>
              <a:buClr>
                <a:schemeClr val="bg2"/>
              </a:buClr>
              <a:buFont typeface="Arial" panose="020B0604020202020204" pitchFamily="34" charset="0"/>
              <a:buNone/>
              <a:defRPr sz="3200">
                <a:solidFill>
                  <a:schemeClr val="tx1"/>
                </a:solidFill>
                <a:latin typeface="+mn-lt"/>
                <a:ea typeface="+mn-ea"/>
              </a:defRPr>
            </a:lvl2pPr>
            <a:lvl3pPr marL="0" indent="0" algn="l" rtl="0" eaLnBrk="1" fontAlgn="base" hangingPunct="1">
              <a:spcBef>
                <a:spcPct val="20000"/>
              </a:spcBef>
              <a:spcAft>
                <a:spcPct val="0"/>
              </a:spcAft>
              <a:buNone/>
              <a:defRPr sz="3200">
                <a:solidFill>
                  <a:schemeClr val="tx1"/>
                </a:solidFill>
                <a:latin typeface="+mn-lt"/>
                <a:ea typeface="+mn-ea"/>
              </a:defRPr>
            </a:lvl3pPr>
            <a:lvl4pPr marL="0" indent="0" algn="l" rtl="0" eaLnBrk="1" fontAlgn="base" hangingPunct="1">
              <a:spcBef>
                <a:spcPct val="20000"/>
              </a:spcBef>
              <a:spcAft>
                <a:spcPct val="0"/>
              </a:spcAft>
              <a:buNone/>
              <a:defRPr sz="3200">
                <a:solidFill>
                  <a:schemeClr val="tx1"/>
                </a:solidFill>
                <a:latin typeface="+mn-lt"/>
                <a:ea typeface="+mn-ea"/>
              </a:defRPr>
            </a:lvl4pPr>
            <a:lvl5pPr marL="0" indent="0" algn="l" rtl="0" eaLnBrk="1" fontAlgn="base" hangingPunct="1">
              <a:spcBef>
                <a:spcPct val="20000"/>
              </a:spcBef>
              <a:spcAft>
                <a:spcPct val="0"/>
              </a:spcAft>
              <a:buNone/>
              <a:defRPr sz="3200">
                <a:solidFill>
                  <a:schemeClr val="tx1"/>
                </a:solidFill>
                <a:latin typeface="+mn-lt"/>
                <a:ea typeface="+mn-ea"/>
              </a:defRPr>
            </a:lvl5pPr>
            <a:lvl6pPr marL="3355231" indent="-305021" algn="l" rtl="0" eaLnBrk="1" fontAlgn="base" hangingPunct="1">
              <a:spcBef>
                <a:spcPct val="20000"/>
              </a:spcBef>
              <a:spcAft>
                <a:spcPct val="0"/>
              </a:spcAft>
              <a:buChar char="»"/>
              <a:defRPr sz="2700">
                <a:solidFill>
                  <a:schemeClr val="tx1"/>
                </a:solidFill>
                <a:latin typeface="+mn-lt"/>
                <a:ea typeface="+mn-ea"/>
              </a:defRPr>
            </a:lvl6pPr>
            <a:lvl7pPr marL="3965273" indent="-305021" algn="l" rtl="0" eaLnBrk="1" fontAlgn="base" hangingPunct="1">
              <a:spcBef>
                <a:spcPct val="20000"/>
              </a:spcBef>
              <a:spcAft>
                <a:spcPct val="0"/>
              </a:spcAft>
              <a:buChar char="»"/>
              <a:defRPr sz="2700">
                <a:solidFill>
                  <a:schemeClr val="tx1"/>
                </a:solidFill>
                <a:latin typeface="+mn-lt"/>
                <a:ea typeface="+mn-ea"/>
              </a:defRPr>
            </a:lvl7pPr>
            <a:lvl8pPr marL="4575315" indent="-305021" algn="l" rtl="0" eaLnBrk="1" fontAlgn="base" hangingPunct="1">
              <a:spcBef>
                <a:spcPct val="20000"/>
              </a:spcBef>
              <a:spcAft>
                <a:spcPct val="0"/>
              </a:spcAft>
              <a:buChar char="»"/>
              <a:defRPr sz="2700">
                <a:solidFill>
                  <a:schemeClr val="tx1"/>
                </a:solidFill>
                <a:latin typeface="+mn-lt"/>
                <a:ea typeface="+mn-ea"/>
              </a:defRPr>
            </a:lvl8pPr>
            <a:lvl9pPr marL="5185357" indent="-305021" algn="l" rtl="0" eaLnBrk="1" fontAlgn="base" hangingPunct="1">
              <a:spcBef>
                <a:spcPct val="20000"/>
              </a:spcBef>
              <a:spcAft>
                <a:spcPct val="0"/>
              </a:spcAft>
              <a:buChar char="»"/>
              <a:defRPr sz="2700">
                <a:solidFill>
                  <a:schemeClr val="tx1"/>
                </a:solidFill>
                <a:latin typeface="+mn-lt"/>
                <a:ea typeface="+mn-ea"/>
              </a:defRPr>
            </a:lvl9pPr>
          </a:lstStyle>
          <a:p>
            <a:pPr marL="0" indent="0" algn="ctr">
              <a:buNone/>
            </a:pPr>
            <a:r>
              <a:rPr lang="en-GB" sz="1800" kern="0" dirty="0">
                <a:solidFill>
                  <a:schemeClr val="bg2"/>
                </a:solidFill>
                <a:latin typeface="Calibri" panose="020F0502020204030204" pitchFamily="34" charset="0"/>
              </a:rPr>
              <a:t>Only a few jobs </a:t>
            </a:r>
            <a:r>
              <a:rPr lang="en-GB" sz="1800" kern="0" dirty="0">
                <a:solidFill>
                  <a:schemeClr val="accent1">
                    <a:lumMod val="60000"/>
                    <a:lumOff val="40000"/>
                  </a:schemeClr>
                </a:solidFill>
                <a:latin typeface="Calibri" panose="020F0502020204030204" pitchFamily="34" charset="0"/>
              </a:rPr>
              <a:t/>
            </a:r>
            <a:br>
              <a:rPr lang="en-GB" sz="1800" kern="0" dirty="0">
                <a:solidFill>
                  <a:schemeClr val="accent1">
                    <a:lumMod val="60000"/>
                    <a:lumOff val="40000"/>
                  </a:schemeClr>
                </a:solidFill>
                <a:latin typeface="Calibri" panose="020F0502020204030204" pitchFamily="34" charset="0"/>
              </a:rPr>
            </a:br>
            <a:r>
              <a:rPr lang="en-GB" sz="1800" kern="0" dirty="0">
                <a:latin typeface="Calibri" panose="020F0502020204030204" pitchFamily="34" charset="0"/>
              </a:rPr>
              <a:t>are suitable for me</a:t>
            </a:r>
          </a:p>
        </p:txBody>
      </p:sp>
      <p:sp>
        <p:nvSpPr>
          <p:cNvPr id="4" name="Rectangle 3">
            <a:extLst>
              <a:ext uri="{FF2B5EF4-FFF2-40B4-BE49-F238E27FC236}">
                <a16:creationId xmlns="" xmlns:a16="http://schemas.microsoft.com/office/drawing/2014/main" id="{9D7D61C6-B753-DE44-AD00-0A6FD2D856B2}"/>
              </a:ext>
            </a:extLst>
          </p:cNvPr>
          <p:cNvSpPr/>
          <p:nvPr/>
        </p:nvSpPr>
        <p:spPr bwMode="auto">
          <a:xfrm>
            <a:off x="9697987" y="5147467"/>
            <a:ext cx="2497188" cy="171212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sp>
        <p:nvSpPr>
          <p:cNvPr id="43" name="Content Placeholder 2">
            <a:extLst>
              <a:ext uri="{FF2B5EF4-FFF2-40B4-BE49-F238E27FC236}">
                <a16:creationId xmlns="" xmlns:a16="http://schemas.microsoft.com/office/drawing/2014/main" id="{AFD9DFD4-6CBE-DB45-AB6F-83F66205F0FB}"/>
              </a:ext>
            </a:extLst>
          </p:cNvPr>
          <p:cNvSpPr txBox="1">
            <a:spLocks/>
          </p:cNvSpPr>
          <p:nvPr/>
        </p:nvSpPr>
        <p:spPr bwMode="auto">
          <a:xfrm>
            <a:off x="6381354" y="5374010"/>
            <a:ext cx="2424453" cy="946304"/>
          </a:xfrm>
          <a:prstGeom prst="rect">
            <a:avLst/>
          </a:prstGeom>
          <a:noFill/>
          <a:ln w="9525">
            <a:noFill/>
            <a:miter lim="800000"/>
            <a:headEnd/>
            <a:tailEnd/>
          </a:ln>
        </p:spPr>
        <p:txBody>
          <a:bodyPr vert="horz" wrap="square" lIns="122008" tIns="61004" rIns="122008" bIns="61004" numCol="1" anchor="t" anchorCtr="0" compatLnSpc="1">
            <a:prstTxWarp prst="textNoShape">
              <a:avLst/>
            </a:prstTxWarp>
          </a:bodyPr>
          <a:lstStyle>
            <a:lvl1pPr marL="357188" indent="-357188" algn="l" rtl="0" eaLnBrk="1" fontAlgn="base" hangingPunct="1">
              <a:spcBef>
                <a:spcPct val="20000"/>
              </a:spcBef>
              <a:spcAft>
                <a:spcPct val="0"/>
              </a:spcAft>
              <a:buClr>
                <a:schemeClr val="bg2"/>
              </a:buClr>
              <a:buFont typeface="Arial" panose="020B0604020202020204" pitchFamily="34" charset="0"/>
              <a:buChar char="•"/>
              <a:defRPr sz="3200" b="0">
                <a:solidFill>
                  <a:schemeClr val="tx1"/>
                </a:solidFill>
                <a:latin typeface="+mn-lt"/>
                <a:ea typeface="+mn-ea"/>
                <a:cs typeface="+mn-cs"/>
              </a:defRPr>
            </a:lvl1pPr>
            <a:lvl2pPr marL="0" indent="0" algn="l" rtl="0" eaLnBrk="1" fontAlgn="base" hangingPunct="1">
              <a:spcBef>
                <a:spcPct val="20000"/>
              </a:spcBef>
              <a:spcAft>
                <a:spcPct val="0"/>
              </a:spcAft>
              <a:buClr>
                <a:schemeClr val="bg2"/>
              </a:buClr>
              <a:buFont typeface="Arial" panose="020B0604020202020204" pitchFamily="34" charset="0"/>
              <a:buNone/>
              <a:defRPr sz="3200">
                <a:solidFill>
                  <a:schemeClr val="tx1"/>
                </a:solidFill>
                <a:latin typeface="+mn-lt"/>
                <a:ea typeface="+mn-ea"/>
              </a:defRPr>
            </a:lvl2pPr>
            <a:lvl3pPr marL="0" indent="0" algn="l" rtl="0" eaLnBrk="1" fontAlgn="base" hangingPunct="1">
              <a:spcBef>
                <a:spcPct val="20000"/>
              </a:spcBef>
              <a:spcAft>
                <a:spcPct val="0"/>
              </a:spcAft>
              <a:buNone/>
              <a:defRPr sz="3200">
                <a:solidFill>
                  <a:schemeClr val="tx1"/>
                </a:solidFill>
                <a:latin typeface="+mn-lt"/>
                <a:ea typeface="+mn-ea"/>
              </a:defRPr>
            </a:lvl3pPr>
            <a:lvl4pPr marL="0" indent="0" algn="l" rtl="0" eaLnBrk="1" fontAlgn="base" hangingPunct="1">
              <a:spcBef>
                <a:spcPct val="20000"/>
              </a:spcBef>
              <a:spcAft>
                <a:spcPct val="0"/>
              </a:spcAft>
              <a:buNone/>
              <a:defRPr sz="3200">
                <a:solidFill>
                  <a:schemeClr val="tx1"/>
                </a:solidFill>
                <a:latin typeface="+mn-lt"/>
                <a:ea typeface="+mn-ea"/>
              </a:defRPr>
            </a:lvl4pPr>
            <a:lvl5pPr marL="0" indent="0" algn="l" rtl="0" eaLnBrk="1" fontAlgn="base" hangingPunct="1">
              <a:spcBef>
                <a:spcPct val="20000"/>
              </a:spcBef>
              <a:spcAft>
                <a:spcPct val="0"/>
              </a:spcAft>
              <a:buNone/>
              <a:defRPr sz="3200">
                <a:solidFill>
                  <a:schemeClr val="tx1"/>
                </a:solidFill>
                <a:latin typeface="+mn-lt"/>
                <a:ea typeface="+mn-ea"/>
              </a:defRPr>
            </a:lvl5pPr>
            <a:lvl6pPr marL="3355231" indent="-305021" algn="l" rtl="0" eaLnBrk="1" fontAlgn="base" hangingPunct="1">
              <a:spcBef>
                <a:spcPct val="20000"/>
              </a:spcBef>
              <a:spcAft>
                <a:spcPct val="0"/>
              </a:spcAft>
              <a:buChar char="»"/>
              <a:defRPr sz="2700">
                <a:solidFill>
                  <a:schemeClr val="tx1"/>
                </a:solidFill>
                <a:latin typeface="+mn-lt"/>
                <a:ea typeface="+mn-ea"/>
              </a:defRPr>
            </a:lvl6pPr>
            <a:lvl7pPr marL="3965273" indent="-305021" algn="l" rtl="0" eaLnBrk="1" fontAlgn="base" hangingPunct="1">
              <a:spcBef>
                <a:spcPct val="20000"/>
              </a:spcBef>
              <a:spcAft>
                <a:spcPct val="0"/>
              </a:spcAft>
              <a:buChar char="»"/>
              <a:defRPr sz="2700">
                <a:solidFill>
                  <a:schemeClr val="tx1"/>
                </a:solidFill>
                <a:latin typeface="+mn-lt"/>
                <a:ea typeface="+mn-ea"/>
              </a:defRPr>
            </a:lvl7pPr>
            <a:lvl8pPr marL="4575315" indent="-305021" algn="l" rtl="0" eaLnBrk="1" fontAlgn="base" hangingPunct="1">
              <a:spcBef>
                <a:spcPct val="20000"/>
              </a:spcBef>
              <a:spcAft>
                <a:spcPct val="0"/>
              </a:spcAft>
              <a:buChar char="»"/>
              <a:defRPr sz="2700">
                <a:solidFill>
                  <a:schemeClr val="tx1"/>
                </a:solidFill>
                <a:latin typeface="+mn-lt"/>
                <a:ea typeface="+mn-ea"/>
              </a:defRPr>
            </a:lvl8pPr>
            <a:lvl9pPr marL="5185357" indent="-305021" algn="l" rtl="0" eaLnBrk="1" fontAlgn="base" hangingPunct="1">
              <a:spcBef>
                <a:spcPct val="20000"/>
              </a:spcBef>
              <a:spcAft>
                <a:spcPct val="0"/>
              </a:spcAft>
              <a:buChar char="»"/>
              <a:defRPr sz="2700">
                <a:solidFill>
                  <a:schemeClr val="tx1"/>
                </a:solidFill>
                <a:latin typeface="+mn-lt"/>
                <a:ea typeface="+mn-ea"/>
              </a:defRPr>
            </a:lvl9pPr>
          </a:lstStyle>
          <a:p>
            <a:pPr marL="0" indent="0" algn="ctr">
              <a:buNone/>
            </a:pPr>
            <a:r>
              <a:rPr lang="en-GB" sz="1800" kern="0" dirty="0">
                <a:solidFill>
                  <a:schemeClr val="bg2"/>
                </a:solidFill>
                <a:latin typeface="Calibri" panose="020F0502020204030204" pitchFamily="34" charset="0"/>
              </a:rPr>
              <a:t>Most jobs </a:t>
            </a:r>
            <a:r>
              <a:rPr lang="en-GB" sz="1800" kern="0" dirty="0">
                <a:solidFill>
                  <a:schemeClr val="accent1">
                    <a:lumMod val="60000"/>
                    <a:lumOff val="40000"/>
                  </a:schemeClr>
                </a:solidFill>
                <a:latin typeface="Calibri" panose="020F0502020204030204" pitchFamily="34" charset="0"/>
              </a:rPr>
              <a:t/>
            </a:r>
            <a:br>
              <a:rPr lang="en-GB" sz="1800" kern="0" dirty="0">
                <a:solidFill>
                  <a:schemeClr val="accent1">
                    <a:lumMod val="60000"/>
                    <a:lumOff val="40000"/>
                  </a:schemeClr>
                </a:solidFill>
                <a:latin typeface="Calibri" panose="020F0502020204030204" pitchFamily="34" charset="0"/>
              </a:rPr>
            </a:br>
            <a:r>
              <a:rPr lang="en-GB" sz="1800" kern="0" dirty="0">
                <a:latin typeface="Calibri" panose="020F0502020204030204" pitchFamily="34" charset="0"/>
              </a:rPr>
              <a:t>are suitable for me</a:t>
            </a:r>
          </a:p>
        </p:txBody>
      </p:sp>
      <p:sp>
        <p:nvSpPr>
          <p:cNvPr id="44" name="Content Placeholder 2">
            <a:extLst>
              <a:ext uri="{FF2B5EF4-FFF2-40B4-BE49-F238E27FC236}">
                <a16:creationId xmlns="" xmlns:a16="http://schemas.microsoft.com/office/drawing/2014/main" id="{48D7E6AC-E5E3-9C4A-ACC8-B5AFB1B6B1A2}"/>
              </a:ext>
            </a:extLst>
          </p:cNvPr>
          <p:cNvSpPr txBox="1">
            <a:spLocks/>
          </p:cNvSpPr>
          <p:nvPr/>
        </p:nvSpPr>
        <p:spPr bwMode="auto">
          <a:xfrm>
            <a:off x="9152463" y="5374010"/>
            <a:ext cx="2424453" cy="907078"/>
          </a:xfrm>
          <a:prstGeom prst="rect">
            <a:avLst/>
          </a:prstGeom>
          <a:noFill/>
          <a:ln w="9525">
            <a:noFill/>
            <a:miter lim="800000"/>
            <a:headEnd/>
            <a:tailEnd/>
          </a:ln>
        </p:spPr>
        <p:txBody>
          <a:bodyPr vert="horz" wrap="square" lIns="122008" tIns="61004" rIns="122008" bIns="61004" numCol="1" anchor="t" anchorCtr="0" compatLnSpc="1">
            <a:prstTxWarp prst="textNoShape">
              <a:avLst/>
            </a:prstTxWarp>
          </a:bodyPr>
          <a:lstStyle>
            <a:lvl1pPr marL="357188" indent="-357188" algn="l" rtl="0" eaLnBrk="1" fontAlgn="base" hangingPunct="1">
              <a:spcBef>
                <a:spcPct val="20000"/>
              </a:spcBef>
              <a:spcAft>
                <a:spcPct val="0"/>
              </a:spcAft>
              <a:buClr>
                <a:schemeClr val="bg2"/>
              </a:buClr>
              <a:buFont typeface="Arial" panose="020B0604020202020204" pitchFamily="34" charset="0"/>
              <a:buChar char="•"/>
              <a:defRPr sz="3200" b="0">
                <a:solidFill>
                  <a:schemeClr val="tx1"/>
                </a:solidFill>
                <a:latin typeface="+mn-lt"/>
                <a:ea typeface="+mn-ea"/>
                <a:cs typeface="+mn-cs"/>
              </a:defRPr>
            </a:lvl1pPr>
            <a:lvl2pPr marL="0" indent="0" algn="l" rtl="0" eaLnBrk="1" fontAlgn="base" hangingPunct="1">
              <a:spcBef>
                <a:spcPct val="20000"/>
              </a:spcBef>
              <a:spcAft>
                <a:spcPct val="0"/>
              </a:spcAft>
              <a:buClr>
                <a:schemeClr val="bg2"/>
              </a:buClr>
              <a:buFont typeface="Arial" panose="020B0604020202020204" pitchFamily="34" charset="0"/>
              <a:buNone/>
              <a:defRPr sz="3200">
                <a:solidFill>
                  <a:schemeClr val="tx1"/>
                </a:solidFill>
                <a:latin typeface="+mn-lt"/>
                <a:ea typeface="+mn-ea"/>
              </a:defRPr>
            </a:lvl2pPr>
            <a:lvl3pPr marL="0" indent="0" algn="l" rtl="0" eaLnBrk="1" fontAlgn="base" hangingPunct="1">
              <a:spcBef>
                <a:spcPct val="20000"/>
              </a:spcBef>
              <a:spcAft>
                <a:spcPct val="0"/>
              </a:spcAft>
              <a:buNone/>
              <a:defRPr sz="3200">
                <a:solidFill>
                  <a:schemeClr val="tx1"/>
                </a:solidFill>
                <a:latin typeface="+mn-lt"/>
                <a:ea typeface="+mn-ea"/>
              </a:defRPr>
            </a:lvl3pPr>
            <a:lvl4pPr marL="0" indent="0" algn="l" rtl="0" eaLnBrk="1" fontAlgn="base" hangingPunct="1">
              <a:spcBef>
                <a:spcPct val="20000"/>
              </a:spcBef>
              <a:spcAft>
                <a:spcPct val="0"/>
              </a:spcAft>
              <a:buNone/>
              <a:defRPr sz="3200">
                <a:solidFill>
                  <a:schemeClr val="tx1"/>
                </a:solidFill>
                <a:latin typeface="+mn-lt"/>
                <a:ea typeface="+mn-ea"/>
              </a:defRPr>
            </a:lvl4pPr>
            <a:lvl5pPr marL="0" indent="0" algn="l" rtl="0" eaLnBrk="1" fontAlgn="base" hangingPunct="1">
              <a:spcBef>
                <a:spcPct val="20000"/>
              </a:spcBef>
              <a:spcAft>
                <a:spcPct val="0"/>
              </a:spcAft>
              <a:buNone/>
              <a:defRPr sz="3200">
                <a:solidFill>
                  <a:schemeClr val="tx1"/>
                </a:solidFill>
                <a:latin typeface="+mn-lt"/>
                <a:ea typeface="+mn-ea"/>
              </a:defRPr>
            </a:lvl5pPr>
            <a:lvl6pPr marL="3355231" indent="-305021" algn="l" rtl="0" eaLnBrk="1" fontAlgn="base" hangingPunct="1">
              <a:spcBef>
                <a:spcPct val="20000"/>
              </a:spcBef>
              <a:spcAft>
                <a:spcPct val="0"/>
              </a:spcAft>
              <a:buChar char="»"/>
              <a:defRPr sz="2700">
                <a:solidFill>
                  <a:schemeClr val="tx1"/>
                </a:solidFill>
                <a:latin typeface="+mn-lt"/>
                <a:ea typeface="+mn-ea"/>
              </a:defRPr>
            </a:lvl6pPr>
            <a:lvl7pPr marL="3965273" indent="-305021" algn="l" rtl="0" eaLnBrk="1" fontAlgn="base" hangingPunct="1">
              <a:spcBef>
                <a:spcPct val="20000"/>
              </a:spcBef>
              <a:spcAft>
                <a:spcPct val="0"/>
              </a:spcAft>
              <a:buChar char="»"/>
              <a:defRPr sz="2700">
                <a:solidFill>
                  <a:schemeClr val="tx1"/>
                </a:solidFill>
                <a:latin typeface="+mn-lt"/>
                <a:ea typeface="+mn-ea"/>
              </a:defRPr>
            </a:lvl7pPr>
            <a:lvl8pPr marL="4575315" indent="-305021" algn="l" rtl="0" eaLnBrk="1" fontAlgn="base" hangingPunct="1">
              <a:spcBef>
                <a:spcPct val="20000"/>
              </a:spcBef>
              <a:spcAft>
                <a:spcPct val="0"/>
              </a:spcAft>
              <a:buChar char="»"/>
              <a:defRPr sz="2700">
                <a:solidFill>
                  <a:schemeClr val="tx1"/>
                </a:solidFill>
                <a:latin typeface="+mn-lt"/>
                <a:ea typeface="+mn-ea"/>
              </a:defRPr>
            </a:lvl8pPr>
            <a:lvl9pPr marL="5185357" indent="-305021" algn="l" rtl="0" eaLnBrk="1" fontAlgn="base" hangingPunct="1">
              <a:spcBef>
                <a:spcPct val="20000"/>
              </a:spcBef>
              <a:spcAft>
                <a:spcPct val="0"/>
              </a:spcAft>
              <a:buChar char="»"/>
              <a:defRPr sz="2700">
                <a:solidFill>
                  <a:schemeClr val="tx1"/>
                </a:solidFill>
                <a:latin typeface="+mn-lt"/>
                <a:ea typeface="+mn-ea"/>
              </a:defRPr>
            </a:lvl9pPr>
          </a:lstStyle>
          <a:p>
            <a:pPr marL="0" indent="0" algn="ctr">
              <a:buNone/>
            </a:pPr>
            <a:r>
              <a:rPr lang="en-GB" sz="1800" kern="0" dirty="0">
                <a:solidFill>
                  <a:schemeClr val="bg2"/>
                </a:solidFill>
                <a:latin typeface="Calibri" panose="020F0502020204030204" pitchFamily="34" charset="0"/>
              </a:rPr>
              <a:t>All jobs</a:t>
            </a:r>
            <a:r>
              <a:rPr lang="en-GB" sz="1800" kern="0" dirty="0">
                <a:solidFill>
                  <a:schemeClr val="accent1">
                    <a:lumMod val="60000"/>
                    <a:lumOff val="40000"/>
                  </a:schemeClr>
                </a:solidFill>
                <a:latin typeface="Calibri" panose="020F0502020204030204" pitchFamily="34" charset="0"/>
              </a:rPr>
              <a:t/>
            </a:r>
            <a:br>
              <a:rPr lang="en-GB" sz="1800" kern="0" dirty="0">
                <a:solidFill>
                  <a:schemeClr val="accent1">
                    <a:lumMod val="60000"/>
                    <a:lumOff val="40000"/>
                  </a:schemeClr>
                </a:solidFill>
                <a:latin typeface="Calibri" panose="020F0502020204030204" pitchFamily="34" charset="0"/>
              </a:rPr>
            </a:br>
            <a:r>
              <a:rPr lang="en-GB" sz="1800" kern="0" dirty="0">
                <a:latin typeface="Calibri" panose="020F0502020204030204" pitchFamily="34" charset="0"/>
              </a:rPr>
              <a:t>are suitable for me</a:t>
            </a:r>
          </a:p>
        </p:txBody>
      </p:sp>
      <p:sp>
        <p:nvSpPr>
          <p:cNvPr id="45" name="Content Placeholder 2">
            <a:extLst>
              <a:ext uri="{FF2B5EF4-FFF2-40B4-BE49-F238E27FC236}">
                <a16:creationId xmlns="" xmlns:a16="http://schemas.microsoft.com/office/drawing/2014/main" id="{4FE394F4-DC28-5041-84B2-531F5F9FA588}"/>
              </a:ext>
            </a:extLst>
          </p:cNvPr>
          <p:cNvSpPr txBox="1">
            <a:spLocks/>
          </p:cNvSpPr>
          <p:nvPr/>
        </p:nvSpPr>
        <p:spPr bwMode="auto">
          <a:xfrm>
            <a:off x="3446192" y="5374011"/>
            <a:ext cx="2526233" cy="840156"/>
          </a:xfrm>
          <a:prstGeom prst="rect">
            <a:avLst/>
          </a:prstGeom>
          <a:noFill/>
          <a:ln w="9525">
            <a:noFill/>
            <a:miter lim="800000"/>
            <a:headEnd/>
            <a:tailEnd/>
          </a:ln>
        </p:spPr>
        <p:txBody>
          <a:bodyPr vert="horz" wrap="square" lIns="122008" tIns="61004" rIns="122008" bIns="61004" numCol="1" anchor="t" anchorCtr="0" compatLnSpc="1">
            <a:prstTxWarp prst="textNoShape">
              <a:avLst/>
            </a:prstTxWarp>
          </a:bodyPr>
          <a:lstStyle>
            <a:lvl1pPr marL="357188" indent="-357188" algn="l" rtl="0" eaLnBrk="1" fontAlgn="base" hangingPunct="1">
              <a:spcBef>
                <a:spcPct val="20000"/>
              </a:spcBef>
              <a:spcAft>
                <a:spcPct val="0"/>
              </a:spcAft>
              <a:buClr>
                <a:schemeClr val="bg2"/>
              </a:buClr>
              <a:buFont typeface="Arial" panose="020B0604020202020204" pitchFamily="34" charset="0"/>
              <a:buChar char="•"/>
              <a:defRPr sz="3200" b="0">
                <a:solidFill>
                  <a:schemeClr val="tx1"/>
                </a:solidFill>
                <a:latin typeface="+mn-lt"/>
                <a:ea typeface="+mn-ea"/>
                <a:cs typeface="+mn-cs"/>
              </a:defRPr>
            </a:lvl1pPr>
            <a:lvl2pPr marL="0" indent="0" algn="l" rtl="0" eaLnBrk="1" fontAlgn="base" hangingPunct="1">
              <a:spcBef>
                <a:spcPct val="20000"/>
              </a:spcBef>
              <a:spcAft>
                <a:spcPct val="0"/>
              </a:spcAft>
              <a:buClr>
                <a:schemeClr val="bg2"/>
              </a:buClr>
              <a:buFont typeface="Arial" panose="020B0604020202020204" pitchFamily="34" charset="0"/>
              <a:buNone/>
              <a:defRPr sz="3200">
                <a:solidFill>
                  <a:schemeClr val="tx1"/>
                </a:solidFill>
                <a:latin typeface="+mn-lt"/>
                <a:ea typeface="+mn-ea"/>
              </a:defRPr>
            </a:lvl2pPr>
            <a:lvl3pPr marL="0" indent="0" algn="l" rtl="0" eaLnBrk="1" fontAlgn="base" hangingPunct="1">
              <a:spcBef>
                <a:spcPct val="20000"/>
              </a:spcBef>
              <a:spcAft>
                <a:spcPct val="0"/>
              </a:spcAft>
              <a:buNone/>
              <a:defRPr sz="3200">
                <a:solidFill>
                  <a:schemeClr val="tx1"/>
                </a:solidFill>
                <a:latin typeface="+mn-lt"/>
                <a:ea typeface="+mn-ea"/>
              </a:defRPr>
            </a:lvl3pPr>
            <a:lvl4pPr marL="0" indent="0" algn="l" rtl="0" eaLnBrk="1" fontAlgn="base" hangingPunct="1">
              <a:spcBef>
                <a:spcPct val="20000"/>
              </a:spcBef>
              <a:spcAft>
                <a:spcPct val="0"/>
              </a:spcAft>
              <a:buNone/>
              <a:defRPr sz="3200">
                <a:solidFill>
                  <a:schemeClr val="tx1"/>
                </a:solidFill>
                <a:latin typeface="+mn-lt"/>
                <a:ea typeface="+mn-ea"/>
              </a:defRPr>
            </a:lvl4pPr>
            <a:lvl5pPr marL="0" indent="0" algn="l" rtl="0" eaLnBrk="1" fontAlgn="base" hangingPunct="1">
              <a:spcBef>
                <a:spcPct val="20000"/>
              </a:spcBef>
              <a:spcAft>
                <a:spcPct val="0"/>
              </a:spcAft>
              <a:buNone/>
              <a:defRPr sz="3200">
                <a:solidFill>
                  <a:schemeClr val="tx1"/>
                </a:solidFill>
                <a:latin typeface="+mn-lt"/>
                <a:ea typeface="+mn-ea"/>
              </a:defRPr>
            </a:lvl5pPr>
            <a:lvl6pPr marL="3355231" indent="-305021" algn="l" rtl="0" eaLnBrk="1" fontAlgn="base" hangingPunct="1">
              <a:spcBef>
                <a:spcPct val="20000"/>
              </a:spcBef>
              <a:spcAft>
                <a:spcPct val="0"/>
              </a:spcAft>
              <a:buChar char="»"/>
              <a:defRPr sz="2700">
                <a:solidFill>
                  <a:schemeClr val="tx1"/>
                </a:solidFill>
                <a:latin typeface="+mn-lt"/>
                <a:ea typeface="+mn-ea"/>
              </a:defRPr>
            </a:lvl6pPr>
            <a:lvl7pPr marL="3965273" indent="-305021" algn="l" rtl="0" eaLnBrk="1" fontAlgn="base" hangingPunct="1">
              <a:spcBef>
                <a:spcPct val="20000"/>
              </a:spcBef>
              <a:spcAft>
                <a:spcPct val="0"/>
              </a:spcAft>
              <a:buChar char="»"/>
              <a:defRPr sz="2700">
                <a:solidFill>
                  <a:schemeClr val="tx1"/>
                </a:solidFill>
                <a:latin typeface="+mn-lt"/>
                <a:ea typeface="+mn-ea"/>
              </a:defRPr>
            </a:lvl7pPr>
            <a:lvl8pPr marL="4575315" indent="-305021" algn="l" rtl="0" eaLnBrk="1" fontAlgn="base" hangingPunct="1">
              <a:spcBef>
                <a:spcPct val="20000"/>
              </a:spcBef>
              <a:spcAft>
                <a:spcPct val="0"/>
              </a:spcAft>
              <a:buChar char="»"/>
              <a:defRPr sz="2700">
                <a:solidFill>
                  <a:schemeClr val="tx1"/>
                </a:solidFill>
                <a:latin typeface="+mn-lt"/>
                <a:ea typeface="+mn-ea"/>
              </a:defRPr>
            </a:lvl8pPr>
            <a:lvl9pPr marL="5185357" indent="-305021" algn="l" rtl="0" eaLnBrk="1" fontAlgn="base" hangingPunct="1">
              <a:spcBef>
                <a:spcPct val="20000"/>
              </a:spcBef>
              <a:spcAft>
                <a:spcPct val="0"/>
              </a:spcAft>
              <a:buChar char="»"/>
              <a:defRPr sz="2700">
                <a:solidFill>
                  <a:schemeClr val="tx1"/>
                </a:solidFill>
                <a:latin typeface="+mn-lt"/>
                <a:ea typeface="+mn-ea"/>
              </a:defRPr>
            </a:lvl9pPr>
          </a:lstStyle>
          <a:p>
            <a:pPr marL="0" indent="0" algn="ctr">
              <a:buNone/>
            </a:pPr>
            <a:r>
              <a:rPr lang="en-GB" sz="1800" kern="0" dirty="0">
                <a:solidFill>
                  <a:schemeClr val="bg2"/>
                </a:solidFill>
                <a:latin typeface="Calibri" panose="020F0502020204030204" pitchFamily="34" charset="0"/>
              </a:rPr>
              <a:t>Some jobs </a:t>
            </a:r>
            <a:r>
              <a:rPr lang="en-GB" sz="1800" kern="0" dirty="0">
                <a:solidFill>
                  <a:schemeClr val="accent1">
                    <a:lumMod val="60000"/>
                    <a:lumOff val="40000"/>
                  </a:schemeClr>
                </a:solidFill>
                <a:latin typeface="Calibri" panose="020F0502020204030204" pitchFamily="34" charset="0"/>
              </a:rPr>
              <a:t/>
            </a:r>
            <a:br>
              <a:rPr lang="en-GB" sz="1800" kern="0" dirty="0">
                <a:solidFill>
                  <a:schemeClr val="accent1">
                    <a:lumMod val="60000"/>
                    <a:lumOff val="40000"/>
                  </a:schemeClr>
                </a:solidFill>
                <a:latin typeface="Calibri" panose="020F0502020204030204" pitchFamily="34" charset="0"/>
              </a:rPr>
            </a:br>
            <a:r>
              <a:rPr lang="en-GB" sz="1800" kern="0" dirty="0">
                <a:latin typeface="Calibri" panose="020F0502020204030204" pitchFamily="34" charset="0"/>
              </a:rPr>
              <a:t>are suitable for me</a:t>
            </a:r>
          </a:p>
        </p:txBody>
      </p:sp>
      <p:pic>
        <p:nvPicPr>
          <p:cNvPr id="47" name="Picture 46" descr="A picture containing light&#10;&#10;Description automatically generated">
            <a:extLst>
              <a:ext uri="{FF2B5EF4-FFF2-40B4-BE49-F238E27FC236}">
                <a16:creationId xmlns="" xmlns:a16="http://schemas.microsoft.com/office/drawing/2014/main" id="{FF6BE05F-CFCA-254C-B68A-ED2FBBD32D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09955" y="2476149"/>
            <a:ext cx="1909468" cy="2681837"/>
          </a:xfrm>
          <a:prstGeom prst="rect">
            <a:avLst/>
          </a:prstGeom>
        </p:spPr>
      </p:pic>
      <p:pic>
        <p:nvPicPr>
          <p:cNvPr id="49" name="Picture 48" descr="A picture containing clock, computer&#10;&#10;Description automatically generated">
            <a:extLst>
              <a:ext uri="{FF2B5EF4-FFF2-40B4-BE49-F238E27FC236}">
                <a16:creationId xmlns="" xmlns:a16="http://schemas.microsoft.com/office/drawing/2014/main" id="{F693942A-D563-6E49-8278-5D32B70B3AA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54574" y="2476149"/>
            <a:ext cx="1909468" cy="2681837"/>
          </a:xfrm>
          <a:prstGeom prst="rect">
            <a:avLst/>
          </a:prstGeom>
        </p:spPr>
      </p:pic>
      <p:pic>
        <p:nvPicPr>
          <p:cNvPr id="51" name="Picture 50" descr="A picture containing light&#10;&#10;Description automatically generated">
            <a:extLst>
              <a:ext uri="{FF2B5EF4-FFF2-40B4-BE49-F238E27FC236}">
                <a16:creationId xmlns="" xmlns:a16="http://schemas.microsoft.com/office/drawing/2014/main" id="{97323FF4-C744-8846-B815-871DFAAA1DD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38846" y="2476149"/>
            <a:ext cx="1909468" cy="2681837"/>
          </a:xfrm>
          <a:prstGeom prst="rect">
            <a:avLst/>
          </a:prstGeom>
        </p:spPr>
      </p:pic>
      <p:pic>
        <p:nvPicPr>
          <p:cNvPr id="53" name="Picture 52" descr="A picture containing light, clock, drawing&#10;&#10;Description automatically generated">
            <a:extLst>
              <a:ext uri="{FF2B5EF4-FFF2-40B4-BE49-F238E27FC236}">
                <a16:creationId xmlns="" xmlns:a16="http://schemas.microsoft.com/office/drawing/2014/main" id="{C5984585-953E-974F-9FA4-B054216DAC8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5623" y="2476149"/>
            <a:ext cx="1909468" cy="2681837"/>
          </a:xfrm>
          <a:prstGeom prst="rect">
            <a:avLst/>
          </a:prstGeom>
        </p:spPr>
      </p:pic>
    </p:spTree>
    <p:extLst>
      <p:ext uri="{BB962C8B-B14F-4D97-AF65-F5344CB8AC3E}">
        <p14:creationId xmlns:p14="http://schemas.microsoft.com/office/powerpoint/2010/main" val="135301099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 xmlns:a16="http://schemas.microsoft.com/office/drawing/2014/main" id="{1FB60BB6-E86D-1447-BA1A-F79C2C6D829A}"/>
              </a:ext>
            </a:extLst>
          </p:cNvPr>
          <p:cNvSpPr txBox="1">
            <a:spLocks/>
          </p:cNvSpPr>
          <p:nvPr/>
        </p:nvSpPr>
        <p:spPr bwMode="auto">
          <a:xfrm>
            <a:off x="1129035" y="2560320"/>
            <a:ext cx="9937104" cy="1224136"/>
          </a:xfrm>
          <a:prstGeom prst="rect">
            <a:avLst/>
          </a:prstGeom>
          <a:noFill/>
          <a:ln w="9525">
            <a:noFill/>
            <a:miter lim="800000"/>
            <a:headEnd/>
            <a:tailEnd/>
          </a:ln>
        </p:spPr>
        <p:txBody>
          <a:bodyPr vert="horz" wrap="square" lIns="122008" tIns="61004" rIns="122008" bIns="61004" numCol="1" anchor="t" anchorCtr="0" compatLnSpc="1">
            <a:prstTxWarp prst="textNoShape">
              <a:avLst/>
            </a:prstTxWarp>
          </a:bodyPr>
          <a:lstStyle>
            <a:lvl1pPr marL="0" indent="0" algn="ctr" rtl="0" eaLnBrk="1" fontAlgn="base" hangingPunct="1">
              <a:spcBef>
                <a:spcPct val="20000"/>
              </a:spcBef>
              <a:spcAft>
                <a:spcPct val="0"/>
              </a:spcAft>
              <a:buClr>
                <a:schemeClr val="bg2"/>
              </a:buClr>
              <a:buFont typeface="Arial" panose="020B0604020202020204" pitchFamily="34" charset="0"/>
              <a:buNone/>
              <a:defRPr sz="6000" b="1" i="0">
                <a:solidFill>
                  <a:schemeClr val="bg1"/>
                </a:solidFill>
                <a:latin typeface="+mn-lt"/>
                <a:ea typeface="+mn-ea"/>
                <a:cs typeface="+mn-cs"/>
              </a:defRPr>
            </a:lvl1pPr>
            <a:lvl2pPr marL="0" indent="0" algn="l" rtl="0" eaLnBrk="1" fontAlgn="base" hangingPunct="1">
              <a:spcBef>
                <a:spcPct val="20000"/>
              </a:spcBef>
              <a:spcAft>
                <a:spcPct val="0"/>
              </a:spcAft>
              <a:buClr>
                <a:schemeClr val="bg2"/>
              </a:buClr>
              <a:buFont typeface="Arial" panose="020B0604020202020204" pitchFamily="34" charset="0"/>
              <a:buNone/>
              <a:defRPr sz="3200">
                <a:solidFill>
                  <a:schemeClr val="tx1"/>
                </a:solidFill>
                <a:latin typeface="+mn-lt"/>
                <a:ea typeface="+mn-ea"/>
              </a:defRPr>
            </a:lvl2pPr>
            <a:lvl3pPr marL="0" indent="0" algn="l" rtl="0" eaLnBrk="1" fontAlgn="base" hangingPunct="1">
              <a:spcBef>
                <a:spcPct val="20000"/>
              </a:spcBef>
              <a:spcAft>
                <a:spcPct val="0"/>
              </a:spcAft>
              <a:buNone/>
              <a:defRPr sz="3200">
                <a:solidFill>
                  <a:schemeClr val="tx1"/>
                </a:solidFill>
                <a:latin typeface="+mn-lt"/>
                <a:ea typeface="+mn-ea"/>
              </a:defRPr>
            </a:lvl3pPr>
            <a:lvl4pPr marL="0" indent="0" algn="l" rtl="0" eaLnBrk="1" fontAlgn="base" hangingPunct="1">
              <a:spcBef>
                <a:spcPct val="20000"/>
              </a:spcBef>
              <a:spcAft>
                <a:spcPct val="0"/>
              </a:spcAft>
              <a:buNone/>
              <a:defRPr sz="3200">
                <a:solidFill>
                  <a:schemeClr val="tx1"/>
                </a:solidFill>
                <a:latin typeface="+mn-lt"/>
                <a:ea typeface="+mn-ea"/>
              </a:defRPr>
            </a:lvl4pPr>
            <a:lvl5pPr marL="0" indent="0" algn="l" rtl="0" eaLnBrk="1" fontAlgn="base" hangingPunct="1">
              <a:spcBef>
                <a:spcPct val="20000"/>
              </a:spcBef>
              <a:spcAft>
                <a:spcPct val="0"/>
              </a:spcAft>
              <a:buNone/>
              <a:defRPr sz="3200">
                <a:solidFill>
                  <a:schemeClr val="tx1"/>
                </a:solidFill>
                <a:latin typeface="+mn-lt"/>
                <a:ea typeface="+mn-ea"/>
              </a:defRPr>
            </a:lvl5pPr>
            <a:lvl6pPr marL="3355231" indent="-305021" algn="l" rtl="0" eaLnBrk="1" fontAlgn="base" hangingPunct="1">
              <a:spcBef>
                <a:spcPct val="20000"/>
              </a:spcBef>
              <a:spcAft>
                <a:spcPct val="0"/>
              </a:spcAft>
              <a:buChar char="»"/>
              <a:defRPr sz="2700">
                <a:solidFill>
                  <a:schemeClr val="tx1"/>
                </a:solidFill>
                <a:latin typeface="+mn-lt"/>
                <a:ea typeface="+mn-ea"/>
              </a:defRPr>
            </a:lvl6pPr>
            <a:lvl7pPr marL="3965273" indent="-305021" algn="l" rtl="0" eaLnBrk="1" fontAlgn="base" hangingPunct="1">
              <a:spcBef>
                <a:spcPct val="20000"/>
              </a:spcBef>
              <a:spcAft>
                <a:spcPct val="0"/>
              </a:spcAft>
              <a:buChar char="»"/>
              <a:defRPr sz="2700">
                <a:solidFill>
                  <a:schemeClr val="tx1"/>
                </a:solidFill>
                <a:latin typeface="+mn-lt"/>
                <a:ea typeface="+mn-ea"/>
              </a:defRPr>
            </a:lvl7pPr>
            <a:lvl8pPr marL="4575315" indent="-305021" algn="l" rtl="0" eaLnBrk="1" fontAlgn="base" hangingPunct="1">
              <a:spcBef>
                <a:spcPct val="20000"/>
              </a:spcBef>
              <a:spcAft>
                <a:spcPct val="0"/>
              </a:spcAft>
              <a:buChar char="»"/>
              <a:defRPr sz="2700">
                <a:solidFill>
                  <a:schemeClr val="tx1"/>
                </a:solidFill>
                <a:latin typeface="+mn-lt"/>
                <a:ea typeface="+mn-ea"/>
              </a:defRPr>
            </a:lvl8pPr>
            <a:lvl9pPr marL="5185357" indent="-305021" algn="l" rtl="0" eaLnBrk="1" fontAlgn="base" hangingPunct="1">
              <a:spcBef>
                <a:spcPct val="20000"/>
              </a:spcBef>
              <a:spcAft>
                <a:spcPct val="0"/>
              </a:spcAft>
              <a:buChar char="»"/>
              <a:defRPr sz="2700">
                <a:solidFill>
                  <a:schemeClr val="tx1"/>
                </a:solidFill>
                <a:latin typeface="+mn-lt"/>
                <a:ea typeface="+mn-ea"/>
              </a:defRPr>
            </a:lvl9pPr>
          </a:lstStyle>
          <a:p>
            <a:pPr>
              <a:lnSpc>
                <a:spcPts val="6940"/>
              </a:lnSpc>
            </a:pPr>
            <a:r>
              <a:rPr lang="en-US" sz="7200" kern="0" dirty="0">
                <a:solidFill>
                  <a:srgbClr val="FFE900"/>
                </a:solidFill>
                <a:latin typeface="Calibri" panose="020F0502020204030204" pitchFamily="34" charset="0"/>
              </a:rPr>
              <a:t>Reflect </a:t>
            </a:r>
            <a:br>
              <a:rPr lang="en-US" sz="7200" kern="0" dirty="0">
                <a:solidFill>
                  <a:srgbClr val="FFE900"/>
                </a:solidFill>
                <a:latin typeface="Calibri" panose="020F0502020204030204" pitchFamily="34" charset="0"/>
              </a:rPr>
            </a:br>
            <a:r>
              <a:rPr lang="en-US" sz="7200" kern="0" dirty="0">
                <a:solidFill>
                  <a:srgbClr val="FFE900"/>
                </a:solidFill>
                <a:latin typeface="Calibri" panose="020F0502020204030204" pitchFamily="34" charset="0"/>
              </a:rPr>
              <a:t>and Go</a:t>
            </a:r>
          </a:p>
        </p:txBody>
      </p:sp>
    </p:spTree>
    <p:extLst>
      <p:ext uri="{BB962C8B-B14F-4D97-AF65-F5344CB8AC3E}">
        <p14:creationId xmlns:p14="http://schemas.microsoft.com/office/powerpoint/2010/main" val="276373115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979" y="320040"/>
            <a:ext cx="8258150" cy="720000"/>
          </a:xfrm>
        </p:spPr>
        <p:txBody>
          <a:bodyPr/>
          <a:lstStyle/>
          <a:p>
            <a:r>
              <a:rPr lang="en-GB" sz="4000" b="1" dirty="0"/>
              <a:t>Well done you!</a:t>
            </a:r>
          </a:p>
        </p:txBody>
      </p:sp>
      <p:sp>
        <p:nvSpPr>
          <p:cNvPr id="6" name="Content Placeholder 2"/>
          <p:cNvSpPr txBox="1">
            <a:spLocks/>
          </p:cNvSpPr>
          <p:nvPr/>
        </p:nvSpPr>
        <p:spPr>
          <a:xfrm>
            <a:off x="624979" y="1701602"/>
            <a:ext cx="11560067" cy="2736304"/>
          </a:xfrm>
          <a:prstGeom prst="rect">
            <a:avLst/>
          </a:prstGeom>
        </p:spPr>
        <p:txBody>
          <a:bodyPr/>
          <a:lstStyle>
            <a:lvl1pPr marL="357188" indent="-357188" algn="l" rtl="0" eaLnBrk="1" fontAlgn="base" hangingPunct="1">
              <a:spcBef>
                <a:spcPct val="20000"/>
              </a:spcBef>
              <a:spcAft>
                <a:spcPct val="0"/>
              </a:spcAft>
              <a:buClr>
                <a:schemeClr val="bg2"/>
              </a:buClr>
              <a:buFont typeface="Arial" panose="020B0604020202020204" pitchFamily="34" charset="0"/>
              <a:buChar char="•"/>
              <a:defRPr sz="3200" b="0">
                <a:solidFill>
                  <a:schemeClr val="tx1"/>
                </a:solidFill>
                <a:latin typeface="+mn-lt"/>
                <a:ea typeface="+mn-ea"/>
                <a:cs typeface="+mn-cs"/>
              </a:defRPr>
            </a:lvl1pPr>
            <a:lvl2pPr marL="0" indent="0" algn="l" rtl="0" eaLnBrk="1" fontAlgn="base" hangingPunct="1">
              <a:spcBef>
                <a:spcPct val="20000"/>
              </a:spcBef>
              <a:spcAft>
                <a:spcPct val="0"/>
              </a:spcAft>
              <a:buClr>
                <a:schemeClr val="bg2"/>
              </a:buClr>
              <a:buFont typeface="Arial" panose="020B0604020202020204" pitchFamily="34" charset="0"/>
              <a:buNone/>
              <a:defRPr sz="3200">
                <a:solidFill>
                  <a:schemeClr val="tx1"/>
                </a:solidFill>
                <a:latin typeface="+mn-lt"/>
                <a:ea typeface="+mn-ea"/>
              </a:defRPr>
            </a:lvl2pPr>
            <a:lvl3pPr marL="0" indent="0" algn="l" rtl="0" eaLnBrk="1" fontAlgn="base" hangingPunct="1">
              <a:spcBef>
                <a:spcPct val="20000"/>
              </a:spcBef>
              <a:spcAft>
                <a:spcPct val="0"/>
              </a:spcAft>
              <a:buNone/>
              <a:defRPr sz="3200">
                <a:solidFill>
                  <a:schemeClr val="tx1"/>
                </a:solidFill>
                <a:latin typeface="+mn-lt"/>
                <a:ea typeface="+mn-ea"/>
              </a:defRPr>
            </a:lvl3pPr>
            <a:lvl4pPr marL="0" indent="0" algn="l" rtl="0" eaLnBrk="1" fontAlgn="base" hangingPunct="1">
              <a:spcBef>
                <a:spcPct val="20000"/>
              </a:spcBef>
              <a:spcAft>
                <a:spcPct val="0"/>
              </a:spcAft>
              <a:buNone/>
              <a:defRPr sz="3200">
                <a:solidFill>
                  <a:schemeClr val="tx1"/>
                </a:solidFill>
                <a:latin typeface="+mn-lt"/>
                <a:ea typeface="+mn-ea"/>
              </a:defRPr>
            </a:lvl4pPr>
            <a:lvl5pPr marL="0" indent="0" algn="l" rtl="0" eaLnBrk="1" fontAlgn="base" hangingPunct="1">
              <a:spcBef>
                <a:spcPct val="20000"/>
              </a:spcBef>
              <a:spcAft>
                <a:spcPct val="0"/>
              </a:spcAft>
              <a:buNone/>
              <a:defRPr sz="3200">
                <a:solidFill>
                  <a:schemeClr val="tx1"/>
                </a:solidFill>
                <a:latin typeface="+mn-lt"/>
                <a:ea typeface="+mn-ea"/>
              </a:defRPr>
            </a:lvl5pPr>
            <a:lvl6pPr marL="3355231" indent="-305021" algn="l" rtl="0" eaLnBrk="1" fontAlgn="base" hangingPunct="1">
              <a:spcBef>
                <a:spcPct val="20000"/>
              </a:spcBef>
              <a:spcAft>
                <a:spcPct val="0"/>
              </a:spcAft>
              <a:buChar char="»"/>
              <a:defRPr sz="2700">
                <a:solidFill>
                  <a:schemeClr val="tx1"/>
                </a:solidFill>
                <a:latin typeface="+mn-lt"/>
                <a:ea typeface="+mn-ea"/>
              </a:defRPr>
            </a:lvl6pPr>
            <a:lvl7pPr marL="3965273" indent="-305021" algn="l" rtl="0" eaLnBrk="1" fontAlgn="base" hangingPunct="1">
              <a:spcBef>
                <a:spcPct val="20000"/>
              </a:spcBef>
              <a:spcAft>
                <a:spcPct val="0"/>
              </a:spcAft>
              <a:buChar char="»"/>
              <a:defRPr sz="2700">
                <a:solidFill>
                  <a:schemeClr val="tx1"/>
                </a:solidFill>
                <a:latin typeface="+mn-lt"/>
                <a:ea typeface="+mn-ea"/>
              </a:defRPr>
            </a:lvl7pPr>
            <a:lvl8pPr marL="4575315" indent="-305021" algn="l" rtl="0" eaLnBrk="1" fontAlgn="base" hangingPunct="1">
              <a:spcBef>
                <a:spcPct val="20000"/>
              </a:spcBef>
              <a:spcAft>
                <a:spcPct val="0"/>
              </a:spcAft>
              <a:buChar char="»"/>
              <a:defRPr sz="2700">
                <a:solidFill>
                  <a:schemeClr val="tx1"/>
                </a:solidFill>
                <a:latin typeface="+mn-lt"/>
                <a:ea typeface="+mn-ea"/>
              </a:defRPr>
            </a:lvl8pPr>
            <a:lvl9pPr marL="5185357" indent="-305021" algn="l" rtl="0" eaLnBrk="1" fontAlgn="base" hangingPunct="1">
              <a:spcBef>
                <a:spcPct val="20000"/>
              </a:spcBef>
              <a:spcAft>
                <a:spcPct val="0"/>
              </a:spcAft>
              <a:buChar char="»"/>
              <a:defRPr sz="2700">
                <a:solidFill>
                  <a:schemeClr val="tx1"/>
                </a:solidFill>
                <a:latin typeface="+mn-lt"/>
                <a:ea typeface="+mn-ea"/>
              </a:defRPr>
            </a:lvl9pPr>
          </a:lstStyle>
          <a:p>
            <a:pPr>
              <a:lnSpc>
                <a:spcPts val="4020"/>
              </a:lnSpc>
            </a:pPr>
            <a:r>
              <a:rPr lang="en-GB" kern="0" dirty="0">
                <a:latin typeface="Calibri" panose="020F0502020204030204" pitchFamily="34" charset="0"/>
              </a:rPr>
              <a:t>Well done! You’ve taken part in our workshop! </a:t>
            </a:r>
          </a:p>
          <a:p>
            <a:pPr>
              <a:lnSpc>
                <a:spcPts val="4020"/>
              </a:lnSpc>
            </a:pPr>
            <a:r>
              <a:rPr lang="en-GB" kern="0" dirty="0">
                <a:latin typeface="Calibri" panose="020F0502020204030204" pitchFamily="34" charset="0"/>
              </a:rPr>
              <a:t>Give the person next to you a high five!</a:t>
            </a:r>
          </a:p>
          <a:p>
            <a:pPr>
              <a:lnSpc>
                <a:spcPts val="4020"/>
              </a:lnSpc>
            </a:pPr>
            <a:r>
              <a:rPr lang="en-GB" kern="0" dirty="0">
                <a:latin typeface="Calibri" panose="020F0502020204030204" pitchFamily="34" charset="0"/>
              </a:rPr>
              <a:t>Any questions?</a:t>
            </a:r>
          </a:p>
          <a:p>
            <a:pPr>
              <a:lnSpc>
                <a:spcPts val="4020"/>
              </a:lnSpc>
            </a:pPr>
            <a:r>
              <a:rPr lang="en-GB" kern="0" dirty="0">
                <a:latin typeface="Calibri" panose="020F0502020204030204" pitchFamily="34" charset="0"/>
              </a:rPr>
              <a:t>Evaluation</a:t>
            </a:r>
          </a:p>
          <a:p>
            <a:pPr marL="0" indent="0">
              <a:lnSpc>
                <a:spcPts val="4020"/>
              </a:lnSpc>
              <a:buFont typeface="Arial" panose="020B0604020202020204" pitchFamily="34" charset="0"/>
              <a:buNone/>
            </a:pPr>
            <a:endParaRPr lang="en-GB" kern="0" dirty="0">
              <a:latin typeface="Calibri" panose="020F0502020204030204" pitchFamily="34" charset="0"/>
            </a:endParaRPr>
          </a:p>
          <a:p>
            <a:pPr>
              <a:lnSpc>
                <a:spcPts val="4020"/>
              </a:lnSpc>
            </a:pPr>
            <a:endParaRPr lang="en-GB" kern="0" dirty="0">
              <a:latin typeface="Calibri" panose="020F0502020204030204" pitchFamily="34" charset="0"/>
            </a:endParaRPr>
          </a:p>
        </p:txBody>
      </p:sp>
    </p:spTree>
    <p:extLst>
      <p:ext uri="{BB962C8B-B14F-4D97-AF65-F5344CB8AC3E}">
        <p14:creationId xmlns:p14="http://schemas.microsoft.com/office/powerpoint/2010/main" val="28150585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4979" y="1701603"/>
            <a:ext cx="5467973" cy="2984078"/>
          </a:xfrm>
        </p:spPr>
        <p:txBody>
          <a:bodyPr/>
          <a:lstStyle/>
          <a:p>
            <a:pPr marL="407988" indent="-407988">
              <a:buAutoNum type="arabicPeriod"/>
            </a:pPr>
            <a:r>
              <a:rPr lang="en-GB" sz="2600" dirty="0"/>
              <a:t>Do you know what the Access to Work scheme is?</a:t>
            </a:r>
          </a:p>
          <a:p>
            <a:pPr marL="407988" indent="-407988">
              <a:buAutoNum type="arabicPeriod"/>
            </a:pPr>
            <a:r>
              <a:rPr lang="en-GB" sz="2600" dirty="0"/>
              <a:t>Do you know what Disabled Students’ Allowances are?</a:t>
            </a:r>
          </a:p>
          <a:p>
            <a:pPr marL="407988" indent="-407988">
              <a:buAutoNum type="arabicPeriod"/>
            </a:pPr>
            <a:r>
              <a:rPr lang="en-GB" sz="2600" dirty="0"/>
              <a:t>Do you know what rights you have as a deaf young person under the Equality Act?</a:t>
            </a:r>
          </a:p>
        </p:txBody>
      </p:sp>
      <p:sp>
        <p:nvSpPr>
          <p:cNvPr id="10" name="TextBox 9"/>
          <p:cNvSpPr txBox="1"/>
          <p:nvPr/>
        </p:nvSpPr>
        <p:spPr>
          <a:xfrm>
            <a:off x="8029916" y="1825536"/>
            <a:ext cx="3275831" cy="646331"/>
          </a:xfrm>
          <a:prstGeom prst="rect">
            <a:avLst/>
          </a:prstGeom>
          <a:noFill/>
        </p:spPr>
        <p:txBody>
          <a:bodyPr wrap="square" rtlCol="0">
            <a:spAutoFit/>
          </a:bodyPr>
          <a:lstStyle/>
          <a:p>
            <a:r>
              <a:rPr lang="en-GB" sz="1800" dirty="0">
                <a:solidFill>
                  <a:schemeClr val="bg2"/>
                </a:solidFill>
                <a:latin typeface="Calibri" panose="020F0502020204030204" pitchFamily="34" charset="0"/>
                <a:cs typeface="Calibri" panose="020F0502020204030204" pitchFamily="34" charset="0"/>
              </a:rPr>
              <a:t>I know about it and know what support I could get</a:t>
            </a:r>
          </a:p>
        </p:txBody>
      </p:sp>
      <p:pic>
        <p:nvPicPr>
          <p:cNvPr id="14" name="Content Placeholder 3">
            <a:extLst>
              <a:ext uri="{FF2B5EF4-FFF2-40B4-BE49-F238E27FC236}">
                <a16:creationId xmlns="" xmlns:a16="http://schemas.microsoft.com/office/drawing/2014/main" id="{ACD998FD-1CD3-8442-8F3D-2630104BD97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6932415" y="1629594"/>
            <a:ext cx="948873" cy="948873"/>
          </a:xfrm>
          <a:prstGeom prst="ellipse">
            <a:avLst/>
          </a:prstGeom>
          <a:noFill/>
          <a:ln w="9525">
            <a:noFill/>
            <a:miter lim="800000"/>
            <a:headEnd/>
            <a:tailEnd/>
          </a:ln>
        </p:spPr>
      </p:pic>
      <p:sp>
        <p:nvSpPr>
          <p:cNvPr id="12" name="TextBox 11"/>
          <p:cNvSpPr txBox="1"/>
          <p:nvPr/>
        </p:nvSpPr>
        <p:spPr>
          <a:xfrm>
            <a:off x="8103995" y="4119784"/>
            <a:ext cx="3055762" cy="369332"/>
          </a:xfrm>
          <a:prstGeom prst="rect">
            <a:avLst/>
          </a:prstGeom>
          <a:noFill/>
        </p:spPr>
        <p:txBody>
          <a:bodyPr wrap="square" rtlCol="0">
            <a:spAutoFit/>
          </a:bodyPr>
          <a:lstStyle/>
          <a:p>
            <a:pPr marL="0" indent="0">
              <a:buNone/>
            </a:pPr>
            <a:r>
              <a:rPr lang="en-GB" sz="1800" dirty="0">
                <a:solidFill>
                  <a:schemeClr val="bg2"/>
                </a:solidFill>
                <a:latin typeface="Calibri" panose="020F0502020204030204" pitchFamily="34" charset="0"/>
                <a:cs typeface="Calibri" panose="020F0502020204030204" pitchFamily="34" charset="0"/>
              </a:rPr>
              <a:t>I don’t know anything </a:t>
            </a:r>
          </a:p>
        </p:txBody>
      </p:sp>
      <p:pic>
        <p:nvPicPr>
          <p:cNvPr id="15" name="Picture 14">
            <a:extLst>
              <a:ext uri="{FF2B5EF4-FFF2-40B4-BE49-F238E27FC236}">
                <a16:creationId xmlns="" xmlns:a16="http://schemas.microsoft.com/office/drawing/2014/main" id="{14D0E59E-2F6B-C04B-89D9-ACA917F7F22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932415" y="3839035"/>
            <a:ext cx="948874" cy="957421"/>
          </a:xfrm>
          <a:prstGeom prst="ellipse">
            <a:avLst/>
          </a:prstGeom>
        </p:spPr>
      </p:pic>
      <p:sp>
        <p:nvSpPr>
          <p:cNvPr id="11" name="TextBox 10"/>
          <p:cNvSpPr txBox="1"/>
          <p:nvPr/>
        </p:nvSpPr>
        <p:spPr>
          <a:xfrm>
            <a:off x="8074801" y="2925989"/>
            <a:ext cx="3495395" cy="646331"/>
          </a:xfrm>
          <a:prstGeom prst="rect">
            <a:avLst/>
          </a:prstGeom>
          <a:noFill/>
        </p:spPr>
        <p:txBody>
          <a:bodyPr wrap="square" rtlCol="0">
            <a:spAutoFit/>
          </a:bodyPr>
          <a:lstStyle/>
          <a:p>
            <a:r>
              <a:rPr lang="en-GB" sz="1800" dirty="0">
                <a:solidFill>
                  <a:schemeClr val="bg2"/>
                </a:solidFill>
                <a:latin typeface="Calibri" panose="020F0502020204030204" pitchFamily="34" charset="0"/>
                <a:cs typeface="Calibri" panose="020F0502020204030204" pitchFamily="34" charset="0"/>
              </a:rPr>
              <a:t>I have heard about it, but don’t know what I could get</a:t>
            </a:r>
          </a:p>
        </p:txBody>
      </p:sp>
      <p:pic>
        <p:nvPicPr>
          <p:cNvPr id="17" name="Picture 16">
            <a:extLst>
              <a:ext uri="{FF2B5EF4-FFF2-40B4-BE49-F238E27FC236}">
                <a16:creationId xmlns="" xmlns:a16="http://schemas.microsoft.com/office/drawing/2014/main" id="{592FAC9B-CE09-654A-9BDE-9C312F85A03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923869" y="2755600"/>
            <a:ext cx="974518" cy="940325"/>
          </a:xfrm>
          <a:prstGeom prst="ellipse">
            <a:avLst/>
          </a:prstGeom>
        </p:spPr>
      </p:pic>
      <p:sp>
        <p:nvSpPr>
          <p:cNvPr id="16" name="Title 1">
            <a:extLst>
              <a:ext uri="{FF2B5EF4-FFF2-40B4-BE49-F238E27FC236}">
                <a16:creationId xmlns="" xmlns:a16="http://schemas.microsoft.com/office/drawing/2014/main" id="{F8259C78-D521-3D43-A519-C7FD4E3A5F87}"/>
              </a:ext>
            </a:extLst>
          </p:cNvPr>
          <p:cNvSpPr>
            <a:spLocks noGrp="1"/>
          </p:cNvSpPr>
          <p:nvPr>
            <p:ph type="title"/>
          </p:nvPr>
        </p:nvSpPr>
        <p:spPr>
          <a:xfrm>
            <a:off x="623799" y="320040"/>
            <a:ext cx="8256091" cy="720000"/>
          </a:xfrm>
        </p:spPr>
        <p:txBody>
          <a:bodyPr/>
          <a:lstStyle/>
          <a:p>
            <a:r>
              <a:rPr lang="en-GB" sz="4000" b="1" dirty="0"/>
              <a:t>Before we start – Your views</a:t>
            </a:r>
          </a:p>
        </p:txBody>
      </p:sp>
    </p:spTree>
    <p:extLst>
      <p:ext uri="{BB962C8B-B14F-4D97-AF65-F5344CB8AC3E}">
        <p14:creationId xmlns:p14="http://schemas.microsoft.com/office/powerpoint/2010/main" val="989437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Theme2 DWE">
  <a:themeElements>
    <a:clrScheme name="Deaf Works Everywhere">
      <a:dk1>
        <a:srgbClr val="000000"/>
      </a:dk1>
      <a:lt1>
        <a:srgbClr val="FFFFFF"/>
      </a:lt1>
      <a:dk2>
        <a:srgbClr val="720062"/>
      </a:dk2>
      <a:lt2>
        <a:srgbClr val="87027B"/>
      </a:lt2>
      <a:accent1>
        <a:srgbClr val="720062"/>
      </a:accent1>
      <a:accent2>
        <a:srgbClr val="C6007E"/>
      </a:accent2>
      <a:accent3>
        <a:srgbClr val="0092BC"/>
      </a:accent3>
      <a:accent4>
        <a:srgbClr val="FFE900"/>
      </a:accent4>
      <a:accent5>
        <a:srgbClr val="F2A900"/>
      </a:accent5>
      <a:accent6>
        <a:srgbClr val="C4D600"/>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heme2 DWE" id="{DA738837-0472-48E3-B29D-4EE7239F7A9C}" vid="{6AF1E63E-DAE8-4C38-AFF3-0C02AF75823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Theme2 DWE</Template>
  <TotalTime>7964</TotalTime>
  <Words>3668</Words>
  <Application>Microsoft Office PowerPoint</Application>
  <PresentationFormat>Custom</PresentationFormat>
  <Paragraphs>879</Paragraphs>
  <Slides>81</Slides>
  <Notes>44</Notes>
  <HiddenSlides>0</HiddenSlides>
  <MMClips>1</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81</vt:i4>
      </vt:variant>
    </vt:vector>
  </HeadingPairs>
  <TitlesOfParts>
    <vt:vector size="87" baseType="lpstr">
      <vt:lpstr>ＭＳ Ｐゴシック</vt:lpstr>
      <vt:lpstr>Arial</vt:lpstr>
      <vt:lpstr>Calibri</vt:lpstr>
      <vt:lpstr>Times New Roman</vt:lpstr>
      <vt:lpstr>Theme2 DWE</vt:lpstr>
      <vt:lpstr>Acrobat Document</vt:lpstr>
      <vt:lpstr>My Future</vt:lpstr>
      <vt:lpstr>PowerPoint Presentation</vt:lpstr>
      <vt:lpstr>Who is here today?</vt:lpstr>
      <vt:lpstr>PowerPoint Presentation</vt:lpstr>
      <vt:lpstr>PowerPoint Presentation</vt:lpstr>
      <vt:lpstr>PowerPoint Presentation</vt:lpstr>
      <vt:lpstr>PowerPoint Presentation</vt:lpstr>
      <vt:lpstr>Before we start – Your views</vt:lpstr>
      <vt:lpstr>Before we start – Your views</vt:lpstr>
      <vt:lpstr>PowerPoint Presentation</vt:lpstr>
      <vt:lpstr>Deaf Works Everywhere</vt:lpstr>
      <vt:lpstr>PowerPoint Presentation</vt:lpstr>
      <vt:lpstr>Own your deafness </vt:lpstr>
      <vt:lpstr>Why own your deafness?</vt:lpstr>
      <vt:lpstr>PowerPoint Presentation</vt:lpstr>
      <vt:lpstr>PowerPoint Presentation</vt:lpstr>
      <vt:lpstr>Equality Act 2010 </vt:lpstr>
      <vt:lpstr>Your rights in Wales</vt:lpstr>
      <vt:lpstr>PowerPoint Presentation</vt:lpstr>
      <vt:lpstr>Are the following  True or False?</vt:lpstr>
      <vt:lpstr>PowerPoint Presentation</vt:lpstr>
      <vt:lpstr>PowerPoint Presentation</vt:lpstr>
      <vt:lpstr>PowerPoint Presentation</vt:lpstr>
      <vt:lpstr>What’s the difference?</vt:lpstr>
      <vt:lpstr>Activity</vt:lpstr>
      <vt:lpstr>PowerPoint Presentation</vt:lpstr>
      <vt:lpstr>PowerPoint Presentation</vt:lpstr>
      <vt:lpstr>PowerPoint Presentation</vt:lpstr>
      <vt:lpstr>PowerPoint Presentation</vt:lpstr>
      <vt:lpstr>Deaf or Hearing?</vt:lpstr>
      <vt:lpstr>Which person is Hearing?</vt:lpstr>
      <vt:lpstr>Final round…Hearing or Deaf?</vt:lpstr>
      <vt:lpstr>PowerPoint Presentation</vt:lpstr>
      <vt:lpstr>Activity</vt:lpstr>
      <vt:lpstr>Skill-sets</vt:lpstr>
      <vt:lpstr>What do employers want?</vt:lpstr>
      <vt:lpstr>PowerPoint Presentation</vt:lpstr>
      <vt:lpstr>PowerPoint Presentation</vt:lpstr>
      <vt:lpstr>PowerPoint Presentation</vt:lpstr>
      <vt:lpstr>PowerPoint Presentation</vt:lpstr>
      <vt:lpstr>Your Career Journey</vt:lpstr>
      <vt:lpstr>PowerPoint Presentation</vt:lpstr>
      <vt:lpstr>Sixth form – stay on at school</vt:lpstr>
      <vt:lpstr>College</vt:lpstr>
      <vt:lpstr>Work experience</vt:lpstr>
      <vt:lpstr>Apprenticeships</vt:lpstr>
      <vt:lpstr>Traineeships</vt:lpstr>
      <vt:lpstr>Internships</vt:lpstr>
      <vt:lpstr>University</vt:lpstr>
      <vt:lpstr>Employment</vt:lpstr>
      <vt:lpstr>Volunteering</vt:lpstr>
      <vt:lpstr>Activity</vt:lpstr>
      <vt:lpstr>Another option is…</vt:lpstr>
      <vt:lpstr>PowerPoint Presentation</vt:lpstr>
      <vt:lpstr>PowerPoint Presentation</vt:lpstr>
      <vt:lpstr>PowerPoint Presentation</vt:lpstr>
      <vt:lpstr>Careers quiz!</vt:lpstr>
      <vt:lpstr>PowerPoint Presentation</vt:lpstr>
      <vt:lpstr>PowerPoint Presentation</vt:lpstr>
      <vt:lpstr>PowerPoint Presentation</vt:lpstr>
      <vt:lpstr>PowerPoint Presentation</vt:lpstr>
      <vt:lpstr>PowerPoint Presentation</vt:lpstr>
      <vt:lpstr>ATW (Access to Work)</vt:lpstr>
      <vt:lpstr>Technology quiz!</vt:lpstr>
      <vt:lpstr>Scenario Activity</vt:lpstr>
      <vt:lpstr>PowerPoint Presentation</vt:lpstr>
      <vt:lpstr>A&amp;E Doctor</vt:lpstr>
      <vt:lpstr>Photographer</vt:lpstr>
      <vt:lpstr>PowerPoint Presentation</vt:lpstr>
      <vt:lpstr>Agency Sales Executive </vt:lpstr>
      <vt:lpstr>Director of her own company</vt:lpstr>
      <vt:lpstr>IT for the Ministry of Defence</vt:lpstr>
      <vt:lpstr>Statistician</vt:lpstr>
      <vt:lpstr>Joiner and business owner</vt:lpstr>
      <vt:lpstr>Uber Driver</vt:lpstr>
      <vt:lpstr>PowerPoint Presentation</vt:lpstr>
      <vt:lpstr>PowerPoint Presentation</vt:lpstr>
      <vt:lpstr>What is action planning?</vt:lpstr>
      <vt:lpstr>Create your own action plan</vt:lpstr>
      <vt:lpstr>PowerPoint Presentation</vt:lpstr>
      <vt:lpstr>Well done you!</vt:lpstr>
    </vt:vector>
  </TitlesOfParts>
  <Company>NDCS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 Future</dc:title>
  <dc:creator>Damian Ball</dc:creator>
  <cp:lastModifiedBy>Courtney Sherwell</cp:lastModifiedBy>
  <cp:revision>775</cp:revision>
  <cp:lastPrinted>2019-10-16T15:05:36Z</cp:lastPrinted>
  <dcterms:created xsi:type="dcterms:W3CDTF">2019-04-24T09:09:17Z</dcterms:created>
  <dcterms:modified xsi:type="dcterms:W3CDTF">2021-04-07T10:33:54Z</dcterms:modified>
</cp:coreProperties>
</file>