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1" r:id="rId1"/>
  </p:sldMasterIdLst>
  <p:notesMasterIdLst>
    <p:notesMasterId r:id="rId83"/>
  </p:notesMasterIdLst>
  <p:handoutMasterIdLst>
    <p:handoutMasterId r:id="rId84"/>
  </p:handoutMasterIdLst>
  <p:sldIdLst>
    <p:sldId id="348" r:id="rId2"/>
    <p:sldId id="544" r:id="rId3"/>
    <p:sldId id="385" r:id="rId4"/>
    <p:sldId id="269" r:id="rId5"/>
    <p:sldId id="391" r:id="rId6"/>
    <p:sldId id="272" r:id="rId7"/>
    <p:sldId id="349" r:id="rId8"/>
    <p:sldId id="354" r:id="rId9"/>
    <p:sldId id="355" r:id="rId10"/>
    <p:sldId id="390" r:id="rId11"/>
    <p:sldId id="540" r:id="rId12"/>
    <p:sldId id="546" r:id="rId13"/>
    <p:sldId id="271" r:id="rId14"/>
    <p:sldId id="384" r:id="rId15"/>
    <p:sldId id="273" r:id="rId16"/>
    <p:sldId id="547" r:id="rId17"/>
    <p:sldId id="274" r:id="rId18"/>
    <p:sldId id="360" r:id="rId19"/>
    <p:sldId id="345" r:id="rId20"/>
    <p:sldId id="329" r:id="rId21"/>
    <p:sldId id="565" r:id="rId22"/>
    <p:sldId id="386" r:id="rId23"/>
    <p:sldId id="548" r:id="rId24"/>
    <p:sldId id="277" r:id="rId25"/>
    <p:sldId id="392" r:id="rId26"/>
    <p:sldId id="556" r:id="rId27"/>
    <p:sldId id="557" r:id="rId28"/>
    <p:sldId id="558" r:id="rId29"/>
    <p:sldId id="559" r:id="rId30"/>
    <p:sldId id="510" r:id="rId31"/>
    <p:sldId id="560" r:id="rId32"/>
    <p:sldId id="561" r:id="rId33"/>
    <p:sldId id="549" r:id="rId34"/>
    <p:sldId id="281" r:id="rId35"/>
    <p:sldId id="516" r:id="rId36"/>
    <p:sldId id="518" r:id="rId37"/>
    <p:sldId id="562" r:id="rId38"/>
    <p:sldId id="550" r:id="rId39"/>
    <p:sldId id="276" r:id="rId40"/>
    <p:sldId id="520" r:id="rId41"/>
    <p:sldId id="566" r:id="rId42"/>
    <p:sldId id="471" r:id="rId43"/>
    <p:sldId id="567" r:id="rId44"/>
    <p:sldId id="568" r:id="rId45"/>
    <p:sldId id="569" r:id="rId46"/>
    <p:sldId id="570" r:id="rId47"/>
    <p:sldId id="571" r:id="rId48"/>
    <p:sldId id="572" r:id="rId49"/>
    <p:sldId id="573" r:id="rId50"/>
    <p:sldId id="574" r:id="rId51"/>
    <p:sldId id="575" r:id="rId52"/>
    <p:sldId id="528" r:id="rId53"/>
    <p:sldId id="419" r:id="rId54"/>
    <p:sldId id="521" r:id="rId55"/>
    <p:sldId id="564" r:id="rId56"/>
    <p:sldId id="535" r:id="rId57"/>
    <p:sldId id="541" r:id="rId58"/>
    <p:sldId id="551" r:id="rId59"/>
    <p:sldId id="578" r:id="rId60"/>
    <p:sldId id="407" r:id="rId61"/>
    <p:sldId id="563" r:id="rId62"/>
    <p:sldId id="381" r:id="rId63"/>
    <p:sldId id="313" r:id="rId64"/>
    <p:sldId id="533" r:id="rId65"/>
    <p:sldId id="543" r:id="rId66"/>
    <p:sldId id="534" r:id="rId67"/>
    <p:sldId id="579" r:id="rId68"/>
    <p:sldId id="580" r:id="rId69"/>
    <p:sldId id="581" r:id="rId70"/>
    <p:sldId id="582" r:id="rId71"/>
    <p:sldId id="583" r:id="rId72"/>
    <p:sldId id="584" r:id="rId73"/>
    <p:sldId id="585" r:id="rId74"/>
    <p:sldId id="586" r:id="rId75"/>
    <p:sldId id="587" r:id="rId76"/>
    <p:sldId id="337" r:id="rId77"/>
    <p:sldId id="552" r:id="rId78"/>
    <p:sldId id="542" r:id="rId79"/>
    <p:sldId id="538" r:id="rId80"/>
    <p:sldId id="553" r:id="rId81"/>
    <p:sldId id="333" r:id="rId82"/>
  </p:sldIdLst>
  <p:sldSz cx="12195175" cy="6859588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610042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2pPr>
    <a:lvl3pPr marL="1220084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3pPr>
    <a:lvl4pPr marL="1830126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4pPr>
    <a:lvl5pPr marL="2440168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5pPr>
    <a:lvl6pPr marL="3050210" algn="l" defTabSz="610042" rtl="0" eaLnBrk="1" latinLnBrk="0" hangingPunct="1"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6pPr>
    <a:lvl7pPr marL="3660252" algn="l" defTabSz="610042" rtl="0" eaLnBrk="1" latinLnBrk="0" hangingPunct="1"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7pPr>
    <a:lvl8pPr marL="4270294" algn="l" defTabSz="610042" rtl="0" eaLnBrk="1" latinLnBrk="0" hangingPunct="1"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8pPr>
    <a:lvl9pPr marL="4880336" algn="l" defTabSz="610042" rtl="0" eaLnBrk="1" latinLnBrk="0" hangingPunct="1">
      <a:defRPr sz="3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435" userDrawn="1">
          <p15:clr>
            <a:srgbClr val="A4A3A4"/>
          </p15:clr>
        </p15:guide>
        <p15:guide id="2" pos="2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ry Ross" initials="KR" lastIdx="3" clrIdx="0">
    <p:extLst>
      <p:ext uri="{19B8F6BF-5375-455C-9EA6-DF929625EA0E}">
        <p15:presenceInfo xmlns:p15="http://schemas.microsoft.com/office/powerpoint/2012/main" userId="S-1-5-21-1662482463-1396073774-1845911597-8618" providerId="AD"/>
      </p:ext>
    </p:extLst>
  </p:cmAuthor>
  <p:cmAuthor id="2" name="Lindsey Valkenborgs" initials="LV" lastIdx="3" clrIdx="1">
    <p:extLst>
      <p:ext uri="{19B8F6BF-5375-455C-9EA6-DF929625EA0E}">
        <p15:presenceInfo xmlns:p15="http://schemas.microsoft.com/office/powerpoint/2012/main" userId="S-1-5-21-1662482463-1396073774-1845911597-10543" providerId="AD"/>
      </p:ext>
    </p:extLst>
  </p:cmAuthor>
  <p:cmAuthor id="3" name="Courtney Sherwell" initials="CS" lastIdx="4" clrIdx="2">
    <p:extLst>
      <p:ext uri="{19B8F6BF-5375-455C-9EA6-DF929625EA0E}">
        <p15:presenceInfo xmlns:p15="http://schemas.microsoft.com/office/powerpoint/2012/main" userId="S-1-5-21-1662482463-1396073774-1845911597-10752" providerId="AD"/>
      </p:ext>
    </p:extLst>
  </p:cmAuthor>
  <p:cmAuthor id="4" name="ela.kosmaczewska@outlook.com" initials="e" lastIdx="30" clrIdx="3">
    <p:extLst>
      <p:ext uri="{19B8F6BF-5375-455C-9EA6-DF929625EA0E}">
        <p15:presenceInfo xmlns:p15="http://schemas.microsoft.com/office/powerpoint/2012/main" userId="5c86bc18ae5b96ce" providerId="Windows Live"/>
      </p:ext>
    </p:extLst>
  </p:cmAuthor>
  <p:cmAuthor id="5" name="Adam Cohen" initials="AC" lastIdx="2" clrIdx="4">
    <p:extLst>
      <p:ext uri="{19B8F6BF-5375-455C-9EA6-DF929625EA0E}">
        <p15:presenceInfo xmlns:p15="http://schemas.microsoft.com/office/powerpoint/2012/main" userId="1d81129111e3b4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70" d="100"/>
          <a:sy n="70" d="100"/>
        </p:scale>
        <p:origin x="714" y="72"/>
      </p:cViewPr>
      <p:guideLst>
        <p:guide orient="horz" pos="1435"/>
        <p:guide pos="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8F84A415-ED1C-E04D-B7C7-85A00DC614DF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3D9FAB58-3CE0-794F-B196-A923FE5D9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6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2B06CD65-0052-A748-ABD9-E18F4F72E200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001" tIns="45501" rIns="91001" bIns="45501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A6E30364-1EC5-4C4A-B73A-092E241CA3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5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42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084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126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168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210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252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294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336" algn="l" defTabSz="6100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Click</a:t>
            </a:r>
            <a:r>
              <a:rPr lang="en-GB" baseline="0" smtClean="0"/>
              <a:t> notes to view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19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Gallwch</a:t>
            </a:r>
            <a:r>
              <a:rPr lang="en-GB" dirty="0"/>
              <a:t> chi </a:t>
            </a:r>
            <a:r>
              <a:rPr lang="en-GB" dirty="0" err="1"/>
              <a:t>newid</a:t>
            </a:r>
            <a:r>
              <a:rPr lang="en-GB" dirty="0"/>
              <a:t> y </a:t>
            </a:r>
            <a:r>
              <a:rPr lang="en-GB" dirty="0" err="1"/>
              <a:t>tair</a:t>
            </a:r>
            <a:r>
              <a:rPr lang="en-GB" dirty="0"/>
              <a:t>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 13 – 15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hawdd</a:t>
            </a:r>
            <a:r>
              <a:rPr lang="en-GB" dirty="0"/>
              <a:t> </a:t>
            </a:r>
            <a:r>
              <a:rPr lang="en-GB" dirty="0" err="1"/>
              <a:t>iawn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ba</a:t>
            </a:r>
            <a:r>
              <a:rPr lang="en-GB" dirty="0"/>
              <a:t> </a:t>
            </a:r>
            <a:r>
              <a:rPr lang="en-GB" dirty="0" err="1"/>
              <a:t>bynnag</a:t>
            </a:r>
            <a:r>
              <a:rPr lang="en-GB" dirty="0"/>
              <a:t> </a:t>
            </a:r>
            <a:r>
              <a:rPr lang="en-GB" dirty="0" err="1"/>
              <a:t>drefn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gweithio</a:t>
            </a:r>
            <a:r>
              <a:rPr lang="en-GB" dirty="0"/>
              <a:t> </a:t>
            </a:r>
            <a:r>
              <a:rPr lang="en-GB" dirty="0" err="1"/>
              <a:t>orau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03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15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Am </a:t>
            </a:r>
            <a:r>
              <a:rPr lang="en-GB" baseline="0" dirty="0" err="1"/>
              <a:t>grwpiau</a:t>
            </a:r>
            <a:r>
              <a:rPr lang="en-GB" baseline="0" dirty="0"/>
              <a:t> </a:t>
            </a:r>
            <a:r>
              <a:rPr lang="en-GB" baseline="0" dirty="0" err="1"/>
              <a:t>tawel</a:t>
            </a:r>
            <a:r>
              <a:rPr lang="en-GB" baseline="0" dirty="0"/>
              <a:t> – </a:t>
            </a:r>
            <a:r>
              <a:rPr lang="en-GB" baseline="0" dirty="0" err="1"/>
              <a:t>defnyddiwch</a:t>
            </a:r>
            <a:r>
              <a:rPr lang="en-GB" baseline="0" dirty="0"/>
              <a:t> </a:t>
            </a:r>
            <a:r>
              <a:rPr lang="en-GB" baseline="0" dirty="0" err="1"/>
              <a:t>bêl</a:t>
            </a:r>
            <a:r>
              <a:rPr lang="en-GB" baseline="0" dirty="0"/>
              <a:t>, </a:t>
            </a:r>
            <a:r>
              <a:rPr lang="en-GB" baseline="0" dirty="0" err="1"/>
              <a:t>defnyddiwch</a:t>
            </a:r>
            <a:r>
              <a:rPr lang="en-GB" baseline="0" dirty="0"/>
              <a:t> post-its </a:t>
            </a:r>
            <a:r>
              <a:rPr lang="en-GB" baseline="0" dirty="0" err="1"/>
              <a:t>lliwgar</a:t>
            </a:r>
            <a:r>
              <a:rPr lang="en-GB" baseline="0" dirty="0"/>
              <a:t> </a:t>
            </a:r>
            <a:r>
              <a:rPr lang="en-GB" baseline="0" dirty="0" err="1"/>
              <a:t>sy’n</a:t>
            </a:r>
            <a:r>
              <a:rPr lang="en-GB" baseline="0" dirty="0"/>
              <a:t> </a:t>
            </a:r>
            <a:r>
              <a:rPr lang="en-GB" baseline="0" dirty="0" err="1"/>
              <a:t>cael</a:t>
            </a:r>
            <a:r>
              <a:rPr lang="en-GB" baseline="0" dirty="0"/>
              <a:t> </a:t>
            </a:r>
            <a:r>
              <a:rPr lang="en-GB" baseline="0" dirty="0" err="1"/>
              <a:t>eu</a:t>
            </a:r>
            <a:r>
              <a:rPr lang="en-GB" baseline="0" dirty="0"/>
              <a:t> </a:t>
            </a:r>
            <a:r>
              <a:rPr lang="en-GB" baseline="0" dirty="0" err="1"/>
              <a:t>rhoi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fyny</a:t>
            </a:r>
            <a:r>
              <a:rPr lang="en-GB" baseline="0" dirty="0"/>
              <a:t> </a:t>
            </a:r>
            <a:r>
              <a:rPr lang="en-GB" baseline="0" dirty="0" err="1"/>
              <a:t>a’u</a:t>
            </a:r>
            <a:r>
              <a:rPr lang="en-GB" baseline="0" dirty="0"/>
              <a:t> </a:t>
            </a:r>
            <a:r>
              <a:rPr lang="en-GB" baseline="0" dirty="0" err="1"/>
              <a:t>darllen</a:t>
            </a:r>
            <a:r>
              <a:rPr lang="en-GB" baseline="0" dirty="0"/>
              <a:t> </a:t>
            </a:r>
            <a:r>
              <a:rPr lang="en-GB" baseline="0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uchel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bawb</a:t>
            </a:r>
            <a:r>
              <a:rPr lang="en-GB" baseline="0" dirty="0"/>
              <a:t> </a:t>
            </a:r>
            <a:r>
              <a:rPr lang="en-GB" baseline="0" dirty="0" err="1"/>
              <a:t>gan</a:t>
            </a:r>
            <a:r>
              <a:rPr lang="en-GB" baseline="0" dirty="0"/>
              <a:t> </a:t>
            </a:r>
            <a:r>
              <a:rPr lang="en-GB" baseline="0" dirty="0" err="1"/>
              <a:t>yr</a:t>
            </a:r>
            <a:r>
              <a:rPr lang="en-GB" baseline="0" dirty="0"/>
              <a:t> </a:t>
            </a:r>
            <a:r>
              <a:rPr lang="en-GB" baseline="0" dirty="0" err="1"/>
              <a:t>hyfforddwr</a:t>
            </a:r>
            <a:r>
              <a:rPr lang="en-GB" baseline="0" dirty="0"/>
              <a:t>, </a:t>
            </a:r>
            <a:r>
              <a:rPr lang="en-GB" baseline="0" dirty="0" err="1"/>
              <a:t>gofynnwch</a:t>
            </a:r>
            <a:r>
              <a:rPr lang="en-GB" baseline="0" dirty="0"/>
              <a:t> am </a:t>
            </a:r>
            <a:r>
              <a:rPr lang="en-GB" baseline="0" dirty="0" err="1"/>
              <a:t>ddwy</a:t>
            </a:r>
            <a:r>
              <a:rPr lang="en-GB" baseline="0" dirty="0"/>
              <a:t> </a:t>
            </a:r>
            <a:r>
              <a:rPr lang="en-GB" baseline="0" dirty="0" err="1"/>
              <a:t>beth</a:t>
            </a:r>
            <a:r>
              <a:rPr lang="en-GB" baseline="0" dirty="0"/>
              <a:t> </a:t>
            </a:r>
            <a:r>
              <a:rPr lang="en-GB" baseline="0" dirty="0" err="1"/>
              <a:t>cadarnhaol</a:t>
            </a:r>
            <a:r>
              <a:rPr lang="en-GB" baseline="0" dirty="0"/>
              <a:t> ac un </a:t>
            </a:r>
            <a:r>
              <a:rPr lang="en-GB" baseline="0" dirty="0" err="1"/>
              <a:t>peth</a:t>
            </a:r>
            <a:r>
              <a:rPr lang="en-GB" baseline="0" dirty="0"/>
              <a:t> </a:t>
            </a:r>
            <a:r>
              <a:rPr lang="en-GB" baseline="0" dirty="0" err="1"/>
              <a:t>heriol</a:t>
            </a:r>
            <a:r>
              <a:rPr lang="en-GB" baseline="0" dirty="0"/>
              <a:t> o bob un / </a:t>
            </a:r>
            <a:r>
              <a:rPr lang="en-GB" baseline="0" dirty="0" err="1"/>
              <a:t>grŵp</a:t>
            </a:r>
            <a:r>
              <a:rPr lang="en-GB" baseline="0" dirty="0"/>
              <a:t> </a:t>
            </a:r>
            <a:r>
              <a:rPr lang="en-GB" baseline="0" dirty="0" err="1"/>
              <a:t>bach</a:t>
            </a:r>
            <a:endParaRPr lang="en-GB" baseline="0" dirty="0"/>
          </a:p>
          <a:p>
            <a:r>
              <a:rPr lang="en-GB" baseline="0" dirty="0"/>
              <a:t>Sut </a:t>
            </a:r>
            <a:r>
              <a:rPr lang="en-GB" baseline="0" dirty="0" err="1"/>
              <a:t>allai’r</a:t>
            </a:r>
            <a:r>
              <a:rPr lang="en-GB" baseline="0" dirty="0"/>
              <a:t> </a:t>
            </a:r>
            <a:r>
              <a:rPr lang="en-GB" baseline="0" dirty="0" err="1"/>
              <a:t>heriau</a:t>
            </a:r>
            <a:r>
              <a:rPr lang="en-GB" baseline="0" dirty="0"/>
              <a:t> </a:t>
            </a:r>
            <a:r>
              <a:rPr lang="en-GB" baseline="0" dirty="0" err="1"/>
              <a:t>fod</a:t>
            </a:r>
            <a:r>
              <a:rPr lang="en-GB" baseline="0" dirty="0"/>
              <a:t> </a:t>
            </a:r>
            <a:r>
              <a:rPr lang="en-GB" baseline="0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gadarnhaol</a:t>
            </a:r>
            <a:r>
              <a:rPr lang="en-GB" baseline="0" dirty="0"/>
              <a:t>? </a:t>
            </a:r>
            <a:r>
              <a:rPr lang="en-GB" baseline="0" dirty="0" err="1"/>
              <a:t>E.e.</a:t>
            </a:r>
            <a:r>
              <a:rPr lang="en-GB" baseline="0" dirty="0"/>
              <a:t> </a:t>
            </a:r>
            <a:r>
              <a:rPr lang="en-GB" baseline="0" dirty="0" err="1"/>
              <a:t>mae’n</a:t>
            </a:r>
            <a:r>
              <a:rPr lang="en-GB" baseline="0" dirty="0"/>
              <a:t> </a:t>
            </a:r>
            <a:r>
              <a:rPr lang="en-GB" baseline="0" dirty="0" err="1"/>
              <a:t>heriol</a:t>
            </a:r>
            <a:r>
              <a:rPr lang="en-GB" baseline="0" dirty="0"/>
              <a:t> </a:t>
            </a:r>
            <a:r>
              <a:rPr lang="en-GB" baseline="0" dirty="0" err="1"/>
              <a:t>os</a:t>
            </a:r>
            <a:r>
              <a:rPr lang="en-GB" baseline="0" dirty="0"/>
              <a:t> </a:t>
            </a:r>
            <a:r>
              <a:rPr lang="en-GB" baseline="0" dirty="0" err="1"/>
              <a:t>nad</a:t>
            </a:r>
            <a:r>
              <a:rPr lang="en-GB" baseline="0" dirty="0"/>
              <a:t> </a:t>
            </a:r>
            <a:r>
              <a:rPr lang="en-GB" baseline="0" dirty="0" err="1"/>
              <a:t>yw’r</a:t>
            </a:r>
            <a:r>
              <a:rPr lang="en-GB" baseline="0" dirty="0"/>
              <a:t> </a:t>
            </a:r>
            <a:r>
              <a:rPr lang="en-GB" baseline="0" dirty="0" err="1"/>
              <a:t>dehonglydd</a:t>
            </a:r>
            <a:r>
              <a:rPr lang="en-GB" baseline="0" dirty="0"/>
              <a:t> </a:t>
            </a:r>
            <a:r>
              <a:rPr lang="en-GB" baseline="0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troi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fyny</a:t>
            </a:r>
            <a:r>
              <a:rPr lang="en-GB" baseline="0" dirty="0"/>
              <a:t>, </a:t>
            </a:r>
            <a:r>
              <a:rPr lang="en-GB" baseline="0" dirty="0" err="1"/>
              <a:t>ond</a:t>
            </a:r>
            <a:r>
              <a:rPr lang="en-GB" baseline="0" dirty="0"/>
              <a:t> </a:t>
            </a:r>
            <a:r>
              <a:rPr lang="en-GB" baseline="0" dirty="0" err="1"/>
              <a:t>trwy</a:t>
            </a:r>
            <a:r>
              <a:rPr lang="en-GB" baseline="0" dirty="0"/>
              <a:t> </a:t>
            </a:r>
            <a:r>
              <a:rPr lang="en-GB" baseline="0" dirty="0" err="1"/>
              <a:t>ddod</a:t>
            </a:r>
            <a:r>
              <a:rPr lang="en-GB" baseline="0" dirty="0"/>
              <a:t> o </a:t>
            </a:r>
            <a:r>
              <a:rPr lang="en-GB" baseline="0" dirty="0" err="1"/>
              <a:t>hyd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ffordd</a:t>
            </a:r>
            <a:r>
              <a:rPr lang="en-GB" baseline="0" dirty="0"/>
              <a:t> </a:t>
            </a:r>
            <a:r>
              <a:rPr lang="en-GB" baseline="0" dirty="0" err="1"/>
              <a:t>arall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gyfathrebu</a:t>
            </a:r>
            <a:r>
              <a:rPr lang="en-GB" baseline="0" dirty="0"/>
              <a:t>, </a:t>
            </a:r>
            <a:r>
              <a:rPr lang="en-GB" baseline="0" dirty="0" err="1"/>
              <a:t>rydw</a:t>
            </a:r>
            <a:r>
              <a:rPr lang="en-GB" baseline="0" dirty="0"/>
              <a:t> </a:t>
            </a:r>
            <a:r>
              <a:rPr lang="en-GB" baseline="0" dirty="0" err="1"/>
              <a:t>i’n</a:t>
            </a:r>
            <a:r>
              <a:rPr lang="en-GB" baseline="0" dirty="0"/>
              <a:t> </a:t>
            </a:r>
            <a:r>
              <a:rPr lang="en-GB" baseline="0" dirty="0" err="1"/>
              <a:t>dangos</a:t>
            </a:r>
            <a:r>
              <a:rPr lang="en-GB" baseline="0" dirty="0"/>
              <a:t> </a:t>
            </a:r>
            <a:r>
              <a:rPr lang="en-GB" baseline="0" dirty="0" err="1"/>
              <a:t>fy</a:t>
            </a:r>
            <a:r>
              <a:rPr lang="en-GB" baseline="0" dirty="0"/>
              <a:t> </a:t>
            </a:r>
            <a:r>
              <a:rPr lang="en-GB" baseline="0" dirty="0" err="1"/>
              <a:t>mo</a:t>
            </a:r>
            <a:r>
              <a:rPr lang="en-GB" baseline="0" dirty="0"/>
              <a:t> </a:t>
            </a:r>
            <a:r>
              <a:rPr lang="en-GB" baseline="0" dirty="0" err="1"/>
              <a:t>i’n</a:t>
            </a:r>
            <a:r>
              <a:rPr lang="en-GB" baseline="0" dirty="0"/>
              <a:t> </a:t>
            </a:r>
            <a:r>
              <a:rPr lang="en-GB" baseline="0" dirty="0" err="1"/>
              <a:t>gallu</a:t>
            </a:r>
            <a:r>
              <a:rPr lang="en-GB" baseline="0" dirty="0"/>
              <a:t> </a:t>
            </a:r>
            <a:r>
              <a:rPr lang="en-GB" baseline="0" dirty="0" err="1"/>
              <a:t>addasu</a:t>
            </a:r>
            <a:r>
              <a:rPr lang="en-GB" baseline="0" dirty="0"/>
              <a:t> ac </a:t>
            </a:r>
            <a:r>
              <a:rPr lang="en-GB" baseline="0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wydn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53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10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Hyfforddwr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sicrhau</a:t>
            </a:r>
            <a:r>
              <a:rPr lang="en-GB" dirty="0"/>
              <a:t> bod y </a:t>
            </a:r>
            <a:r>
              <a:rPr lang="en-GB" dirty="0" err="1"/>
              <a:t>grŵp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siŵr</a:t>
            </a:r>
            <a:r>
              <a:rPr lang="en-GB" dirty="0"/>
              <a:t> am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“</a:t>
            </a:r>
            <a:r>
              <a:rPr lang="en-GB" dirty="0" err="1"/>
              <a:t>gwahaniaethu</a:t>
            </a:r>
            <a:r>
              <a:rPr lang="en-GB" dirty="0"/>
              <a:t>”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olygu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siarad</a:t>
            </a:r>
            <a:r>
              <a:rPr lang="en-GB" dirty="0"/>
              <a:t> am </a:t>
            </a:r>
            <a:r>
              <a:rPr lang="en-GB" dirty="0" err="1"/>
              <a:t>ba</a:t>
            </a:r>
            <a:r>
              <a:rPr lang="en-GB" dirty="0"/>
              <a:t> </a:t>
            </a:r>
            <a:r>
              <a:rPr lang="en-GB" dirty="0" err="1"/>
              <a:t>addasiadau</a:t>
            </a:r>
            <a:r>
              <a:rPr lang="en-GB" dirty="0"/>
              <a:t> </a:t>
            </a:r>
            <a:r>
              <a:rPr lang="en-GB" dirty="0" err="1"/>
              <a:t>rhesymol</a:t>
            </a:r>
            <a:r>
              <a:rPr lang="en-GB" dirty="0"/>
              <a:t> all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(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enghreifftiau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31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Ddeddf</a:t>
            </a:r>
            <a:r>
              <a:rPr lang="en-GB" dirty="0"/>
              <a:t> </a:t>
            </a:r>
            <a:r>
              <a:rPr lang="en-GB" dirty="0" err="1"/>
              <a:t>Anghenion</a:t>
            </a:r>
            <a:r>
              <a:rPr lang="en-GB" dirty="0"/>
              <a:t> </a:t>
            </a:r>
            <a:r>
              <a:rPr lang="en-GB" dirty="0" err="1"/>
              <a:t>Dysgu</a:t>
            </a:r>
            <a:r>
              <a:rPr lang="en-GB" dirty="0"/>
              <a:t> </a:t>
            </a:r>
            <a:r>
              <a:rPr lang="en-GB" dirty="0" err="1"/>
              <a:t>Ychwanegol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dod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rym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Medi 2021</a:t>
            </a:r>
          </a:p>
          <a:p>
            <a:r>
              <a:rPr lang="en-GB" baseline="0" dirty="0"/>
              <a:t>Mae </a:t>
            </a:r>
            <a:r>
              <a:rPr lang="en-GB" baseline="0" dirty="0" err="1"/>
              <a:t>yna</a:t>
            </a:r>
            <a:r>
              <a:rPr lang="en-GB" baseline="0" dirty="0"/>
              <a:t> </a:t>
            </a:r>
            <a:r>
              <a:rPr lang="en-GB" baseline="0" dirty="0" err="1"/>
              <a:t>ffyrdd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herio</a:t>
            </a:r>
            <a:r>
              <a:rPr lang="en-GB" baseline="0" dirty="0"/>
              <a:t> </a:t>
            </a:r>
            <a:r>
              <a:rPr lang="en-GB" baseline="0" dirty="0" err="1"/>
              <a:t>os</a:t>
            </a:r>
            <a:r>
              <a:rPr lang="en-GB" baseline="0" dirty="0"/>
              <a:t> </a:t>
            </a:r>
            <a:r>
              <a:rPr lang="en-GB" baseline="0" dirty="0" err="1"/>
              <a:t>nad</a:t>
            </a:r>
            <a:r>
              <a:rPr lang="en-GB" baseline="0" dirty="0"/>
              <a:t> </a:t>
            </a:r>
            <a:r>
              <a:rPr lang="en-GB" baseline="0" dirty="0" err="1"/>
              <a:t>ydych</a:t>
            </a:r>
            <a:r>
              <a:rPr lang="en-GB" baseline="0" dirty="0"/>
              <a:t> </a:t>
            </a:r>
            <a:r>
              <a:rPr lang="en-GB" baseline="0" dirty="0" err="1"/>
              <a:t>chi’n</a:t>
            </a:r>
            <a:r>
              <a:rPr lang="en-GB" baseline="0" dirty="0"/>
              <a:t> </a:t>
            </a:r>
            <a:r>
              <a:rPr lang="en-GB" baseline="0" dirty="0" err="1"/>
              <a:t>hapus</a:t>
            </a:r>
            <a:r>
              <a:rPr lang="en-GB" baseline="0" dirty="0"/>
              <a:t> </a:t>
            </a:r>
            <a:r>
              <a:rPr lang="en-GB" baseline="0" dirty="0" err="1"/>
              <a:t>gyda</a:t>
            </a:r>
            <a:r>
              <a:rPr lang="en-GB" baseline="0" dirty="0"/>
              <a:t> </a:t>
            </a:r>
            <a:r>
              <a:rPr lang="en-GB" baseline="0" dirty="0" err="1"/>
              <a:t>phenderfyniad</a:t>
            </a:r>
            <a:r>
              <a:rPr lang="en-GB" baseline="0" dirty="0"/>
              <a:t> </a:t>
            </a:r>
            <a:r>
              <a:rPr lang="en-GB" baseline="0" dirty="0" err="1"/>
              <a:t>ynghylch</a:t>
            </a:r>
            <a:r>
              <a:rPr lang="en-GB" baseline="0" dirty="0"/>
              <a:t> </a:t>
            </a:r>
            <a:r>
              <a:rPr lang="en-GB" baseline="0" dirty="0" err="1"/>
              <a:t>cynllun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51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Hyfforddwr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nodi </a:t>
            </a:r>
            <a:r>
              <a:rPr lang="en-GB" dirty="0" err="1"/>
              <a:t>fod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cyflogwyr</a:t>
            </a:r>
            <a:r>
              <a:rPr lang="en-GB" dirty="0"/>
              <a:t> </a:t>
            </a:r>
            <a:r>
              <a:rPr lang="en-GB" dirty="0" err="1"/>
              <a:t>Hyderus</a:t>
            </a:r>
            <a:r>
              <a:rPr lang="en-GB" dirty="0"/>
              <a:t> o ran </a:t>
            </a:r>
            <a:r>
              <a:rPr lang="en-GB" dirty="0" err="1"/>
              <a:t>Anabledd</a:t>
            </a:r>
            <a:r>
              <a:rPr lang="en-GB" dirty="0"/>
              <a:t> </a:t>
            </a:r>
            <a:r>
              <a:rPr lang="en-GB" dirty="0" err="1"/>
              <a:t>ddim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darparu</a:t>
            </a:r>
            <a:r>
              <a:rPr lang="en-GB" dirty="0"/>
              <a:t> </a:t>
            </a:r>
            <a:r>
              <a:rPr lang="en-GB" dirty="0" err="1"/>
              <a:t>hawliau</a:t>
            </a:r>
            <a:r>
              <a:rPr lang="en-GB" dirty="0"/>
              <a:t> </a:t>
            </a:r>
            <a:r>
              <a:rPr lang="en-GB" dirty="0" err="1"/>
              <a:t>cyfreithiol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Deddfau</a:t>
            </a:r>
            <a:r>
              <a:rPr lang="en-GB" dirty="0"/>
              <a:t> </a:t>
            </a:r>
            <a:r>
              <a:rPr lang="en-GB" dirty="0" err="1"/>
              <a:t>eraill</a:t>
            </a:r>
            <a:r>
              <a:rPr lang="en-GB" dirty="0"/>
              <a:t> a </a:t>
            </a:r>
            <a:r>
              <a:rPr lang="en-GB" dirty="0" err="1"/>
              <a:t>nodwyd</a:t>
            </a:r>
            <a:r>
              <a:rPr lang="en-GB" dirty="0"/>
              <a:t>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dda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ymwybodol</a:t>
            </a:r>
            <a:r>
              <a:rPr lang="en-GB" dirty="0"/>
              <a:t> </a:t>
            </a:r>
            <a:r>
              <a:rPr lang="en-GB" dirty="0" err="1"/>
              <a:t>o’r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.</a:t>
            </a:r>
            <a:endParaRPr lang="en-GB" baseline="0" dirty="0"/>
          </a:p>
          <a:p>
            <a:r>
              <a:rPr lang="en-GB" baseline="0" dirty="0" err="1"/>
              <a:t>Bydd</a:t>
            </a:r>
            <a:r>
              <a:rPr lang="en-GB" baseline="0" dirty="0"/>
              <a:t> </a:t>
            </a:r>
            <a:r>
              <a:rPr lang="en-GB" baseline="0" dirty="0" err="1"/>
              <a:t>rhaid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ymgeiswyr</a:t>
            </a:r>
            <a:r>
              <a:rPr lang="en-GB" baseline="0" dirty="0"/>
              <a:t> dal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wneud</a:t>
            </a:r>
            <a:r>
              <a:rPr lang="en-GB" baseline="0" dirty="0"/>
              <a:t> </a:t>
            </a:r>
            <a:r>
              <a:rPr lang="en-GB" baseline="0" dirty="0" err="1"/>
              <a:t>cais</a:t>
            </a:r>
            <a:r>
              <a:rPr lang="en-GB" baseline="0" dirty="0"/>
              <a:t> a </a:t>
            </a:r>
            <a:r>
              <a:rPr lang="en-GB" baseline="0" dirty="0" err="1"/>
              <a:t>chael</a:t>
            </a:r>
            <a:r>
              <a:rPr lang="en-GB" baseline="0" dirty="0"/>
              <a:t> </a:t>
            </a:r>
            <a:r>
              <a:rPr lang="en-GB" baseline="0" dirty="0" err="1"/>
              <a:t>cyfweliad</a:t>
            </a:r>
            <a:r>
              <a:rPr lang="en-GB" baseline="0" dirty="0"/>
              <a:t> </a:t>
            </a:r>
            <a:r>
              <a:rPr lang="en-GB" baseline="0" dirty="0" err="1"/>
              <a:t>fel</a:t>
            </a:r>
            <a:r>
              <a:rPr lang="en-GB" baseline="0" dirty="0"/>
              <a:t> </a:t>
            </a:r>
            <a:r>
              <a:rPr lang="en-GB" baseline="0" dirty="0" err="1"/>
              <a:t>pawb</a:t>
            </a:r>
            <a:r>
              <a:rPr lang="en-GB" baseline="0" dirty="0"/>
              <a:t> </a:t>
            </a:r>
            <a:r>
              <a:rPr lang="en-GB" baseline="0" dirty="0" err="1"/>
              <a:t>arall</a:t>
            </a:r>
            <a:r>
              <a:rPr lang="en-GB" baseline="0" dirty="0"/>
              <a:t>, </a:t>
            </a:r>
            <a:r>
              <a:rPr lang="en-GB" baseline="0" dirty="0" err="1"/>
              <a:t>cwrdd</a:t>
            </a:r>
            <a:r>
              <a:rPr lang="en-GB" baseline="0" dirty="0"/>
              <a:t> </a:t>
            </a:r>
            <a:r>
              <a:rPr lang="en-GB" baseline="0" dirty="0" err="1"/>
              <a:t>â’r</a:t>
            </a:r>
            <a:r>
              <a:rPr lang="en-GB" baseline="0" dirty="0"/>
              <a:t> </a:t>
            </a:r>
            <a:r>
              <a:rPr lang="en-GB" baseline="0" dirty="0" err="1"/>
              <a:t>meini</a:t>
            </a:r>
            <a:r>
              <a:rPr lang="en-GB" baseline="0" dirty="0"/>
              <a:t> </a:t>
            </a:r>
            <a:r>
              <a:rPr lang="en-GB" baseline="0" dirty="0" err="1"/>
              <a:t>prawf</a:t>
            </a:r>
            <a:r>
              <a:rPr lang="en-GB" baseline="0" dirty="0"/>
              <a:t> a </a:t>
            </a:r>
            <a:r>
              <a:rPr lang="en-GB" baseline="0" dirty="0" err="1"/>
              <a:t>chael</a:t>
            </a:r>
            <a:r>
              <a:rPr lang="en-GB" baseline="0" dirty="0"/>
              <a:t> </a:t>
            </a:r>
            <a:r>
              <a:rPr lang="en-GB" baseline="0" dirty="0" err="1"/>
              <a:t>ei</a:t>
            </a:r>
            <a:r>
              <a:rPr lang="en-GB" baseline="0" dirty="0"/>
              <a:t> </a:t>
            </a:r>
            <a:r>
              <a:rPr lang="en-GB" baseline="0" dirty="0" err="1"/>
              <a:t>ystyried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fod</a:t>
            </a:r>
            <a:r>
              <a:rPr lang="en-GB" baseline="0" dirty="0"/>
              <a:t> </a:t>
            </a:r>
            <a:r>
              <a:rPr lang="en-GB" baseline="0" dirty="0" err="1"/>
              <a:t>yr</a:t>
            </a:r>
            <a:r>
              <a:rPr lang="en-GB" baseline="0" dirty="0"/>
              <a:t> </a:t>
            </a:r>
            <a:r>
              <a:rPr lang="en-GB" baseline="0" dirty="0" err="1"/>
              <a:t>ymgeisydd</a:t>
            </a:r>
            <a:r>
              <a:rPr lang="en-GB" baseline="0" dirty="0"/>
              <a:t> </a:t>
            </a:r>
            <a:r>
              <a:rPr lang="en-GB" baseline="0" dirty="0" err="1"/>
              <a:t>mwyaf</a:t>
            </a:r>
            <a:r>
              <a:rPr lang="en-GB" baseline="0" dirty="0"/>
              <a:t> addas </a:t>
            </a:r>
            <a:r>
              <a:rPr lang="en-GB" baseline="0" dirty="0" err="1"/>
              <a:t>i’r</a:t>
            </a:r>
            <a:r>
              <a:rPr lang="en-GB" baseline="0" dirty="0"/>
              <a:t> </a:t>
            </a:r>
            <a:r>
              <a:rPr lang="en-GB" baseline="0" dirty="0" err="1"/>
              <a:t>rôl</a:t>
            </a:r>
            <a:r>
              <a:rPr lang="en-GB" baseline="0" dirty="0"/>
              <a:t>. </a:t>
            </a:r>
            <a:r>
              <a:rPr lang="en-GB" baseline="0" dirty="0" err="1"/>
              <a:t>Nid</a:t>
            </a:r>
            <a:r>
              <a:rPr lang="en-GB" baseline="0" dirty="0"/>
              <a:t> </a:t>
            </a:r>
            <a:r>
              <a:rPr lang="en-GB" baseline="0" dirty="0" err="1"/>
              <a:t>yw’n</a:t>
            </a:r>
            <a:r>
              <a:rPr lang="en-GB" baseline="0" dirty="0"/>
              <a:t> </a:t>
            </a:r>
            <a:r>
              <a:rPr lang="en-GB" baseline="0" dirty="0" err="1"/>
              <a:t>golygu</a:t>
            </a:r>
            <a:r>
              <a:rPr lang="en-GB" baseline="0" dirty="0"/>
              <a:t> bod </a:t>
            </a:r>
            <a:r>
              <a:rPr lang="en-GB" baseline="0" dirty="0" err="1"/>
              <a:t>cyflogwyr</a:t>
            </a:r>
            <a:r>
              <a:rPr lang="en-GB" baseline="0" dirty="0"/>
              <a:t> </a:t>
            </a:r>
            <a:r>
              <a:rPr lang="en-GB" baseline="0" dirty="0" err="1"/>
              <a:t>sydd</a:t>
            </a:r>
            <a:r>
              <a:rPr lang="en-GB" baseline="0" dirty="0"/>
              <a:t> </a:t>
            </a:r>
            <a:r>
              <a:rPr lang="en-GB" baseline="0" dirty="0" err="1"/>
              <a:t>ddim</a:t>
            </a:r>
            <a:r>
              <a:rPr lang="en-GB" baseline="0" dirty="0"/>
              <a:t> </a:t>
            </a:r>
            <a:r>
              <a:rPr lang="en-GB" baseline="0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rhan</a:t>
            </a:r>
            <a:r>
              <a:rPr lang="en-GB" baseline="0" dirty="0"/>
              <a:t> </a:t>
            </a:r>
            <a:r>
              <a:rPr lang="en-GB" baseline="0" dirty="0" err="1"/>
              <a:t>o’r</a:t>
            </a:r>
            <a:r>
              <a:rPr lang="en-GB" baseline="0" dirty="0"/>
              <a:t> </a:t>
            </a:r>
            <a:r>
              <a:rPr lang="en-GB" baseline="0" dirty="0" err="1"/>
              <a:t>cynllun</a:t>
            </a:r>
            <a:r>
              <a:rPr lang="en-GB" baseline="0" dirty="0"/>
              <a:t> </a:t>
            </a:r>
            <a:r>
              <a:rPr lang="en-GB" baseline="0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gyflogwyr</a:t>
            </a:r>
            <a:r>
              <a:rPr lang="en-GB" baseline="0" dirty="0"/>
              <a:t> </a:t>
            </a:r>
            <a:r>
              <a:rPr lang="en-GB" baseline="0" dirty="0" err="1"/>
              <a:t>gwael</a:t>
            </a:r>
            <a:r>
              <a:rPr lang="en-GB" baseline="0" dirty="0"/>
              <a:t>. </a:t>
            </a:r>
            <a:r>
              <a:rPr lang="en-GB" baseline="0" dirty="0" err="1"/>
              <a:t>Ond</a:t>
            </a:r>
            <a:r>
              <a:rPr lang="en-GB" baseline="0" dirty="0"/>
              <a:t>, </a:t>
            </a:r>
            <a:r>
              <a:rPr lang="en-GB" baseline="0" dirty="0" err="1"/>
              <a:t>os</a:t>
            </a:r>
            <a:r>
              <a:rPr lang="en-GB" baseline="0" dirty="0"/>
              <a:t> </a:t>
            </a:r>
            <a:r>
              <a:rPr lang="en-GB" baseline="0" dirty="0" err="1"/>
              <a:t>ydy</a:t>
            </a:r>
            <a:r>
              <a:rPr lang="en-GB" baseline="0" dirty="0"/>
              <a:t> </a:t>
            </a:r>
            <a:r>
              <a:rPr lang="en-GB" baseline="0" dirty="0" err="1"/>
              <a:t>cyflogwr</a:t>
            </a:r>
            <a:r>
              <a:rPr lang="en-GB" baseline="0" dirty="0"/>
              <a:t> </a:t>
            </a:r>
            <a:r>
              <a:rPr lang="en-GB" baseline="0" dirty="0" err="1"/>
              <a:t>wedi</a:t>
            </a:r>
            <a:r>
              <a:rPr lang="en-GB" baseline="0" dirty="0"/>
              <a:t> </a:t>
            </a:r>
            <a:r>
              <a:rPr lang="en-GB" baseline="0" dirty="0" err="1"/>
              <a:t>cofrestru</a:t>
            </a:r>
            <a:r>
              <a:rPr lang="en-GB" baseline="0" dirty="0"/>
              <a:t> </a:t>
            </a:r>
            <a:r>
              <a:rPr lang="en-GB" baseline="0" dirty="0" err="1"/>
              <a:t>fel</a:t>
            </a:r>
            <a:r>
              <a:rPr lang="en-GB" baseline="0" dirty="0"/>
              <a:t> </a:t>
            </a:r>
            <a:r>
              <a:rPr lang="en-GB" baseline="0" dirty="0" err="1"/>
              <a:t>rhan</a:t>
            </a:r>
            <a:r>
              <a:rPr lang="en-GB" baseline="0" dirty="0"/>
              <a:t> </a:t>
            </a:r>
            <a:r>
              <a:rPr lang="en-GB" baseline="0" dirty="0" err="1"/>
              <a:t>o’r</a:t>
            </a:r>
            <a:r>
              <a:rPr lang="en-GB" baseline="0" dirty="0"/>
              <a:t> </a:t>
            </a:r>
            <a:r>
              <a:rPr lang="en-GB" baseline="0" dirty="0" err="1"/>
              <a:t>cynllun</a:t>
            </a:r>
            <a:r>
              <a:rPr lang="en-GB" baseline="0" dirty="0"/>
              <a:t>, </a:t>
            </a:r>
            <a:r>
              <a:rPr lang="en-GB" baseline="0" dirty="0" err="1"/>
              <a:t>efallai</a:t>
            </a:r>
            <a:r>
              <a:rPr lang="en-GB" baseline="0" dirty="0"/>
              <a:t> </a:t>
            </a:r>
            <a:r>
              <a:rPr lang="en-GB" baseline="0" dirty="0" err="1"/>
              <a:t>bydd</a:t>
            </a:r>
            <a:r>
              <a:rPr lang="en-GB" baseline="0" dirty="0"/>
              <a:t> person </a:t>
            </a:r>
            <a:r>
              <a:rPr lang="en-GB" baseline="0" dirty="0" err="1"/>
              <a:t>ifanc</a:t>
            </a:r>
            <a:r>
              <a:rPr lang="en-GB" baseline="0" dirty="0"/>
              <a:t> </a:t>
            </a:r>
            <a:r>
              <a:rPr lang="en-GB" baseline="0" dirty="0" err="1"/>
              <a:t>byddar</a:t>
            </a:r>
            <a:r>
              <a:rPr lang="en-GB" baseline="0" dirty="0"/>
              <a:t> </a:t>
            </a:r>
            <a:r>
              <a:rPr lang="en-GB" baseline="0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teimlo’n</a:t>
            </a:r>
            <a:r>
              <a:rPr lang="en-GB" baseline="0" dirty="0"/>
              <a:t> </a:t>
            </a:r>
            <a:r>
              <a:rPr lang="en-GB" baseline="0" dirty="0" err="1"/>
              <a:t>fwy</a:t>
            </a:r>
            <a:r>
              <a:rPr lang="en-GB" baseline="0" dirty="0"/>
              <a:t> </a:t>
            </a:r>
            <a:r>
              <a:rPr lang="en-GB" baseline="0" dirty="0" err="1"/>
              <a:t>hyderus</a:t>
            </a:r>
            <a:r>
              <a:rPr lang="en-GB" baseline="0" dirty="0"/>
              <a:t> </a:t>
            </a:r>
            <a:r>
              <a:rPr lang="en-GB" baseline="0" dirty="0" err="1"/>
              <a:t>wrth</a:t>
            </a:r>
            <a:r>
              <a:rPr lang="en-GB" baseline="0" dirty="0"/>
              <a:t> </a:t>
            </a:r>
            <a:r>
              <a:rPr lang="en-GB" baseline="0" dirty="0" err="1"/>
              <a:t>wneud</a:t>
            </a:r>
            <a:r>
              <a:rPr lang="en-GB" baseline="0" dirty="0"/>
              <a:t> </a:t>
            </a:r>
            <a:r>
              <a:rPr lang="en-GB" baseline="0" dirty="0" err="1"/>
              <a:t>cais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45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5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" y="742950"/>
            <a:ext cx="6604000" cy="3716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07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10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Dewiswch</a:t>
            </a:r>
            <a:r>
              <a:rPr lang="en-GB" dirty="0"/>
              <a:t> </a:t>
            </a:r>
            <a:r>
              <a:rPr lang="en-GB" dirty="0" err="1"/>
              <a:t>weithgaredd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addas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oedran</a:t>
            </a:r>
            <a:r>
              <a:rPr lang="en-GB" dirty="0"/>
              <a:t> a </a:t>
            </a:r>
            <a:r>
              <a:rPr lang="en-GB" dirty="0" err="1"/>
              <a:t>lefel</a:t>
            </a:r>
            <a:r>
              <a:rPr lang="en-GB" dirty="0"/>
              <a:t> </a:t>
            </a:r>
            <a:r>
              <a:rPr lang="en-GB" dirty="0" err="1"/>
              <a:t>sgil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grŵp</a:t>
            </a:r>
            <a:r>
              <a:rPr lang="en-GB" dirty="0"/>
              <a:t>, Neu </a:t>
            </a:r>
            <a:r>
              <a:rPr lang="en-GB" dirty="0" err="1"/>
              <a:t>gwnewch</a:t>
            </a:r>
            <a:r>
              <a:rPr lang="en-GB" dirty="0"/>
              <a:t> y </a:t>
            </a:r>
            <a:r>
              <a:rPr lang="en-GB" dirty="0" err="1"/>
              <a:t>ddau</a:t>
            </a:r>
            <a:r>
              <a:rPr lang="en-GB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53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Meysydd</a:t>
            </a:r>
            <a:r>
              <a:rPr lang="en-GB" dirty="0"/>
              <a:t> </a:t>
            </a:r>
            <a:r>
              <a:rPr lang="en-GB" dirty="0" err="1"/>
              <a:t>eang</a:t>
            </a:r>
            <a:r>
              <a:rPr lang="en-GB" dirty="0"/>
              <a:t> o </a:t>
            </a:r>
            <a:r>
              <a:rPr lang="en-GB" dirty="0" err="1"/>
              <a:t>waith</a:t>
            </a:r>
            <a:r>
              <a:rPr lang="en-GB" dirty="0"/>
              <a:t> o </a:t>
            </a:r>
            <a:r>
              <a:rPr lang="en-GB" dirty="0" err="1"/>
              <a:t>Wasanaeth</a:t>
            </a:r>
            <a:r>
              <a:rPr lang="en-GB" dirty="0"/>
              <a:t> </a:t>
            </a:r>
            <a:r>
              <a:rPr lang="en-GB" dirty="0" err="1"/>
              <a:t>Gyrfaoedd</a:t>
            </a:r>
            <a:r>
              <a:rPr lang="en-GB" dirty="0"/>
              <a:t> </a:t>
            </a:r>
            <a:r>
              <a:rPr lang="en-GB" dirty="0" err="1"/>
              <a:t>Cenedlaethol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Lloegr</a:t>
            </a:r>
            <a:endParaRPr lang="en-GB" dirty="0"/>
          </a:p>
          <a:p>
            <a:r>
              <a:rPr lang="en-GB" dirty="0" err="1"/>
              <a:t>Gallwch</a:t>
            </a:r>
            <a:r>
              <a:rPr lang="en-GB" dirty="0"/>
              <a:t> chi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NEU’R </a:t>
            </a:r>
            <a:r>
              <a:rPr lang="en-GB" dirty="0" err="1"/>
              <a:t>tair</a:t>
            </a:r>
            <a:r>
              <a:rPr lang="en-GB" dirty="0"/>
              <a:t>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nesaf</a:t>
            </a:r>
            <a:endParaRPr lang="en-GB" dirty="0"/>
          </a:p>
          <a:p>
            <a:r>
              <a:rPr lang="en-GB" baseline="0" dirty="0" err="1"/>
              <a:t>Defnyddiwch</a:t>
            </a:r>
            <a:r>
              <a:rPr lang="en-GB" baseline="0" dirty="0"/>
              <a:t> </a:t>
            </a:r>
            <a:r>
              <a:rPr lang="en-GB" baseline="0" dirty="0" err="1"/>
              <a:t>gyda’r</a:t>
            </a:r>
            <a:r>
              <a:rPr lang="en-GB" baseline="0" dirty="0"/>
              <a:t> </a:t>
            </a:r>
            <a:r>
              <a:rPr lang="en-GB" baseline="0" dirty="0" err="1"/>
              <a:t>dudalen</a:t>
            </a:r>
            <a:r>
              <a:rPr lang="en-GB" baseline="0" dirty="0"/>
              <a:t> </a:t>
            </a:r>
            <a:r>
              <a:rPr lang="en-GB" baseline="0" dirty="0" err="1"/>
              <a:t>adnoddau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Cyflwynwch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hunan</a:t>
            </a:r>
            <a:r>
              <a:rPr lang="en-GB" dirty="0"/>
              <a:t> ac </a:t>
            </a:r>
            <a:r>
              <a:rPr lang="en-GB" dirty="0" err="1"/>
              <a:t>unrhyw</a:t>
            </a:r>
            <a:r>
              <a:rPr lang="en-GB" dirty="0"/>
              <a:t> </a:t>
            </a:r>
            <a:r>
              <a:rPr lang="en-GB" dirty="0" err="1"/>
              <a:t>oedolion</a:t>
            </a:r>
            <a:r>
              <a:rPr lang="en-GB" dirty="0"/>
              <a:t> </a:t>
            </a:r>
            <a:r>
              <a:rPr lang="en-GB" dirty="0" err="1"/>
              <a:t>eraill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ystafell</a:t>
            </a:r>
            <a:r>
              <a:rPr lang="en-GB" dirty="0"/>
              <a:t>,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enwedig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yw’r</a:t>
            </a:r>
            <a:r>
              <a:rPr lang="en-GB" dirty="0"/>
              <a:t> </a:t>
            </a:r>
            <a:r>
              <a:rPr lang="en-GB" dirty="0" err="1"/>
              <a:t>grŵp</a:t>
            </a:r>
            <a:r>
              <a:rPr lang="en-GB" dirty="0"/>
              <a:t> </a:t>
            </a:r>
            <a:r>
              <a:rPr lang="en-GB" dirty="0" err="1"/>
              <a:t>gyda’i</a:t>
            </a:r>
            <a:r>
              <a:rPr lang="en-GB" dirty="0"/>
              <a:t> </a:t>
            </a:r>
            <a:r>
              <a:rPr lang="en-GB" dirty="0" err="1"/>
              <a:t>gilydd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arfer</a:t>
            </a:r>
            <a:r>
              <a:rPr lang="en-GB" dirty="0"/>
              <a:t> neu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rheini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ystafell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anadnabyddus</a:t>
            </a:r>
            <a:endParaRPr lang="en-GB" baseline="0" dirty="0"/>
          </a:p>
          <a:p>
            <a:r>
              <a:rPr lang="en-GB" baseline="0" dirty="0" err="1"/>
              <a:t>Hefyd</a:t>
            </a:r>
            <a:r>
              <a:rPr lang="en-GB" baseline="0" dirty="0"/>
              <a:t> </a:t>
            </a:r>
            <a:r>
              <a:rPr lang="en-GB" baseline="0" dirty="0" err="1"/>
              <a:t>gallwch</a:t>
            </a:r>
            <a:r>
              <a:rPr lang="en-GB" baseline="0" dirty="0"/>
              <a:t> </a:t>
            </a:r>
            <a:r>
              <a:rPr lang="en-GB" baseline="0" dirty="0" err="1"/>
              <a:t>ofyn</a:t>
            </a:r>
            <a:r>
              <a:rPr lang="en-GB" baseline="0" dirty="0"/>
              <a:t> </a:t>
            </a:r>
            <a:r>
              <a:rPr lang="en-GB" baseline="0" dirty="0" err="1"/>
              <a:t>i’r</a:t>
            </a:r>
            <a:r>
              <a:rPr lang="en-GB" baseline="0" dirty="0"/>
              <a:t> </a:t>
            </a:r>
            <a:r>
              <a:rPr lang="en-GB" baseline="0" dirty="0" err="1"/>
              <a:t>cyfranogwyr</a:t>
            </a:r>
            <a:r>
              <a:rPr lang="en-GB" baseline="0" dirty="0"/>
              <a:t> </a:t>
            </a:r>
            <a:r>
              <a:rPr lang="en-GB" baseline="0" dirty="0" err="1"/>
              <a:t>gyflwyno</a:t>
            </a:r>
            <a:r>
              <a:rPr lang="en-GB" baseline="0" dirty="0"/>
              <a:t> </a:t>
            </a:r>
            <a:r>
              <a:rPr lang="en-GB" baseline="0" dirty="0" err="1"/>
              <a:t>eu</a:t>
            </a:r>
            <a:r>
              <a:rPr lang="en-GB" baseline="0" dirty="0"/>
              <a:t> </a:t>
            </a:r>
            <a:r>
              <a:rPr lang="en-GB" baseline="0" dirty="0" err="1"/>
              <a:t>hunain</a:t>
            </a:r>
            <a:endParaRPr lang="en-GB" baseline="0" dirty="0"/>
          </a:p>
          <a:p>
            <a:r>
              <a:rPr lang="en-GB" baseline="0" dirty="0" err="1"/>
              <a:t>Os</a:t>
            </a:r>
            <a:r>
              <a:rPr lang="en-GB" baseline="0" dirty="0"/>
              <a:t> </a:t>
            </a:r>
            <a:r>
              <a:rPr lang="en-GB" baseline="0" dirty="0" err="1"/>
              <a:t>ydy’r</a:t>
            </a:r>
            <a:r>
              <a:rPr lang="en-GB" baseline="0" dirty="0"/>
              <a:t> </a:t>
            </a:r>
            <a:r>
              <a:rPr lang="en-GB" baseline="0" dirty="0" err="1"/>
              <a:t>grŵp</a:t>
            </a:r>
            <a:r>
              <a:rPr lang="en-GB" baseline="0" dirty="0"/>
              <a:t> </a:t>
            </a:r>
            <a:r>
              <a:rPr lang="en-GB" baseline="0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adnabod</a:t>
            </a:r>
            <a:r>
              <a:rPr lang="en-GB" baseline="0" dirty="0"/>
              <a:t> </a:t>
            </a:r>
            <a:r>
              <a:rPr lang="en-GB" baseline="0" dirty="0" err="1"/>
              <a:t>ei</a:t>
            </a:r>
            <a:r>
              <a:rPr lang="en-GB" baseline="0" dirty="0"/>
              <a:t> </a:t>
            </a:r>
            <a:r>
              <a:rPr lang="en-GB" baseline="0" dirty="0" err="1"/>
              <a:t>gilydd</a:t>
            </a:r>
            <a:r>
              <a:rPr lang="en-GB" baseline="0" dirty="0"/>
              <a:t> </a:t>
            </a:r>
            <a:r>
              <a:rPr lang="en-GB" baseline="0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dda</a:t>
            </a:r>
            <a:r>
              <a:rPr lang="en-GB" baseline="0" dirty="0"/>
              <a:t> neu </a:t>
            </a:r>
            <a:r>
              <a:rPr lang="en-GB" baseline="0" dirty="0" err="1"/>
              <a:t>os</a:t>
            </a:r>
            <a:r>
              <a:rPr lang="en-GB" baseline="0" dirty="0"/>
              <a:t> </a:t>
            </a:r>
            <a:r>
              <a:rPr lang="en-GB" baseline="0" dirty="0" err="1"/>
              <a:t>ydych</a:t>
            </a:r>
            <a:r>
              <a:rPr lang="en-GB" baseline="0" dirty="0"/>
              <a:t> </a:t>
            </a:r>
            <a:r>
              <a:rPr lang="en-GB" baseline="0" dirty="0" err="1"/>
              <a:t>chi’n</a:t>
            </a:r>
            <a:r>
              <a:rPr lang="en-GB" baseline="0" dirty="0"/>
              <a:t> </a:t>
            </a:r>
            <a:r>
              <a:rPr lang="en-GB" baseline="0" dirty="0" err="1"/>
              <a:t>cynnig</a:t>
            </a:r>
            <a:r>
              <a:rPr lang="en-GB" baseline="0" dirty="0"/>
              <a:t> </a:t>
            </a:r>
            <a:r>
              <a:rPr lang="en-GB" baseline="0" dirty="0" err="1"/>
              <a:t>hyn</a:t>
            </a:r>
            <a:r>
              <a:rPr lang="en-GB" baseline="0" dirty="0"/>
              <a:t> </a:t>
            </a:r>
            <a:r>
              <a:rPr lang="en-GB" baseline="0" dirty="0" err="1"/>
              <a:t>fel</a:t>
            </a:r>
            <a:r>
              <a:rPr lang="en-GB" baseline="0" dirty="0"/>
              <a:t> </a:t>
            </a:r>
            <a:r>
              <a:rPr lang="en-GB" baseline="0" dirty="0" err="1"/>
              <a:t>sesiwn</a:t>
            </a:r>
            <a:r>
              <a:rPr lang="en-GB" baseline="0" dirty="0"/>
              <a:t> </a:t>
            </a:r>
            <a:r>
              <a:rPr lang="en-GB" baseline="0" dirty="0" err="1"/>
              <a:t>cefnogaeth</a:t>
            </a:r>
            <a:r>
              <a:rPr lang="en-GB" baseline="0" dirty="0"/>
              <a:t> 1 </a:t>
            </a:r>
            <a:r>
              <a:rPr lang="en-GB" baseline="0" dirty="0" err="1"/>
              <a:t>i</a:t>
            </a:r>
            <a:r>
              <a:rPr lang="en-GB" baseline="0" dirty="0"/>
              <a:t> 1, </a:t>
            </a:r>
            <a:r>
              <a:rPr lang="en-GB" baseline="0" dirty="0" err="1"/>
              <a:t>gallwch</a:t>
            </a:r>
            <a:r>
              <a:rPr lang="en-GB" baseline="0" dirty="0"/>
              <a:t> chi </a:t>
            </a:r>
            <a:r>
              <a:rPr lang="en-GB" baseline="0" dirty="0" err="1"/>
              <a:t>ddileu’r</a:t>
            </a:r>
            <a:r>
              <a:rPr lang="en-GB" baseline="0" dirty="0"/>
              <a:t> </a:t>
            </a:r>
            <a:r>
              <a:rPr lang="en-GB" baseline="0" dirty="0" err="1"/>
              <a:t>sleid</a:t>
            </a:r>
            <a:r>
              <a:rPr lang="en-GB" baseline="0" dirty="0"/>
              <a:t> </a:t>
            </a:r>
            <a:r>
              <a:rPr lang="en-GB" baseline="0" dirty="0" err="1"/>
              <a:t>hwn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chi’n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, </a:t>
            </a:r>
            <a:r>
              <a:rPr lang="en-GB" dirty="0" err="1"/>
              <a:t>peidiwch</a:t>
            </a:r>
            <a:r>
              <a:rPr lang="en-GB" dirty="0"/>
              <a:t> </a:t>
            </a:r>
            <a:r>
              <a:rPr lang="en-GB" dirty="0" err="1"/>
              <a:t>â</a:t>
            </a:r>
            <a:r>
              <a:rPr lang="en-GB" dirty="0"/>
              <a:t> </a:t>
            </a:r>
            <a:r>
              <a:rPr lang="en-GB" dirty="0" err="1"/>
              <a:t>gwario</a:t>
            </a:r>
            <a:r>
              <a:rPr lang="en-GB" dirty="0"/>
              <a:t> </a:t>
            </a:r>
            <a:r>
              <a:rPr lang="en-GB" dirty="0" err="1"/>
              <a:t>gormod</a:t>
            </a:r>
            <a:r>
              <a:rPr lang="en-GB" dirty="0"/>
              <a:t> o </a:t>
            </a:r>
            <a:r>
              <a:rPr lang="en-GB" dirty="0" err="1"/>
              <a:t>amser</a:t>
            </a:r>
            <a:r>
              <a:rPr lang="en-GB" dirty="0"/>
              <a:t> – </a:t>
            </a:r>
            <a:r>
              <a:rPr lang="en-GB" dirty="0" err="1"/>
              <a:t>gofynnwch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grŵp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unrhyw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sefyll</a:t>
            </a:r>
            <a:r>
              <a:rPr lang="en-GB" dirty="0"/>
              <a:t> </a:t>
            </a:r>
            <a:r>
              <a:rPr lang="en-GB" dirty="0" err="1"/>
              <a:t>allan</a:t>
            </a:r>
            <a:r>
              <a:rPr lang="en-GB" dirty="0"/>
              <a:t>,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unrhyw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clywed</a:t>
            </a:r>
            <a:r>
              <a:rPr lang="en-GB" dirty="0"/>
              <a:t> </a:t>
            </a:r>
            <a:r>
              <a:rPr lang="en-GB" dirty="0" err="1"/>
              <a:t>amdanyn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.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unrhyw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heb</a:t>
            </a:r>
            <a:r>
              <a:rPr lang="en-GB" dirty="0"/>
              <a:t> </a:t>
            </a:r>
            <a:r>
              <a:rPr lang="en-GB" dirty="0" err="1"/>
              <a:t>glywed</a:t>
            </a:r>
            <a:r>
              <a:rPr lang="en-GB" dirty="0"/>
              <a:t> </a:t>
            </a:r>
            <a:r>
              <a:rPr lang="en-GB" dirty="0" err="1"/>
              <a:t>amdanyn</a:t>
            </a:r>
            <a:r>
              <a:rPr lang="en-GB" dirty="0"/>
              <a:t> </a:t>
            </a:r>
            <a:r>
              <a:rPr lang="en-GB" dirty="0" err="1"/>
              <a:t>nhw</a:t>
            </a:r>
            <a:endParaRPr lang="en-GB" dirty="0"/>
          </a:p>
          <a:p>
            <a:r>
              <a:rPr lang="en-GB" dirty="0" err="1"/>
              <a:t>Ceisiwch</a:t>
            </a:r>
            <a:r>
              <a:rPr lang="en-GB" dirty="0"/>
              <a:t> </a:t>
            </a:r>
            <a:r>
              <a:rPr lang="en-GB" dirty="0" err="1"/>
              <a:t>sôn</a:t>
            </a:r>
            <a:r>
              <a:rPr lang="en-GB" dirty="0"/>
              <a:t> am y </a:t>
            </a:r>
            <a:r>
              <a:rPr lang="en-GB" dirty="0" err="1"/>
              <a:t>diwydiannau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astudiaethau</a:t>
            </a:r>
            <a:r>
              <a:rPr lang="en-GB" dirty="0"/>
              <a:t> </a:t>
            </a:r>
            <a:r>
              <a:rPr lang="en-GB" dirty="0" err="1"/>
              <a:t>achos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sleidiau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 o </a:t>
            </a:r>
            <a:r>
              <a:rPr lang="en-GB" dirty="0" err="1"/>
              <a:t>leiaf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3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57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48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10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Gofynnwch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myfyrwyr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gysylltu’r</a:t>
            </a:r>
            <a:r>
              <a:rPr lang="en-GB" dirty="0"/>
              <a:t> </a:t>
            </a:r>
            <a:r>
              <a:rPr lang="en-GB" dirty="0" err="1"/>
              <a:t>bobl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diwydiant</a:t>
            </a:r>
            <a:r>
              <a:rPr lang="en-GB" dirty="0"/>
              <a:t> </a:t>
            </a:r>
            <a:r>
              <a:rPr lang="en-GB" dirty="0" err="1"/>
              <a:t>o’r</a:t>
            </a:r>
            <a:r>
              <a:rPr lang="en-GB" dirty="0"/>
              <a:t> </a:t>
            </a:r>
            <a:r>
              <a:rPr lang="en-GB" dirty="0" err="1"/>
              <a:t>sleidiau</a:t>
            </a:r>
            <a:r>
              <a:rPr lang="en-GB" dirty="0"/>
              <a:t> </a:t>
            </a:r>
            <a:r>
              <a:rPr lang="en-GB" dirty="0" err="1"/>
              <a:t>blaenorol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77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10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Gofynnwch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myfyrwyr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gysylltu’r</a:t>
            </a:r>
            <a:r>
              <a:rPr lang="en-GB" dirty="0"/>
              <a:t> </a:t>
            </a:r>
            <a:r>
              <a:rPr lang="en-GB" dirty="0" err="1"/>
              <a:t>bobl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diwydiant</a:t>
            </a:r>
            <a:r>
              <a:rPr lang="en-GB" dirty="0"/>
              <a:t> </a:t>
            </a:r>
            <a:r>
              <a:rPr lang="en-GB" dirty="0" err="1"/>
              <a:t>o’r</a:t>
            </a:r>
            <a:r>
              <a:rPr lang="en-GB" dirty="0"/>
              <a:t> </a:t>
            </a:r>
            <a:r>
              <a:rPr lang="en-GB" dirty="0" err="1"/>
              <a:t>sleidiau</a:t>
            </a:r>
            <a:r>
              <a:rPr lang="en-GB" dirty="0"/>
              <a:t> </a:t>
            </a:r>
            <a:r>
              <a:rPr lang="en-GB" dirty="0" err="1"/>
              <a:t>blaenorol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5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10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Gofynnwch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myfyrwyr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gysylltu’r</a:t>
            </a:r>
            <a:r>
              <a:rPr lang="en-GB" dirty="0"/>
              <a:t> </a:t>
            </a:r>
            <a:r>
              <a:rPr lang="en-GB" dirty="0" err="1"/>
              <a:t>bobl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diwydiant</a:t>
            </a:r>
            <a:r>
              <a:rPr lang="en-GB" dirty="0"/>
              <a:t> </a:t>
            </a:r>
            <a:r>
              <a:rPr lang="en-GB" dirty="0" err="1"/>
              <a:t>o’r</a:t>
            </a:r>
            <a:r>
              <a:rPr lang="en-GB" dirty="0"/>
              <a:t> </a:t>
            </a:r>
            <a:r>
              <a:rPr lang="en-GB" dirty="0" err="1"/>
              <a:t>sleidiau</a:t>
            </a:r>
            <a:r>
              <a:rPr lang="en-GB" dirty="0"/>
              <a:t> </a:t>
            </a:r>
            <a:r>
              <a:rPr lang="en-GB" dirty="0" err="1"/>
              <a:t>blaenorol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82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10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Gallwch</a:t>
            </a:r>
            <a:r>
              <a:rPr lang="en-GB" dirty="0"/>
              <a:t> chi </a:t>
            </a:r>
            <a:r>
              <a:rPr lang="en-GB" dirty="0" err="1"/>
              <a:t>newid</a:t>
            </a:r>
            <a:r>
              <a:rPr lang="en-GB" dirty="0"/>
              <a:t> y </a:t>
            </a:r>
            <a:r>
              <a:rPr lang="en-GB" dirty="0" err="1"/>
              <a:t>gweithgaredd</a:t>
            </a:r>
            <a:r>
              <a:rPr lang="en-GB" dirty="0"/>
              <a:t> neu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deunyddiau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 – </a:t>
            </a:r>
            <a:r>
              <a:rPr lang="en-GB" dirty="0" err="1"/>
              <a:t>adeiladu</a:t>
            </a:r>
            <a:r>
              <a:rPr lang="en-GB" dirty="0"/>
              <a:t> </a:t>
            </a:r>
            <a:r>
              <a:rPr lang="en-GB" dirty="0" err="1"/>
              <a:t>tŵr</a:t>
            </a:r>
            <a:r>
              <a:rPr lang="en-GB" dirty="0"/>
              <a:t>, </a:t>
            </a:r>
            <a:r>
              <a:rPr lang="en-GB" dirty="0" err="1"/>
              <a:t>adeiladu</a:t>
            </a:r>
            <a:r>
              <a:rPr lang="en-GB" dirty="0"/>
              <a:t> </a:t>
            </a:r>
            <a:r>
              <a:rPr lang="en-GB" dirty="0" err="1"/>
              <a:t>pont</a:t>
            </a:r>
            <a:r>
              <a:rPr lang="en-GB" dirty="0"/>
              <a:t>, </a:t>
            </a:r>
            <a:r>
              <a:rPr lang="en-GB" dirty="0" err="1"/>
              <a:t>ayb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524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675" y="742950"/>
            <a:ext cx="6604000" cy="3716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08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10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Gwnewch</a:t>
            </a:r>
            <a:r>
              <a:rPr lang="en-GB" dirty="0"/>
              <a:t> y </a:t>
            </a:r>
            <a:r>
              <a:rPr lang="en-GB" dirty="0" err="1"/>
              <a:t>pwynt</a:t>
            </a:r>
            <a:r>
              <a:rPr lang="en-GB" dirty="0"/>
              <a:t> – o </a:t>
            </a:r>
            <a:r>
              <a:rPr lang="en-GB" dirty="0" err="1"/>
              <a:t>fewn</a:t>
            </a:r>
            <a:r>
              <a:rPr lang="en-GB" dirty="0"/>
              <a:t> 24 </a:t>
            </a:r>
            <a:r>
              <a:rPr lang="en-GB" dirty="0" err="1"/>
              <a:t>awr</a:t>
            </a:r>
            <a:r>
              <a:rPr lang="en-GB" dirty="0"/>
              <a:t>,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yna</a:t>
            </a:r>
            <a:r>
              <a:rPr lang="en-GB" dirty="0"/>
              <a:t> lot o </a:t>
            </a:r>
            <a:r>
              <a:rPr lang="en-GB" dirty="0" err="1"/>
              <a:t>ddewisiadau</a:t>
            </a:r>
            <a:r>
              <a:rPr lang="en-GB" dirty="0"/>
              <a:t> </a:t>
            </a:r>
            <a:r>
              <a:rPr lang="en-GB" dirty="0" err="1"/>
              <a:t>i’w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, </a:t>
            </a:r>
            <a:r>
              <a:rPr lang="en-GB" dirty="0" err="1"/>
              <a:t>bydd</a:t>
            </a:r>
            <a:r>
              <a:rPr lang="en-GB" dirty="0"/>
              <a:t> y </a:t>
            </a:r>
            <a:r>
              <a:rPr lang="en-GB" dirty="0" err="1"/>
              <a:t>dewisiadau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brysio</a:t>
            </a:r>
            <a:r>
              <a:rPr lang="en-GB" dirty="0"/>
              <a:t>, </a:t>
            </a:r>
            <a:r>
              <a:rPr lang="en-GB" dirty="0" err="1"/>
              <a:t>heb</a:t>
            </a:r>
            <a:r>
              <a:rPr lang="en-GB" dirty="0"/>
              <a:t> </a:t>
            </a:r>
            <a:r>
              <a:rPr lang="en-GB" dirty="0" err="1"/>
              <a:t>fawr</a:t>
            </a:r>
            <a:r>
              <a:rPr lang="en-GB" dirty="0"/>
              <a:t> o </a:t>
            </a:r>
            <a:r>
              <a:rPr lang="en-GB" dirty="0" err="1"/>
              <a:t>feddwl</a:t>
            </a:r>
            <a:r>
              <a:rPr lang="en-GB" dirty="0"/>
              <a:t> y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ôl</a:t>
            </a:r>
            <a:r>
              <a:rPr lang="en-GB" dirty="0"/>
              <a:t> </a:t>
            </a:r>
            <a:r>
              <a:rPr lang="en-GB" dirty="0" err="1"/>
              <a:t>iddyn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, ac </a:t>
            </a:r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fydd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bosib</a:t>
            </a:r>
            <a:r>
              <a:rPr lang="en-GB" dirty="0"/>
              <a:t> o </a:t>
            </a:r>
            <a:r>
              <a:rPr lang="en-GB" dirty="0" err="1"/>
              <a:t>wneud</a:t>
            </a:r>
            <a:r>
              <a:rPr lang="en-GB" dirty="0"/>
              <a:t> </a:t>
            </a:r>
            <a:r>
              <a:rPr lang="en-GB" dirty="0" err="1"/>
              <a:t>popeth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45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75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CG =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gwers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75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10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bosib</a:t>
            </a:r>
            <a:r>
              <a:rPr lang="en-GB" dirty="0"/>
              <a:t> </a:t>
            </a:r>
            <a:r>
              <a:rPr lang="en-GB" dirty="0" err="1"/>
              <a:t>gwirfoddoli</a:t>
            </a:r>
            <a:r>
              <a:rPr lang="en-GB" dirty="0"/>
              <a:t> </a:t>
            </a:r>
            <a:r>
              <a:rPr lang="en-GB" dirty="0" err="1"/>
              <a:t>dramor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rhaglenni</a:t>
            </a:r>
            <a:r>
              <a:rPr lang="en-GB" dirty="0"/>
              <a:t> am </a:t>
            </a:r>
            <a:r>
              <a:rPr lang="en-GB" dirty="0" err="1"/>
              <a:t>ffioedd</a:t>
            </a:r>
            <a:r>
              <a:rPr lang="en-GB" dirty="0"/>
              <a:t> </a:t>
            </a:r>
            <a:r>
              <a:rPr lang="en-GB" dirty="0" err="1"/>
              <a:t>llai</a:t>
            </a:r>
            <a:r>
              <a:rPr lang="en-GB" dirty="0"/>
              <a:t>. </a:t>
            </a:r>
            <a:r>
              <a:rPr lang="en-GB" dirty="0" err="1"/>
              <a:t>Ymwelwch</a:t>
            </a:r>
            <a:r>
              <a:rPr lang="en-GB" dirty="0"/>
              <a:t> </a:t>
            </a:r>
            <a:r>
              <a:rPr lang="en-GB" dirty="0" err="1"/>
              <a:t>â</a:t>
            </a:r>
            <a:r>
              <a:rPr lang="en-GB" dirty="0"/>
              <a:t> </a:t>
            </a:r>
            <a:r>
              <a:rPr lang="en-GB" baseline="0" dirty="0" err="1"/>
              <a:t>globalteer.org</a:t>
            </a:r>
            <a:r>
              <a:rPr lang="en-GB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468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36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273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678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10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Gwnewch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grŵp</a:t>
            </a:r>
            <a:r>
              <a:rPr lang="en-GB" dirty="0"/>
              <a:t> – </a:t>
            </a:r>
            <a:r>
              <a:rPr lang="en-GB" dirty="0" err="1"/>
              <a:t>dangoswch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a’r</a:t>
            </a:r>
            <a:r>
              <a:rPr lang="en-GB" dirty="0"/>
              <a:t> </a:t>
            </a:r>
            <a:r>
              <a:rPr lang="en-GB" dirty="0" err="1"/>
              <a:t>opsiynau</a:t>
            </a:r>
            <a:r>
              <a:rPr lang="en-GB" dirty="0"/>
              <a:t>, </a:t>
            </a:r>
            <a:r>
              <a:rPr lang="en-GB" dirty="0" err="1"/>
              <a:t>wedyn</a:t>
            </a:r>
            <a:r>
              <a:rPr lang="en-GB" dirty="0"/>
              <a:t> </a:t>
            </a:r>
            <a:r>
              <a:rPr lang="en-GB" dirty="0" err="1"/>
              <a:t>gofynnwch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grŵp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weiddi’r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cyn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ateb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744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790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639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43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15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0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10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Rheolau</a:t>
            </a:r>
            <a:r>
              <a:rPr lang="en-GB" dirty="0"/>
              <a:t> </a:t>
            </a:r>
            <a:r>
              <a:rPr lang="en-GB" dirty="0" err="1"/>
              <a:t>sylfaenol</a:t>
            </a:r>
            <a:r>
              <a:rPr lang="en-GB" dirty="0"/>
              <a:t> </a:t>
            </a:r>
            <a:r>
              <a:rPr lang="en-GB" dirty="0" err="1"/>
              <a:t>awgrymedig</a:t>
            </a:r>
            <a:r>
              <a:rPr lang="en-GB" dirty="0"/>
              <a:t>, </a:t>
            </a:r>
            <a:r>
              <a:rPr lang="en-GB" dirty="0" err="1"/>
              <a:t>gallwch</a:t>
            </a:r>
            <a:r>
              <a:rPr lang="en-GB" dirty="0"/>
              <a:t> chi </a:t>
            </a:r>
            <a:r>
              <a:rPr lang="en-GB" dirty="0" err="1"/>
              <a:t>ddefnyddio’r</a:t>
            </a:r>
            <a:r>
              <a:rPr lang="en-GB" dirty="0"/>
              <a:t> </a:t>
            </a:r>
            <a:r>
              <a:rPr lang="en-GB" dirty="0" err="1"/>
              <a:t>rhain</a:t>
            </a:r>
            <a:r>
              <a:rPr lang="en-GB" dirty="0"/>
              <a:t> neu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grŵp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hawgrymu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226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813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19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247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62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010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74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66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Defnyddiwch</a:t>
            </a:r>
            <a:r>
              <a:rPr lang="en-GB" dirty="0"/>
              <a:t> A8.1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9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Gwelwch</a:t>
            </a:r>
            <a:r>
              <a:rPr lang="en-GB" dirty="0"/>
              <a:t> </a:t>
            </a:r>
            <a:r>
              <a:rPr lang="en-GB" dirty="0" err="1"/>
              <a:t>ganllawiau</a:t>
            </a:r>
            <a:r>
              <a:rPr lang="en-GB" dirty="0"/>
              <a:t> </a:t>
            </a:r>
            <a:r>
              <a:rPr lang="en-GB" dirty="0" err="1"/>
              <a:t>dysgu</a:t>
            </a:r>
            <a:r>
              <a:rPr lang="en-GB" dirty="0"/>
              <a:t> am </a:t>
            </a:r>
            <a:r>
              <a:rPr lang="en-GB" dirty="0" err="1"/>
              <a:t>gynlluniau</a:t>
            </a:r>
            <a:r>
              <a:rPr lang="en-GB" dirty="0"/>
              <a:t> </a:t>
            </a:r>
            <a:r>
              <a:rPr lang="en-GB" dirty="0" err="1"/>
              <a:t>gwers</a:t>
            </a:r>
            <a:endParaRPr lang="en-GB" dirty="0"/>
          </a:p>
          <a:p>
            <a:r>
              <a:rPr lang="en-GB" dirty="0" err="1"/>
              <a:t>Gallwch</a:t>
            </a:r>
            <a:r>
              <a:rPr lang="en-GB" dirty="0"/>
              <a:t> chi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gweithgaredd</a:t>
            </a:r>
            <a:r>
              <a:rPr lang="en-GB" dirty="0"/>
              <a:t> </a:t>
            </a:r>
            <a:r>
              <a:rPr lang="en-GB" dirty="0" err="1"/>
              <a:t>torri’r</a:t>
            </a:r>
            <a:r>
              <a:rPr lang="en-GB" dirty="0"/>
              <a:t> </a:t>
            </a:r>
            <a:r>
              <a:rPr lang="en-GB" dirty="0" err="1"/>
              <a:t>garw</a:t>
            </a:r>
            <a:r>
              <a:rPr lang="en-GB" dirty="0"/>
              <a:t> </a:t>
            </a:r>
            <a:r>
              <a:rPr lang="en-GB" dirty="0" err="1"/>
              <a:t>rydych</a:t>
            </a:r>
            <a:r>
              <a:rPr lang="en-GB" dirty="0"/>
              <a:t> </a:t>
            </a:r>
            <a:r>
              <a:rPr lang="en-GB" dirty="0" err="1"/>
              <a:t>chi’n</a:t>
            </a:r>
            <a:r>
              <a:rPr lang="en-GB" dirty="0"/>
              <a:t> </a:t>
            </a:r>
            <a:r>
              <a:rPr lang="en-GB" dirty="0" err="1"/>
              <a:t>gwybod</a:t>
            </a:r>
            <a:r>
              <a:rPr lang="en-GB" dirty="0"/>
              <a:t> a </a:t>
            </a:r>
            <a:r>
              <a:rPr lang="en-GB" dirty="0" err="1"/>
              <a:t>fydd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gweithio’n</a:t>
            </a:r>
            <a:r>
              <a:rPr lang="en-GB" dirty="0"/>
              <a:t> </a:t>
            </a:r>
            <a:r>
              <a:rPr lang="en-GB" dirty="0" err="1"/>
              <a:t>dda</a:t>
            </a:r>
            <a:r>
              <a:rPr lang="en-GB" dirty="0"/>
              <a:t> </a:t>
            </a:r>
            <a:r>
              <a:rPr lang="en-GB" dirty="0" err="1"/>
              <a:t>i’ch</a:t>
            </a:r>
            <a:r>
              <a:rPr lang="en-GB" dirty="0"/>
              <a:t> </a:t>
            </a:r>
            <a:r>
              <a:rPr lang="en-GB" dirty="0" err="1"/>
              <a:t>grŵp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38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Sicrhewch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hyfforddwr</a:t>
            </a:r>
            <a:r>
              <a:rPr lang="en-GB" dirty="0"/>
              <a:t> </a:t>
            </a:r>
            <a:r>
              <a:rPr lang="en-GB" dirty="0" err="1"/>
              <a:t>ddim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arwain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drwy</a:t>
            </a:r>
            <a:r>
              <a:rPr lang="en-GB" dirty="0"/>
              <a:t> </a:t>
            </a:r>
            <a:r>
              <a:rPr lang="en-GB" dirty="0" err="1"/>
              <a:t>awgrymu</a:t>
            </a:r>
            <a:r>
              <a:rPr lang="en-GB" dirty="0"/>
              <a:t> pa jar </a:t>
            </a:r>
            <a:r>
              <a:rPr lang="en-GB" dirty="0" err="1"/>
              <a:t>buasen</a:t>
            </a:r>
            <a:r>
              <a:rPr lang="en-GB" dirty="0"/>
              <a:t> </a:t>
            </a:r>
            <a:r>
              <a:rPr lang="en-GB" dirty="0" err="1"/>
              <a:t>nhw’n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ddewis</a:t>
            </a:r>
            <a:endParaRPr lang="en-GB" baseline="0" dirty="0"/>
          </a:p>
          <a:p>
            <a:r>
              <a:rPr lang="en-GB" baseline="0" dirty="0"/>
              <a:t>Mae </a:t>
            </a:r>
            <a:r>
              <a:rPr lang="en-GB" baseline="0" dirty="0" err="1"/>
              <a:t>hyn</a:t>
            </a:r>
            <a:r>
              <a:rPr lang="en-GB" baseline="0" dirty="0"/>
              <a:t> </a:t>
            </a:r>
            <a:r>
              <a:rPr lang="en-GB" baseline="0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ddefnyddiol</a:t>
            </a:r>
            <a:r>
              <a:rPr lang="en-GB" baseline="0" dirty="0"/>
              <a:t> </a:t>
            </a:r>
            <a:r>
              <a:rPr lang="en-GB" baseline="0" dirty="0" err="1"/>
              <a:t>fel</a:t>
            </a:r>
            <a:r>
              <a:rPr lang="en-GB" baseline="0" dirty="0"/>
              <a:t> </a:t>
            </a:r>
            <a:r>
              <a:rPr lang="en-GB" baseline="0" dirty="0" err="1"/>
              <a:t>ffigwr</a:t>
            </a:r>
            <a:r>
              <a:rPr lang="en-GB" baseline="0" dirty="0"/>
              <a:t> </a:t>
            </a:r>
            <a:r>
              <a:rPr lang="en-GB" baseline="0" dirty="0" err="1"/>
              <a:t>cymharol</a:t>
            </a:r>
            <a:r>
              <a:rPr lang="en-GB" baseline="0" dirty="0"/>
              <a:t> </a:t>
            </a:r>
            <a:r>
              <a:rPr lang="en-GB" baseline="0" dirty="0" err="1"/>
              <a:t>sylfaenol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21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Gofynnwch</a:t>
            </a:r>
            <a:r>
              <a:rPr lang="en-GB" dirty="0"/>
              <a:t> </a:t>
            </a:r>
            <a:r>
              <a:rPr lang="en-GB" dirty="0" err="1"/>
              <a:t>iddyn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ddangos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dwylo</a:t>
            </a:r>
            <a:r>
              <a:rPr lang="en-GB" dirty="0"/>
              <a:t>, neu </a:t>
            </a:r>
            <a:r>
              <a:rPr lang="en-GB" dirty="0" err="1"/>
              <a:t>sefyll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 </a:t>
            </a:r>
            <a:r>
              <a:rPr lang="en-GB" dirty="0" err="1"/>
              <a:t>rannau</a:t>
            </a:r>
            <a:r>
              <a:rPr lang="en-GB" dirty="0"/>
              <a:t> </a:t>
            </a:r>
            <a:r>
              <a:rPr lang="en-GB" dirty="0" err="1"/>
              <a:t>o’r</a:t>
            </a:r>
            <a:r>
              <a:rPr lang="en-GB" dirty="0"/>
              <a:t> </a:t>
            </a:r>
            <a:r>
              <a:rPr lang="en-GB" dirty="0" err="1"/>
              <a:t>ystafell</a:t>
            </a:r>
            <a:r>
              <a:rPr lang="en-GB" dirty="0"/>
              <a:t> –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bynnag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gweithio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</a:t>
            </a:r>
          </a:p>
          <a:p>
            <a:r>
              <a:rPr lang="en-GB" baseline="0" dirty="0"/>
              <a:t>Mae </a:t>
            </a:r>
            <a:r>
              <a:rPr lang="en-GB" baseline="0" dirty="0" err="1"/>
              <a:t>hyn</a:t>
            </a:r>
            <a:r>
              <a:rPr lang="en-GB" baseline="0" dirty="0"/>
              <a:t> </a:t>
            </a:r>
            <a:r>
              <a:rPr lang="en-GB" baseline="0" dirty="0" err="1"/>
              <a:t>yn</a:t>
            </a:r>
            <a:r>
              <a:rPr lang="en-GB" baseline="0" dirty="0"/>
              <a:t> </a:t>
            </a:r>
            <a:r>
              <a:rPr lang="en-GB" baseline="0" dirty="0" err="1"/>
              <a:t>ddefnyddiol</a:t>
            </a:r>
            <a:r>
              <a:rPr lang="en-GB" baseline="0" dirty="0"/>
              <a:t> </a:t>
            </a:r>
            <a:r>
              <a:rPr lang="en-GB" baseline="0" dirty="0" err="1"/>
              <a:t>fel</a:t>
            </a:r>
            <a:r>
              <a:rPr lang="en-GB" baseline="0" dirty="0"/>
              <a:t> </a:t>
            </a:r>
            <a:r>
              <a:rPr lang="en-GB" baseline="0" dirty="0" err="1"/>
              <a:t>ffigwr</a:t>
            </a:r>
            <a:r>
              <a:rPr lang="en-GB" baseline="0" dirty="0"/>
              <a:t> </a:t>
            </a:r>
            <a:r>
              <a:rPr lang="en-GB" baseline="0" dirty="0" err="1"/>
              <a:t>cymharol</a:t>
            </a:r>
            <a:r>
              <a:rPr lang="en-GB" baseline="0" dirty="0"/>
              <a:t> </a:t>
            </a:r>
            <a:r>
              <a:rPr lang="en-GB" baseline="0" dirty="0" err="1"/>
              <a:t>sylfaenol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25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10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Cwestiynau</a:t>
            </a:r>
            <a:r>
              <a:rPr lang="en-GB" dirty="0"/>
              <a:t> </a:t>
            </a:r>
            <a:r>
              <a:rPr lang="en-GB" dirty="0" err="1"/>
              <a:t>defnyddiol</a:t>
            </a:r>
            <a:r>
              <a:rPr lang="en-GB" dirty="0"/>
              <a:t> –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oeddech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am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oeddech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blentyn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A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dal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eisiau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gwneud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Beth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am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nawr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39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10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Gall y </a:t>
            </a:r>
            <a:r>
              <a:rPr lang="en-GB" dirty="0" err="1"/>
              <a:t>fideo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osod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rhy</a:t>
            </a:r>
            <a:r>
              <a:rPr lang="en-GB" dirty="0"/>
              <a:t> </a:t>
            </a:r>
            <a:r>
              <a:rPr lang="en-GB" dirty="0" err="1"/>
              <a:t>fawr</a:t>
            </a:r>
            <a:r>
              <a:rPr lang="en-GB" dirty="0"/>
              <a:t>. </a:t>
            </a:r>
            <a:r>
              <a:rPr lang="en-GB" dirty="0" err="1"/>
              <a:t>Defnyddiwch</a:t>
            </a:r>
            <a:r>
              <a:rPr lang="en-GB" dirty="0"/>
              <a:t> </a:t>
            </a:r>
            <a:r>
              <a:rPr lang="en-GB" dirty="0" err="1"/>
              <a:t>ddolen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30364-1EC5-4C4A-B73A-092E241CA3B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7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1701602"/>
            <a:ext cx="8256091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80" y="2709714"/>
            <a:ext cx="9361040" cy="29523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04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637" y="1617741"/>
            <a:ext cx="8256091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639" y="3057741"/>
            <a:ext cx="10365899" cy="325237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573" y="2337741"/>
            <a:ext cx="8258155" cy="64799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91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Quot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29035" y="1876740"/>
            <a:ext cx="9937104" cy="15839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“Insert quote</a:t>
            </a:r>
            <a:br>
              <a:rPr lang="en-US" dirty="0"/>
            </a:br>
            <a:r>
              <a:rPr lang="en-US" dirty="0"/>
              <a:t>here”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737547" y="4098493"/>
            <a:ext cx="54721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Quoted by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A9F666-CA49-3342-9B1A-FFF6CAF5FA4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9A9F666-CA49-3342-9B1A-FFF6CAF5FA4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rgbClr val="87027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DBF88F9-CDC7-6440-8A59-8CCC41E4E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851" y="399233"/>
            <a:ext cx="2202276" cy="52521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="" xmlns:a16="http://schemas.microsoft.com/office/drawing/2014/main" id="{AC737710-8894-094B-ADF1-1B37E6AEBE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878" y="323277"/>
            <a:ext cx="859614" cy="6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3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A9F666-CA49-3342-9B1A-FFF6CAF5FA4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0F30373-62BA-EB4B-9DC1-3DFF30906B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9035" y="1876740"/>
            <a:ext cx="9937104" cy="15839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“Insert quote</a:t>
            </a:r>
            <a:br>
              <a:rPr lang="en-US" dirty="0"/>
            </a:br>
            <a:r>
              <a:rPr lang="en-US" dirty="0"/>
              <a:t>here”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="" xmlns:a16="http://schemas.microsoft.com/office/drawing/2014/main" id="{C7BD8B8A-9973-6D4E-9257-B45501FB07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7547" y="4098493"/>
            <a:ext cx="5472112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Quoted by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A9F666-CA49-3342-9B1A-FFF6CAF5FA4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rgbClr val="87027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="" xmlns:a16="http://schemas.microsoft.com/office/drawing/2014/main" id="{5FE2E760-2ABE-AC44-9E8B-B9C25289C1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878" y="323277"/>
            <a:ext cx="859614" cy="677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8341E6-94D8-1F4A-A1B8-6A07176636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851" y="399233"/>
            <a:ext cx="2202276" cy="5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7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639" y="1701602"/>
            <a:ext cx="825815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4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83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979" y="1710582"/>
            <a:ext cx="10365899" cy="296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24F3285-A34E-8548-98AF-1AC03AA1DF0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24F3285-A34E-8548-98AF-1AC03AA1DF0B}"/>
              </a:ext>
            </a:extLst>
          </p:cNvPr>
          <p:cNvSpPr/>
          <p:nvPr/>
        </p:nvSpPr>
        <p:spPr bwMode="auto">
          <a:xfrm>
            <a:off x="0" y="0"/>
            <a:ext cx="12195175" cy="1341562"/>
          </a:xfrm>
          <a:prstGeom prst="rect">
            <a:avLst/>
          </a:prstGeom>
          <a:solidFill>
            <a:srgbClr val="87027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979" y="400441"/>
            <a:ext cx="9056632" cy="5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56ADAE9-F1A5-D843-A1C6-9DA3D6EB022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851" y="399233"/>
            <a:ext cx="2202276" cy="52521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="" xmlns:a16="http://schemas.microsoft.com/office/drawing/2014/main" id="{D633BF87-17D8-7B4F-9CFA-EBB2215DEF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9370" y="314763"/>
            <a:ext cx="785576" cy="69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0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8" r:id="rId3"/>
    <p:sldLayoutId id="2147483789" r:id="rId4"/>
    <p:sldLayoutId id="2147483790" r:id="rId5"/>
    <p:sldLayoutId id="2147483791" r:id="rId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 i="0">
          <a:solidFill>
            <a:srgbClr val="FFE900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61004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1220084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830126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2440168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57188" indent="-3571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•"/>
        <a:defRPr sz="30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0" indent="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None/>
        <a:defRPr sz="3000" b="0" i="0">
          <a:solidFill>
            <a:schemeClr val="tx1"/>
          </a:solidFill>
          <a:latin typeface="Calibri" panose="020F0502020204030204" pitchFamily="34" charset="0"/>
          <a:ea typeface="+mn-ea"/>
        </a:defRPr>
      </a:lvl2pPr>
      <a:lvl3pPr marL="0" indent="0" algn="l" rtl="0" eaLnBrk="1" fontAlgn="base" hangingPunct="1">
        <a:spcBef>
          <a:spcPct val="20000"/>
        </a:spcBef>
        <a:spcAft>
          <a:spcPct val="0"/>
        </a:spcAft>
        <a:buNone/>
        <a:defRPr sz="3000" b="0" i="0">
          <a:solidFill>
            <a:schemeClr val="tx1"/>
          </a:solidFill>
          <a:latin typeface="Calibri" panose="020F0502020204030204" pitchFamily="34" charset="0"/>
          <a:ea typeface="+mn-ea"/>
        </a:defRPr>
      </a:lvl3pPr>
      <a:lvl4pPr marL="0" indent="0" algn="l" rtl="0" eaLnBrk="1" fontAlgn="base" hangingPunct="1">
        <a:spcBef>
          <a:spcPct val="20000"/>
        </a:spcBef>
        <a:spcAft>
          <a:spcPct val="0"/>
        </a:spcAft>
        <a:buNone/>
        <a:defRPr sz="3000" b="0" i="0">
          <a:solidFill>
            <a:schemeClr val="tx1"/>
          </a:solidFill>
          <a:latin typeface="Calibri" panose="020F0502020204030204" pitchFamily="34" charset="0"/>
          <a:ea typeface="+mn-ea"/>
        </a:defRPr>
      </a:lvl4pPr>
      <a:lvl5pPr marL="0" indent="0" algn="l" rtl="0" eaLnBrk="1" fontAlgn="base" hangingPunct="1">
        <a:spcBef>
          <a:spcPct val="20000"/>
        </a:spcBef>
        <a:spcAft>
          <a:spcPct val="0"/>
        </a:spcAft>
        <a:buNone/>
        <a:defRPr sz="3000" b="0" i="0">
          <a:solidFill>
            <a:schemeClr val="tx1"/>
          </a:solidFill>
          <a:latin typeface="Calibri" panose="020F0502020204030204" pitchFamily="34" charset="0"/>
          <a:ea typeface="+mn-ea"/>
        </a:defRPr>
      </a:lvl5pPr>
      <a:lvl6pPr marL="3355231" indent="-305021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6pPr>
      <a:lvl7pPr marL="3965273" indent="-305021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7pPr>
      <a:lvl8pPr marL="4575315" indent="-305021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8pPr>
      <a:lvl9pPr marL="5185357" indent="-305021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42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084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126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168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210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252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294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336" algn="l" defTabSz="6100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izsAPnrn6s" TargetMode="External"/><Relationship Id="rId5" Type="http://schemas.openxmlformats.org/officeDocument/2006/relationships/hyperlink" Target="https://www.youtube.com/watch?v=cizsAPnrn6s" TargetMode="Externa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careers.service.gov.uk/explore-career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sv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ymrungweithio.llyw.cymru/sites/default/files/images/FINAL%20Into%20Apprenticeships%20Disability%20Guide%20WELSH.pdf" TargetMode="External"/><Relationship Id="rId5" Type="http://schemas.openxmlformats.org/officeDocument/2006/relationships/hyperlink" Target="https://ams.careerswales.com/Public/Default.aspx?mode=logout&amp;timenow=192239&amp;outputLang=Tr1" TargetMode="External"/><Relationship Id="rId4" Type="http://schemas.openxmlformats.org/officeDocument/2006/relationships/image" Target="../media/image38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gyrfacymru.llyw.cymru/cyrsiau-a-hyfforddiant/hyfforddeiaetha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8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hyperlink" Target="https://gyrfacymru.llyw.cymru/cael-swydd/sut-i-gael-profiad/interniaethau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volunteering-wales.net/vk/volunteers/index.htm?lang=CY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8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yllidmyfyrwyrcymru.co.uk/myfyrwyr-israddedig/myfyrwyr-newydd/pa-gymorth-ariannol-sydd-ar-gael/lwfans-myfyrwyr-anabl.aspx" TargetMode="Externa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E255447-7D08-A641-9F9C-744802AEB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341563"/>
            <a:ext cx="12195174" cy="5533222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21105" y="2781722"/>
            <a:ext cx="6468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Cymru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336947" y="2134592"/>
            <a:ext cx="7056784" cy="71913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7500"/>
              </a:lnSpc>
              <a:tabLst>
                <a:tab pos="1470025" algn="l"/>
              </a:tabLst>
            </a:pPr>
            <a:r>
              <a:rPr lang="en-GB" sz="11500" b="1" dirty="0" err="1"/>
              <a:t>Fy</a:t>
            </a:r>
            <a:r>
              <a:rPr lang="en-GB" sz="11500" b="1" dirty="0"/>
              <a:t> </a:t>
            </a:r>
            <a:r>
              <a:rPr lang="en-GB" sz="11500" b="1" dirty="0" err="1"/>
              <a:t>Nyfodol</a:t>
            </a:r>
            <a:endParaRPr lang="en-GB" sz="11500" b="1" dirty="0"/>
          </a:p>
        </p:txBody>
      </p:sp>
    </p:spTree>
    <p:extLst>
      <p:ext uri="{BB962C8B-B14F-4D97-AF65-F5344CB8AC3E}">
        <p14:creationId xmlns:p14="http://schemas.microsoft.com/office/powerpoint/2010/main" val="4207264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F96E51A-D7F7-AD46-AFC7-767946E4787F}"/>
              </a:ext>
            </a:extLst>
          </p:cNvPr>
          <p:cNvGrpSpPr/>
          <p:nvPr/>
        </p:nvGrpSpPr>
        <p:grpSpPr>
          <a:xfrm>
            <a:off x="751519" y="2059771"/>
            <a:ext cx="11322732" cy="3730752"/>
            <a:chOff x="751519" y="2059771"/>
            <a:chExt cx="11322732" cy="3730752"/>
          </a:xfrm>
        </p:grpSpPr>
        <p:sp>
          <p:nvSpPr>
            <p:cNvPr id="3" name="TextBox 2"/>
            <p:cNvSpPr txBox="1"/>
            <p:nvPr/>
          </p:nvSpPr>
          <p:spPr>
            <a:xfrm>
              <a:off x="8329835" y="3429794"/>
              <a:ext cx="37444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Don’t worry if you are not sure yet!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3856D1D6-EB9E-E443-A6CB-448ADEEAA602}"/>
                </a:ext>
              </a:extLst>
            </p:cNvPr>
            <p:cNvGrpSpPr/>
            <p:nvPr/>
          </p:nvGrpSpPr>
          <p:grpSpPr>
            <a:xfrm>
              <a:off x="751519" y="2059771"/>
              <a:ext cx="6978308" cy="3730752"/>
              <a:chOff x="751519" y="1809194"/>
              <a:chExt cx="6978308" cy="3730752"/>
            </a:xfrm>
          </p:grpSpPr>
          <p:pic>
            <p:nvPicPr>
              <p:cNvPr id="5" name="Picture 4"/>
              <p:cNvPicPr>
                <a:picLocks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431" t="112" r="12896" b="4173"/>
              <a:stretch/>
            </p:blipFill>
            <p:spPr>
              <a:xfrm>
                <a:off x="751519" y="1809194"/>
                <a:ext cx="3731332" cy="3730752"/>
              </a:xfrm>
              <a:prstGeom prst="ellipse">
                <a:avLst/>
              </a:prstGeom>
              <a:ln w="38100"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</p:pic>
          <p:pic>
            <p:nvPicPr>
              <p:cNvPr id="4" name="Picture 3"/>
              <p:cNvPicPr>
                <a:picLocks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99075" y="1809194"/>
                <a:ext cx="3730752" cy="3730752"/>
              </a:xfrm>
              <a:prstGeom prst="ellipse">
                <a:avLst/>
              </a:prstGeom>
              <a:ln w="38100">
                <a:solidFill>
                  <a:schemeClr val="bg2">
                    <a:lumMod val="20000"/>
                    <a:lumOff val="80000"/>
                  </a:schemeClr>
                </a:solidFill>
              </a:ln>
            </p:spPr>
          </p:pic>
        </p:grpSp>
      </p:grp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A7B4CF5-402B-E04F-8F36-32480A35E5F1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772233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ydych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meddwl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fath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swydd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hoffech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wneud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4000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ED8962D-D788-444F-AB68-024FE6D113CB}"/>
              </a:ext>
            </a:extLst>
          </p:cNvPr>
          <p:cNvGrpSpPr/>
          <p:nvPr/>
        </p:nvGrpSpPr>
        <p:grpSpPr>
          <a:xfrm>
            <a:off x="48915" y="1557586"/>
            <a:ext cx="12445174" cy="4752528"/>
            <a:chOff x="48915" y="1557586"/>
            <a:chExt cx="12445174" cy="4752528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A4540D66-63B0-B64D-9473-8E5B25C44618}"/>
                </a:ext>
              </a:extLst>
            </p:cNvPr>
            <p:cNvSpPr/>
            <p:nvPr/>
          </p:nvSpPr>
          <p:spPr bwMode="auto">
            <a:xfrm>
              <a:off x="646140" y="1557586"/>
              <a:ext cx="11356103" cy="4752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A97F651C-1D71-4A48-9491-04AA1F0B0AE3}"/>
                </a:ext>
              </a:extLst>
            </p:cNvPr>
            <p:cNvGrpSpPr/>
            <p:nvPr/>
          </p:nvGrpSpPr>
          <p:grpSpPr>
            <a:xfrm>
              <a:off x="48915" y="1783219"/>
              <a:ext cx="12445174" cy="3662799"/>
              <a:chOff x="-167109" y="1701602"/>
              <a:chExt cx="12445174" cy="3662799"/>
            </a:xfrm>
          </p:grpSpPr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DC99A9C5-6C01-D34E-BD7D-4A1D9EC120B6}"/>
                  </a:ext>
                </a:extLst>
              </p:cNvPr>
              <p:cNvSpPr txBox="1"/>
              <p:nvPr/>
            </p:nvSpPr>
            <p:spPr>
              <a:xfrm>
                <a:off x="624979" y="1701602"/>
                <a:ext cx="111612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Efallai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bydd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y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cwestiynau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hyn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yn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helpu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chi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feddwl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am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opsiynau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="" xmlns:a16="http://schemas.microsoft.com/office/drawing/2014/main" id="{680ABD15-9E8F-8D42-AB12-99DDCA7C7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3433291" y="2274880"/>
                <a:ext cx="5244058" cy="3089521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="" xmlns:a16="http://schemas.microsoft.com/office/drawing/2014/main" id="{516D2EC0-0AF3-2945-AFB3-699B680C9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7034007" y="2274880"/>
                <a:ext cx="5244058" cy="3089521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="" xmlns:a16="http://schemas.microsoft.com/office/drawing/2014/main" id="{E1779B30-33D0-6D40-B1C1-D96EC5083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-167109" y="2274880"/>
                <a:ext cx="5244058" cy="3089521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FBED3AB4-C422-A944-A5BA-17D305C14131}"/>
                  </a:ext>
                </a:extLst>
              </p:cNvPr>
              <p:cNvSpPr/>
              <p:nvPr/>
            </p:nvSpPr>
            <p:spPr bwMode="auto">
              <a:xfrm>
                <a:off x="993029" y="2802935"/>
                <a:ext cx="2570381" cy="189871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Beth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oeddwn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am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fod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pan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oeddwn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i’n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blentyn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DA6C7FBB-B129-8B4F-9A7F-AC180DA7F413}"/>
                  </a:ext>
                </a:extLst>
              </p:cNvPr>
              <p:cNvSpPr/>
              <p:nvPr/>
            </p:nvSpPr>
            <p:spPr bwMode="auto">
              <a:xfrm>
                <a:off x="4794785" y="2833757"/>
                <a:ext cx="2198111" cy="189871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Beth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sy’n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gwneud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mi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deimlo’n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hapusaf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9318DC18-3368-7D42-84D6-E976228A33C6}"/>
                  </a:ext>
                </a:extLst>
              </p:cNvPr>
              <p:cNvSpPr/>
              <p:nvPr/>
            </p:nvSpPr>
            <p:spPr bwMode="auto">
              <a:xfrm>
                <a:off x="8586524" y="3049961"/>
                <a:ext cx="1883245" cy="189871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bynciau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ydw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i’n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hoffi</a:t>
                </a: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078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zsAPnrn6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17167" y="1773610"/>
            <a:ext cx="7560840" cy="4252759"/>
          </a:xfrm>
          <a:prstGeom prst="rect">
            <a:avLst/>
          </a:prstGeom>
          <a:ln w="63500">
            <a:solidFill>
              <a:srgbClr val="FFE9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75" y="5109506"/>
            <a:ext cx="4284476" cy="1296144"/>
          </a:xfrm>
        </p:spPr>
        <p:txBody>
          <a:bodyPr/>
          <a:lstStyle/>
          <a:p>
            <a:r>
              <a:rPr lang="en-GB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Byddardod yn Gweithio ym Mhobman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FAC8C2E2-2BFB-DF48-9B59-75E9265C840F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2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Meddu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ar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eich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byddardod</a:t>
            </a:r>
            <a:endParaRPr lang="en-US" sz="72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78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Meddu</a:t>
            </a:r>
            <a:r>
              <a:rPr lang="en-GB" sz="4000" b="1" dirty="0"/>
              <a:t> </a:t>
            </a:r>
            <a:r>
              <a:rPr lang="en-GB" sz="4000" b="1" dirty="0" err="1"/>
              <a:t>ar</a:t>
            </a:r>
            <a:r>
              <a:rPr lang="en-GB" sz="4000" b="1" dirty="0"/>
              <a:t> </a:t>
            </a:r>
            <a:r>
              <a:rPr lang="en-GB" sz="4000" b="1" dirty="0" err="1"/>
              <a:t>eich</a:t>
            </a:r>
            <a:r>
              <a:rPr lang="en-GB" sz="4000" b="1" dirty="0"/>
              <a:t> </a:t>
            </a:r>
            <a:r>
              <a:rPr lang="en-GB" sz="4000" b="1" dirty="0" err="1"/>
              <a:t>byddardod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361040" cy="4752528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Beth </a:t>
            </a:r>
            <a:r>
              <a:rPr lang="en-GB" sz="2800" b="1" dirty="0" err="1"/>
              <a:t>mae</a:t>
            </a:r>
            <a:r>
              <a:rPr lang="en-GB" sz="2800" b="1" dirty="0"/>
              <a:t> </a:t>
            </a:r>
            <a:r>
              <a:rPr lang="en-GB" sz="2800" b="1" dirty="0" err="1"/>
              <a:t>hyn</a:t>
            </a:r>
            <a:r>
              <a:rPr lang="en-GB" sz="2800" b="1" dirty="0"/>
              <a:t> </a:t>
            </a:r>
            <a:r>
              <a:rPr lang="en-GB" sz="2800" b="1" dirty="0" err="1"/>
              <a:t>yn</a:t>
            </a:r>
            <a:r>
              <a:rPr lang="en-GB" sz="2800" b="1" dirty="0"/>
              <a:t> </a:t>
            </a:r>
            <a:r>
              <a:rPr lang="en-GB" sz="2800" b="1" dirty="0" err="1"/>
              <a:t>ei</a:t>
            </a:r>
            <a:r>
              <a:rPr lang="en-GB" sz="2800" b="1" dirty="0"/>
              <a:t> </a:t>
            </a:r>
            <a:r>
              <a:rPr lang="en-GB" sz="2800" b="1" dirty="0" err="1"/>
              <a:t>olygu</a:t>
            </a:r>
            <a:r>
              <a:rPr lang="en-GB" sz="2800" b="1" dirty="0"/>
              <a:t>?</a:t>
            </a:r>
          </a:p>
          <a:p>
            <a:r>
              <a:rPr lang="en-GB" sz="2800" dirty="0" err="1"/>
              <a:t>Gwybod</a:t>
            </a:r>
            <a:r>
              <a:rPr lang="en-GB" sz="2800" dirty="0"/>
              <a:t> am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byddardod</a:t>
            </a:r>
            <a:r>
              <a:rPr lang="en-GB" sz="2800" dirty="0"/>
              <a:t>, </a:t>
            </a:r>
            <a:r>
              <a:rPr lang="en-GB" sz="2800" dirty="0" err="1"/>
              <a:t>lefel</a:t>
            </a:r>
            <a:r>
              <a:rPr lang="en-GB" sz="2800" dirty="0"/>
              <a:t>/math</a:t>
            </a:r>
          </a:p>
          <a:p>
            <a:r>
              <a:rPr lang="en-GB" sz="2800" dirty="0" err="1"/>
              <a:t>Adnabod</a:t>
            </a:r>
            <a:r>
              <a:rPr lang="en-GB" sz="2800" dirty="0"/>
              <a:t> </a:t>
            </a:r>
            <a:r>
              <a:rPr lang="en-GB" sz="2800" dirty="0" err="1"/>
              <a:t>pwy</a:t>
            </a:r>
            <a:r>
              <a:rPr lang="en-GB" sz="2800" dirty="0"/>
              <a:t> </a:t>
            </a:r>
            <a:r>
              <a:rPr lang="en-GB" sz="2800" dirty="0" err="1"/>
              <a:t>ydych</a:t>
            </a:r>
            <a:r>
              <a:rPr lang="en-GB" sz="2800" dirty="0"/>
              <a:t> chi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hunan</a:t>
            </a:r>
            <a:endParaRPr lang="en-GB" sz="2800" dirty="0"/>
          </a:p>
          <a:p>
            <a:r>
              <a:rPr lang="en-GB" sz="2800" dirty="0" err="1"/>
              <a:t>Gwybod</a:t>
            </a:r>
            <a:r>
              <a:rPr lang="en-GB" sz="2800" dirty="0"/>
              <a:t> </a:t>
            </a:r>
            <a:r>
              <a:rPr lang="en-GB" sz="2800" dirty="0" err="1"/>
              <a:t>sut</a:t>
            </a:r>
            <a:r>
              <a:rPr lang="en-GB" sz="2800" dirty="0"/>
              <a:t> </a:t>
            </a:r>
            <a:r>
              <a:rPr lang="en-GB" sz="2800" dirty="0" err="1"/>
              <a:t>ydych</a:t>
            </a:r>
            <a:r>
              <a:rPr lang="en-GB" sz="2800" dirty="0"/>
              <a:t> </a:t>
            </a:r>
            <a:r>
              <a:rPr lang="en-GB" sz="2800" dirty="0" err="1"/>
              <a:t>chi’n</a:t>
            </a:r>
            <a:r>
              <a:rPr lang="en-GB" sz="2800" dirty="0"/>
              <a:t> </a:t>
            </a:r>
            <a:r>
              <a:rPr lang="en-GB" sz="2800" dirty="0" err="1"/>
              <a:t>cyfathrebu</a:t>
            </a:r>
            <a:endParaRPr lang="en-GB" sz="2800" dirty="0"/>
          </a:p>
          <a:p>
            <a:r>
              <a:rPr lang="en-GB" sz="2800" dirty="0" err="1"/>
              <a:t>Gwybod</a:t>
            </a:r>
            <a:r>
              <a:rPr lang="en-GB" sz="2800" dirty="0"/>
              <a:t> pa </a:t>
            </a:r>
            <a:r>
              <a:rPr lang="en-GB" sz="2800" dirty="0" err="1"/>
              <a:t>gefnogaeth</a:t>
            </a:r>
            <a:r>
              <a:rPr lang="en-GB" sz="2800" dirty="0"/>
              <a:t> </a:t>
            </a:r>
            <a:r>
              <a:rPr lang="en-GB" sz="2800" dirty="0" err="1"/>
              <a:t>sydd</a:t>
            </a:r>
            <a:r>
              <a:rPr lang="en-GB" sz="2800" dirty="0"/>
              <a:t> </a:t>
            </a:r>
            <a:r>
              <a:rPr lang="en-GB" sz="2800" dirty="0" err="1"/>
              <a:t>angen</a:t>
            </a:r>
            <a:r>
              <a:rPr lang="en-GB" sz="2800" dirty="0"/>
              <a:t> </a:t>
            </a:r>
            <a:r>
              <a:rPr lang="en-GB" sz="2800" dirty="0" err="1"/>
              <a:t>arnoch</a:t>
            </a:r>
            <a:r>
              <a:rPr lang="en-GB" sz="2800" dirty="0"/>
              <a:t> chi</a:t>
            </a:r>
          </a:p>
          <a:p>
            <a:r>
              <a:rPr lang="en-GB" sz="2800" dirty="0"/>
              <a:t>Bod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hyderus</a:t>
            </a:r>
            <a:r>
              <a:rPr lang="en-GB" sz="2800" dirty="0"/>
              <a:t> ac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falch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ddweud</a:t>
            </a:r>
            <a:r>
              <a:rPr lang="en-GB" sz="2800" dirty="0"/>
              <a:t> </a:t>
            </a:r>
            <a:r>
              <a:rPr lang="en-GB" sz="2800" dirty="0" err="1"/>
              <a:t>wrth</a:t>
            </a:r>
            <a:r>
              <a:rPr lang="en-GB" sz="2800" dirty="0"/>
              <a:t> </a:t>
            </a:r>
            <a:r>
              <a:rPr lang="en-GB" sz="2800" dirty="0" err="1"/>
              <a:t>bobl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 err="1"/>
              <a:t>eich</a:t>
            </a:r>
            <a:r>
              <a:rPr lang="en-GB" sz="2800" dirty="0"/>
              <a:t> bod </a:t>
            </a:r>
            <a:r>
              <a:rPr lang="en-GB" sz="2800" dirty="0" err="1"/>
              <a:t>chi’n</a:t>
            </a:r>
            <a:r>
              <a:rPr lang="en-GB" sz="2800" dirty="0"/>
              <a:t> </a:t>
            </a:r>
            <a:r>
              <a:rPr lang="en-GB" sz="2800" dirty="0" err="1"/>
              <a:t>fyddar</a:t>
            </a:r>
            <a:endParaRPr lang="en-GB" sz="2800" dirty="0"/>
          </a:p>
          <a:p>
            <a:endParaRPr lang="en-GB" sz="2800" dirty="0"/>
          </a:p>
          <a:p>
            <a:pPr marL="0" indent="0">
              <a:buNone/>
            </a:pP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50491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9073008" cy="720000"/>
          </a:xfrm>
        </p:spPr>
        <p:txBody>
          <a:bodyPr/>
          <a:lstStyle/>
          <a:p>
            <a:r>
              <a:rPr lang="en-GB" sz="4000" b="1" dirty="0"/>
              <a:t>Pam </a:t>
            </a:r>
            <a:r>
              <a:rPr lang="en-GB" sz="4000" b="1" dirty="0" err="1"/>
              <a:t>ddylech</a:t>
            </a:r>
            <a:r>
              <a:rPr lang="en-GB" sz="4000" b="1" dirty="0"/>
              <a:t> chi </a:t>
            </a:r>
            <a:r>
              <a:rPr lang="en-GB" sz="4000" b="1" dirty="0" err="1"/>
              <a:t>feddu</a:t>
            </a:r>
            <a:r>
              <a:rPr lang="en-GB" sz="4000" b="1" dirty="0"/>
              <a:t> </a:t>
            </a:r>
            <a:r>
              <a:rPr lang="en-GB" sz="4000" b="1" dirty="0" err="1"/>
              <a:t>ar</a:t>
            </a:r>
            <a:r>
              <a:rPr lang="en-GB" sz="4000" b="1" dirty="0"/>
              <a:t> </a:t>
            </a:r>
            <a:r>
              <a:rPr lang="en-GB" sz="4000" b="1" dirty="0" err="1"/>
              <a:t>eich</a:t>
            </a:r>
            <a:r>
              <a:rPr lang="en-GB" sz="4000" b="1" dirty="0"/>
              <a:t> </a:t>
            </a:r>
            <a:r>
              <a:rPr lang="en-GB" sz="4000" b="1" dirty="0" err="1"/>
              <a:t>byddardod</a:t>
            </a:r>
            <a:r>
              <a:rPr lang="en-GB" sz="4000" b="1" dirty="0"/>
              <a:t>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87E5B0F-1CD1-2640-982A-75DB567B8B8C}"/>
              </a:ext>
            </a:extLst>
          </p:cNvPr>
          <p:cNvSpPr txBox="1">
            <a:spLocks/>
          </p:cNvSpPr>
          <p:nvPr/>
        </p:nvSpPr>
        <p:spPr bwMode="auto">
          <a:xfrm>
            <a:off x="624980" y="1701602"/>
            <a:ext cx="1101722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2" spcCol="182880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Mae bod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fyddar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rhan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o’ch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hunaniaeth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Gall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ddweud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wrth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bobl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eraill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helpu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chi</a:t>
            </a:r>
          </a:p>
          <a:p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nad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ydych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chi’n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dweud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wrth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bobl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bod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chi’n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fyddar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mae’n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anodd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iddyn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nhw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wybod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sut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i’ch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helpu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chi</a:t>
            </a:r>
          </a:p>
          <a:p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Byddwch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hyderus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am y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gefnogaeth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sydd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angen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arnoch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chi –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peidiwch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byth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phoeni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ofyn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Gall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cael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cefnogaeth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wneud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deimlo’n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fwy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hyderus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wneud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gwahaniaeth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cadarnhaol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Gall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gwybod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hyn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helpu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wrth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gynllunio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dyfodol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1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16704"/>
            <a:ext cx="12025336" cy="1194186"/>
          </a:xfrm>
        </p:spPr>
        <p:txBody>
          <a:bodyPr/>
          <a:lstStyle/>
          <a:p>
            <a:r>
              <a:rPr lang="en-GB" sz="2800" dirty="0" err="1"/>
              <a:t>Yr</a:t>
            </a:r>
            <a:r>
              <a:rPr lang="en-GB" sz="2800" dirty="0"/>
              <a:t> </a:t>
            </a:r>
            <a:r>
              <a:rPr lang="en-GB" sz="2800" dirty="0" err="1"/>
              <a:t>heriau</a:t>
            </a:r>
            <a:r>
              <a:rPr lang="en-GB" sz="2800" dirty="0"/>
              <a:t> </a:t>
            </a:r>
            <a:r>
              <a:rPr lang="en-GB" sz="2800" dirty="0" err="1"/>
              <a:t>sy’n</a:t>
            </a:r>
            <a:r>
              <a:rPr lang="en-GB" sz="2800" dirty="0"/>
              <a:t> </a:t>
            </a:r>
            <a:r>
              <a:rPr lang="en-GB" sz="2800" dirty="0" err="1"/>
              <a:t>rhan</a:t>
            </a:r>
            <a:r>
              <a:rPr lang="en-GB" sz="2800" dirty="0"/>
              <a:t> o </a:t>
            </a:r>
            <a:r>
              <a:rPr lang="en-GB" sz="2800" dirty="0" err="1"/>
              <a:t>fod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berson</a:t>
            </a:r>
            <a:r>
              <a:rPr lang="en-GB" sz="2800" dirty="0"/>
              <a:t> </a:t>
            </a:r>
            <a:r>
              <a:rPr lang="en-GB" sz="2800" dirty="0" err="1"/>
              <a:t>ifanc</a:t>
            </a:r>
            <a:r>
              <a:rPr lang="en-GB" sz="2800" dirty="0"/>
              <a:t> </a:t>
            </a:r>
            <a:r>
              <a:rPr lang="en-GB" sz="2800" dirty="0" err="1"/>
              <a:t>byddar</a:t>
            </a: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A43E4B4-5BDC-BC4B-AE26-CED41176ABD9}"/>
              </a:ext>
            </a:extLst>
          </p:cNvPr>
          <p:cNvGrpSpPr/>
          <p:nvPr/>
        </p:nvGrpSpPr>
        <p:grpSpPr>
          <a:xfrm>
            <a:off x="677812" y="3004451"/>
            <a:ext cx="11147846" cy="1761646"/>
            <a:chOff x="677812" y="3396340"/>
            <a:chExt cx="11147846" cy="1761646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77812" y="3431153"/>
              <a:ext cx="1726834" cy="1726833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06201" y="4117586"/>
              <a:ext cx="10077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Cyfathrebu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2252986" y="3396342"/>
              <a:ext cx="1726834" cy="172683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10E432A3-02DC-8B40-B3F1-FFF3AED4C31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23102" y="3396340"/>
              <a:ext cx="1726834" cy="1726833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72183" y="3935591"/>
              <a:ext cx="1263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Hobïau</a:t>
              </a:r>
              <a:endParaRPr lang="en-GB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Chwaraeon</a:t>
              </a:r>
              <a:endParaRPr lang="en-GB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3823102" y="3396340"/>
              <a:ext cx="1726834" cy="1726833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 w="38100" cap="flat" cmpd="sng" algn="ctr">
              <a:solidFill>
                <a:schemeClr val="accent3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91218" y="4052866"/>
              <a:ext cx="1042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Ffrindiau</a:t>
              </a:r>
              <a:endParaRPr lang="en-GB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5393218" y="3396340"/>
              <a:ext cx="1726835" cy="1726833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04721" y="4070661"/>
              <a:ext cx="696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Teulu</a:t>
              </a:r>
              <a:endParaRPr lang="en-GB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6963334" y="3396340"/>
              <a:ext cx="1725734" cy="17268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 cap="flat" cmpd="sng" algn="ctr">
              <a:solidFill>
                <a:schemeClr val="accent4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09E5B87D-79D0-104D-8B54-2B5BD3485C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32350" y="3396340"/>
              <a:ext cx="1726834" cy="1726833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20320" y="4070660"/>
              <a:ext cx="848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Cartref</a:t>
              </a:r>
              <a:endParaRPr lang="en-GB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 bwMode="auto">
            <a:xfrm>
              <a:off x="8532350" y="3396340"/>
              <a:ext cx="1726834" cy="1726833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 w="38100" cap="flat" cmpd="sng" algn="ctr">
              <a:solidFill>
                <a:schemeClr val="accent3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001775" y="4070659"/>
              <a:ext cx="8331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Teithio</a:t>
              </a:r>
              <a:endParaRPr lang="en-GB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10102468" y="3396341"/>
              <a:ext cx="1723190" cy="1726833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685911" y="4070659"/>
              <a:ext cx="668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Ysgol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="" xmlns:a16="http://schemas.microsoft.com/office/drawing/2014/main" id="{4CFFFE59-FD33-E642-9B6E-FB8D0F7DA1D4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707426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Gweithgaredd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b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Pethau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Cadarnhaol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a’r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Heriau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4000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9267EFD0-597B-924C-B82C-F49D47CF62FB}"/>
              </a:ext>
            </a:extLst>
          </p:cNvPr>
          <p:cNvSpPr txBox="1">
            <a:spLocks/>
          </p:cNvSpPr>
          <p:nvPr/>
        </p:nvSpPr>
        <p:spPr bwMode="auto">
          <a:xfrm>
            <a:off x="632572" y="5546094"/>
            <a:ext cx="12025336" cy="119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000" b="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000">
                <a:solidFill>
                  <a:schemeClr val="tx1"/>
                </a:solidFill>
                <a:latin typeface="Work Sans" pitchFamily="2" charset="77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Work Sans" pitchFamily="2" charset="77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Work Sans" pitchFamily="2" charset="77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Work Sans" pitchFamily="2" charset="77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pethau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gorau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fod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berson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ifanc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byddar</a:t>
            </a:r>
            <a:endParaRPr lang="en-GB" sz="2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9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0A200050-82B8-2348-9E6C-88CB741B82DD}"/>
              </a:ext>
            </a:extLst>
          </p:cNvPr>
          <p:cNvSpPr txBox="1">
            <a:spLocks/>
          </p:cNvSpPr>
          <p:nvPr/>
        </p:nvSpPr>
        <p:spPr bwMode="auto">
          <a:xfrm>
            <a:off x="1129035" y="260604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3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Eich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hawliau</a:t>
            </a:r>
            <a:endParaRPr lang="en-US" sz="72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6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Y </a:t>
            </a:r>
            <a:r>
              <a:rPr lang="en-GB" sz="4000" b="1" dirty="0" err="1"/>
              <a:t>Ddeddf</a:t>
            </a:r>
            <a:r>
              <a:rPr lang="en-GB" sz="4000" b="1" dirty="0"/>
              <a:t> </a:t>
            </a:r>
            <a:r>
              <a:rPr lang="en-GB" sz="4000" b="1" dirty="0" err="1"/>
              <a:t>Cydraddoldeb</a:t>
            </a:r>
            <a:r>
              <a:rPr lang="en-GB" sz="4000" b="1" dirty="0"/>
              <a:t> 2010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433048" cy="3888432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Mae </a:t>
            </a:r>
            <a:r>
              <a:rPr lang="en-GB" sz="2800" b="1" dirty="0" err="1"/>
              <a:t>gennych</a:t>
            </a:r>
            <a:r>
              <a:rPr lang="en-GB" sz="2800" b="1" dirty="0"/>
              <a:t> </a:t>
            </a:r>
            <a:r>
              <a:rPr lang="en-GB" sz="2800" b="1" dirty="0" err="1"/>
              <a:t>chi’r</a:t>
            </a:r>
            <a:r>
              <a:rPr lang="en-GB" sz="2800" b="1" dirty="0"/>
              <a:t> </a:t>
            </a:r>
            <a:r>
              <a:rPr lang="en-GB" sz="2800" b="1" dirty="0" err="1"/>
              <a:t>hawl</a:t>
            </a:r>
            <a:r>
              <a:rPr lang="en-GB" sz="2800" b="1" dirty="0"/>
              <a:t> </a:t>
            </a:r>
            <a:r>
              <a:rPr lang="en-GB" sz="2800" b="1" dirty="0" err="1"/>
              <a:t>i</a:t>
            </a:r>
            <a:r>
              <a:rPr lang="en-GB" sz="2800" b="1" dirty="0"/>
              <a:t> </a:t>
            </a:r>
            <a:r>
              <a:rPr lang="en-GB" sz="2800" b="1" dirty="0" err="1"/>
              <a:t>beidio</a:t>
            </a:r>
            <a:r>
              <a:rPr lang="en-GB" sz="2800" b="1" dirty="0"/>
              <a:t> </a:t>
            </a:r>
            <a:r>
              <a:rPr lang="en-GB" sz="2800" b="1" dirty="0" err="1"/>
              <a:t>â</a:t>
            </a:r>
            <a:r>
              <a:rPr lang="en-GB" sz="2800" b="1" dirty="0"/>
              <a:t> </a:t>
            </a:r>
            <a:r>
              <a:rPr lang="en-GB" sz="2800" b="1" dirty="0" err="1"/>
              <a:t>chael</a:t>
            </a:r>
            <a:r>
              <a:rPr lang="en-GB" sz="2800" b="1" dirty="0"/>
              <a:t> </a:t>
            </a:r>
            <a:r>
              <a:rPr lang="en-GB" sz="2800" b="1" dirty="0" err="1"/>
              <a:t>rhywun</a:t>
            </a:r>
            <a:r>
              <a:rPr lang="en-GB" sz="2800" b="1" dirty="0"/>
              <a:t> </a:t>
            </a:r>
            <a:r>
              <a:rPr lang="en-GB" sz="2800" b="1" dirty="0" err="1"/>
              <a:t>yn</a:t>
            </a:r>
            <a:r>
              <a:rPr lang="en-GB" sz="2800" b="1" dirty="0"/>
              <a:t> </a:t>
            </a:r>
            <a:r>
              <a:rPr lang="en-GB" sz="2800" b="1" dirty="0" err="1">
                <a:solidFill>
                  <a:schemeClr val="bg2"/>
                </a:solidFill>
              </a:rPr>
              <a:t>gwahaniaethu</a:t>
            </a:r>
            <a:r>
              <a:rPr lang="en-GB" sz="2800" b="1" dirty="0">
                <a:solidFill>
                  <a:schemeClr val="bg2"/>
                </a:solidFill>
              </a:rPr>
              <a:t> </a:t>
            </a:r>
            <a:r>
              <a:rPr lang="en-GB" sz="2800" b="1" dirty="0" err="1"/>
              <a:t>yn</a:t>
            </a:r>
            <a:r>
              <a:rPr lang="en-GB" sz="2800" b="1" dirty="0"/>
              <a:t> </a:t>
            </a:r>
            <a:r>
              <a:rPr lang="en-GB" sz="2800" b="1" dirty="0" err="1"/>
              <a:t>eich</a:t>
            </a:r>
            <a:r>
              <a:rPr lang="en-GB" sz="2800" b="1" dirty="0"/>
              <a:t> </a:t>
            </a:r>
            <a:r>
              <a:rPr lang="en-GB" sz="2800" b="1" dirty="0" err="1"/>
              <a:t>erbyn</a:t>
            </a:r>
            <a:r>
              <a:rPr lang="en-GB" sz="2800" b="1" dirty="0"/>
              <a:t> </a:t>
            </a:r>
            <a:r>
              <a:rPr lang="en-GB" sz="2800" b="1" dirty="0" err="1"/>
              <a:t>oherwydd</a:t>
            </a:r>
            <a:r>
              <a:rPr lang="en-GB" sz="2800" b="1" dirty="0"/>
              <a:t> </a:t>
            </a:r>
            <a:r>
              <a:rPr lang="en-GB" sz="2800" b="1" dirty="0" err="1"/>
              <a:t>anabledd</a:t>
            </a:r>
            <a:r>
              <a:rPr lang="en-GB" sz="2800" b="1" dirty="0"/>
              <a:t>, ac </a:t>
            </a:r>
            <a:r>
              <a:rPr lang="en-GB" sz="2800" b="1" dirty="0" err="1"/>
              <a:t>mae</a:t>
            </a:r>
            <a:r>
              <a:rPr lang="en-GB" sz="2800" b="1" dirty="0"/>
              <a:t> </a:t>
            </a:r>
            <a:r>
              <a:rPr lang="en-GB" sz="2800" b="1" dirty="0" err="1"/>
              <a:t>hyn</a:t>
            </a:r>
            <a:r>
              <a:rPr lang="en-GB" sz="2800" b="1" dirty="0"/>
              <a:t> </a:t>
            </a:r>
            <a:r>
              <a:rPr lang="en-GB" sz="2800" b="1" dirty="0" err="1"/>
              <a:t>yn</a:t>
            </a:r>
            <a:r>
              <a:rPr lang="en-GB" sz="2800" b="1" dirty="0"/>
              <a:t> </a:t>
            </a:r>
            <a:r>
              <a:rPr lang="en-GB" sz="2800" b="1" dirty="0" err="1"/>
              <a:t>cynnwys</a:t>
            </a:r>
            <a:r>
              <a:rPr lang="en-GB" sz="2800" b="1" dirty="0"/>
              <a:t> </a:t>
            </a:r>
            <a:r>
              <a:rPr lang="en-GB" sz="2800" b="1" dirty="0" err="1"/>
              <a:t>byddardod</a:t>
            </a:r>
            <a:endParaRPr lang="en-GB" sz="2800" b="1" dirty="0"/>
          </a:p>
          <a:p>
            <a:r>
              <a:rPr lang="en-GB" sz="2800" dirty="0" err="1"/>
              <a:t>Mae’n</a:t>
            </a:r>
            <a:r>
              <a:rPr lang="en-GB" sz="2800" dirty="0"/>
              <a:t> </a:t>
            </a:r>
            <a:r>
              <a:rPr lang="en-GB" sz="2800" dirty="0" err="1"/>
              <a:t>bwysig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fod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ymwybodol</a:t>
            </a:r>
            <a:r>
              <a:rPr lang="en-GB" sz="2800" dirty="0"/>
              <a:t> o </a:t>
            </a:r>
            <a:r>
              <a:rPr lang="en-GB" sz="2800" dirty="0" err="1"/>
              <a:t>hyn</a:t>
            </a:r>
            <a:endParaRPr lang="en-GB" sz="2800" dirty="0"/>
          </a:p>
          <a:p>
            <a:r>
              <a:rPr lang="en-GB" sz="2800" dirty="0" err="1"/>
              <a:t>Mae’n</a:t>
            </a:r>
            <a:r>
              <a:rPr lang="en-GB" sz="2800" dirty="0"/>
              <a:t> </a:t>
            </a:r>
            <a:r>
              <a:rPr lang="en-GB" sz="2800" dirty="0" err="1"/>
              <a:t>rhaid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fusnesau</a:t>
            </a:r>
            <a:r>
              <a:rPr lang="en-GB" sz="2800" dirty="0"/>
              <a:t> a </a:t>
            </a:r>
            <a:r>
              <a:rPr lang="en-GB" sz="2800" dirty="0" err="1"/>
              <a:t>gwasanaethau</a:t>
            </a:r>
            <a:r>
              <a:rPr lang="en-GB" sz="2800" dirty="0"/>
              <a:t> </a:t>
            </a:r>
            <a:r>
              <a:rPr lang="en-GB" sz="2800" dirty="0" err="1"/>
              <a:t>cyhoeddus</a:t>
            </a:r>
            <a:r>
              <a:rPr lang="en-GB" sz="2800" dirty="0"/>
              <a:t> </a:t>
            </a:r>
            <a:r>
              <a:rPr lang="en-GB" sz="2800" dirty="0" err="1"/>
              <a:t>ddilyn</a:t>
            </a:r>
            <a:r>
              <a:rPr lang="en-GB" sz="2800" dirty="0"/>
              <a:t> y </a:t>
            </a:r>
            <a:r>
              <a:rPr lang="en-GB" sz="2800" dirty="0" err="1"/>
              <a:t>Ddeddf</a:t>
            </a:r>
            <a:r>
              <a:rPr lang="en-GB" sz="2800" dirty="0"/>
              <a:t> (</a:t>
            </a:r>
            <a:r>
              <a:rPr lang="en-GB" sz="2800" dirty="0" err="1"/>
              <a:t>ysgolion</a:t>
            </a:r>
            <a:r>
              <a:rPr lang="en-GB" sz="2800" dirty="0"/>
              <a:t>, </a:t>
            </a:r>
            <a:r>
              <a:rPr lang="en-GB" sz="2800" dirty="0" err="1"/>
              <a:t>colegau</a:t>
            </a:r>
            <a:r>
              <a:rPr lang="en-GB" sz="2800" dirty="0"/>
              <a:t>, </a:t>
            </a:r>
            <a:r>
              <a:rPr lang="en-GB" sz="2800" dirty="0" err="1"/>
              <a:t>ysbytai</a:t>
            </a:r>
            <a:r>
              <a:rPr lang="en-GB" sz="2800" dirty="0"/>
              <a:t>, </a:t>
            </a:r>
            <a:r>
              <a:rPr lang="en-GB" sz="2800" dirty="0" err="1"/>
              <a:t>siopau</a:t>
            </a:r>
            <a:r>
              <a:rPr lang="en-GB" sz="2800" dirty="0"/>
              <a:t>, </a:t>
            </a:r>
            <a:r>
              <a:rPr lang="en-GB" sz="2800" dirty="0" err="1"/>
              <a:t>cyflogwyr</a:t>
            </a:r>
            <a:r>
              <a:rPr lang="en-GB" sz="2800" dirty="0"/>
              <a:t>)</a:t>
            </a:r>
          </a:p>
          <a:p>
            <a:r>
              <a:rPr lang="en-GB" sz="2800" dirty="0">
                <a:solidFill>
                  <a:schemeClr val="bg2"/>
                </a:solidFill>
              </a:rPr>
              <a:t>‘</a:t>
            </a:r>
            <a:r>
              <a:rPr lang="en-GB" sz="2800" dirty="0" err="1">
                <a:solidFill>
                  <a:schemeClr val="bg2"/>
                </a:solidFill>
              </a:rPr>
              <a:t>Addasiadau</a:t>
            </a:r>
            <a:r>
              <a:rPr lang="en-GB" sz="2800" dirty="0">
                <a:solidFill>
                  <a:schemeClr val="bg2"/>
                </a:solidFill>
              </a:rPr>
              <a:t> </a:t>
            </a:r>
            <a:r>
              <a:rPr lang="en-GB" sz="2800" dirty="0" err="1">
                <a:solidFill>
                  <a:schemeClr val="bg2"/>
                </a:solidFill>
              </a:rPr>
              <a:t>rhesymol</a:t>
            </a:r>
            <a:r>
              <a:rPr lang="en-GB" sz="2800" dirty="0">
                <a:solidFill>
                  <a:schemeClr val="bg2"/>
                </a:solidFill>
              </a:rPr>
              <a:t>’; </a:t>
            </a:r>
            <a:r>
              <a:rPr lang="en-GB" sz="2800" dirty="0" err="1"/>
              <a:t>newidiadau</a:t>
            </a:r>
            <a:r>
              <a:rPr lang="en-GB" sz="2800" dirty="0"/>
              <a:t> </a:t>
            </a:r>
            <a:r>
              <a:rPr lang="en-GB" sz="2800" dirty="0" err="1"/>
              <a:t>syml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sicrhau</a:t>
            </a:r>
            <a:r>
              <a:rPr lang="en-GB" sz="2800" dirty="0"/>
              <a:t> bod </a:t>
            </a:r>
            <a:r>
              <a:rPr lang="en-GB" sz="2800" dirty="0" err="1"/>
              <a:t>pobl</a:t>
            </a:r>
            <a:r>
              <a:rPr lang="en-GB" sz="2800" dirty="0"/>
              <a:t> ag </a:t>
            </a:r>
            <a:r>
              <a:rPr lang="en-GB" sz="2800" dirty="0" err="1"/>
              <a:t>anableddau</a:t>
            </a:r>
            <a:r>
              <a:rPr lang="en-GB" sz="2800" dirty="0"/>
              <a:t> </a:t>
            </a:r>
            <a:r>
              <a:rPr lang="en-GB" sz="2800" dirty="0" err="1"/>
              <a:t>ddim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cael</a:t>
            </a:r>
            <a:r>
              <a:rPr lang="en-GB" sz="2800" dirty="0"/>
              <a:t> </a:t>
            </a:r>
            <a:r>
              <a:rPr lang="en-GB" sz="2800" dirty="0" err="1"/>
              <a:t>eu</a:t>
            </a:r>
            <a:r>
              <a:rPr lang="en-GB" sz="2800" dirty="0"/>
              <a:t> </a:t>
            </a:r>
            <a:r>
              <a:rPr lang="en-GB" sz="2800" dirty="0" err="1"/>
              <a:t>hallgau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3612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70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Eich</a:t>
            </a:r>
            <a:r>
              <a:rPr lang="en-GB" sz="4000" b="1" dirty="0"/>
              <a:t> </a:t>
            </a:r>
            <a:r>
              <a:rPr lang="en-GB" sz="4000" b="1" dirty="0" err="1"/>
              <a:t>hawliau</a:t>
            </a:r>
            <a:r>
              <a:rPr lang="en-GB" sz="4000" b="1" dirty="0"/>
              <a:t> </a:t>
            </a:r>
            <a:r>
              <a:rPr lang="en-GB" sz="4000" b="1" dirty="0" err="1"/>
              <a:t>yng</a:t>
            </a:r>
            <a:r>
              <a:rPr lang="en-GB" sz="4000" b="1" dirty="0"/>
              <a:t> </a:t>
            </a:r>
            <a:r>
              <a:rPr lang="en-GB" sz="4000" b="1" dirty="0" err="1"/>
              <a:t>Nghymru</a:t>
            </a:r>
            <a:endParaRPr lang="en-GB" sz="4000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551CC0DE-9ABC-FC48-9A47-7DBDE6DB1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979" y="1701601"/>
            <a:ext cx="9667597" cy="4772259"/>
          </a:xfrm>
        </p:spPr>
        <p:txBody>
          <a:bodyPr/>
          <a:lstStyle/>
          <a:p>
            <a:r>
              <a:rPr lang="en-GB" sz="2200" b="1" dirty="0" err="1"/>
              <a:t>Deddf</a:t>
            </a:r>
            <a:r>
              <a:rPr lang="en-GB" sz="2200" b="1" dirty="0"/>
              <a:t> </a:t>
            </a:r>
            <a:r>
              <a:rPr lang="en-GB" sz="2200" b="1" dirty="0" err="1"/>
              <a:t>Gwasanaethau</a:t>
            </a:r>
            <a:r>
              <a:rPr lang="en-GB" sz="2200" b="1" dirty="0"/>
              <a:t> </a:t>
            </a:r>
            <a:r>
              <a:rPr lang="en-GB" sz="2200" b="1" dirty="0" err="1"/>
              <a:t>Cymdeithasol</a:t>
            </a:r>
            <a:r>
              <a:rPr lang="en-GB" sz="2200" b="1" dirty="0"/>
              <a:t> a </a:t>
            </a:r>
            <a:r>
              <a:rPr lang="en-GB" sz="2200" b="1" dirty="0" err="1"/>
              <a:t>Llesiant</a:t>
            </a:r>
            <a:r>
              <a:rPr lang="en-GB" sz="2200" b="1" dirty="0"/>
              <a:t> Cymru 2014</a:t>
            </a:r>
            <a:endParaRPr lang="en-GB" sz="2200" dirty="0"/>
          </a:p>
          <a:p>
            <a:pPr lvl="0"/>
            <a:r>
              <a:rPr lang="en-GB" sz="2200" dirty="0" err="1"/>
              <a:t>Mae’r</a:t>
            </a:r>
            <a:r>
              <a:rPr lang="en-GB" sz="2200" dirty="0"/>
              <a:t> </a:t>
            </a:r>
            <a:r>
              <a:rPr lang="en-GB" sz="2200" dirty="0" err="1"/>
              <a:t>Ddeddf</a:t>
            </a:r>
            <a:r>
              <a:rPr lang="en-GB" sz="2200" dirty="0"/>
              <a:t> hon </a:t>
            </a:r>
            <a:r>
              <a:rPr lang="en-GB" sz="2200" dirty="0" err="1"/>
              <a:t>yn</a:t>
            </a:r>
            <a:r>
              <a:rPr lang="en-GB" sz="2200" dirty="0"/>
              <a:t> </a:t>
            </a:r>
            <a:r>
              <a:rPr lang="en-GB" sz="2200" dirty="0" err="1"/>
              <a:t>golygu</a:t>
            </a:r>
            <a:r>
              <a:rPr lang="en-GB" sz="2200" dirty="0"/>
              <a:t> bod </a:t>
            </a:r>
            <a:r>
              <a:rPr lang="en-GB" sz="2200" dirty="0" err="1"/>
              <a:t>gennych</a:t>
            </a:r>
            <a:r>
              <a:rPr lang="en-GB" sz="2200" dirty="0"/>
              <a:t> </a:t>
            </a:r>
            <a:r>
              <a:rPr lang="en-GB" sz="2200" dirty="0" err="1"/>
              <a:t>chi’r</a:t>
            </a:r>
            <a:r>
              <a:rPr lang="en-GB" sz="2200" dirty="0"/>
              <a:t> </a:t>
            </a:r>
            <a:r>
              <a:rPr lang="en-GB" sz="2200" dirty="0" err="1"/>
              <a:t>hawl</a:t>
            </a:r>
            <a:r>
              <a:rPr lang="en-GB" sz="2200" dirty="0"/>
              <a:t> </a:t>
            </a:r>
            <a:r>
              <a:rPr lang="en-GB" sz="2200" dirty="0" err="1"/>
              <a:t>i’ch</a:t>
            </a:r>
            <a:r>
              <a:rPr lang="en-GB" sz="2200" dirty="0"/>
              <a:t> </a:t>
            </a:r>
            <a:r>
              <a:rPr lang="en-GB" sz="2200" dirty="0" err="1"/>
              <a:t>awdurdod</a:t>
            </a:r>
            <a:r>
              <a:rPr lang="en-GB" sz="2200" dirty="0"/>
              <a:t> </a:t>
            </a:r>
            <a:r>
              <a:rPr lang="en-GB" sz="2200" dirty="0" err="1"/>
              <a:t>lleol</a:t>
            </a:r>
            <a:r>
              <a:rPr lang="en-GB" sz="2200" dirty="0"/>
              <a:t> chi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wrando</a:t>
            </a:r>
            <a:r>
              <a:rPr lang="en-GB" sz="2200" dirty="0"/>
              <a:t> </a:t>
            </a:r>
            <a:r>
              <a:rPr lang="en-GB" sz="2200" dirty="0" err="1"/>
              <a:t>ar</a:t>
            </a:r>
            <a:r>
              <a:rPr lang="en-GB" sz="2200" dirty="0"/>
              <a:t> ac </a:t>
            </a:r>
            <a:r>
              <a:rPr lang="en-GB" sz="2200" dirty="0" err="1"/>
              <a:t>ymdrin</a:t>
            </a:r>
            <a:r>
              <a:rPr lang="en-GB" sz="2200" dirty="0"/>
              <a:t> </a:t>
            </a:r>
            <a:r>
              <a:rPr lang="en-GB" sz="2200" dirty="0" err="1"/>
              <a:t>â’ch</a:t>
            </a:r>
            <a:r>
              <a:rPr lang="en-GB" sz="2200" dirty="0"/>
              <a:t> </a:t>
            </a:r>
            <a:r>
              <a:rPr lang="en-GB" sz="2200" dirty="0" err="1"/>
              <a:t>anghenion</a:t>
            </a:r>
            <a:r>
              <a:rPr lang="en-GB" sz="2200" dirty="0"/>
              <a:t>. Gall </a:t>
            </a:r>
            <a:r>
              <a:rPr lang="en-GB" sz="2200" dirty="0" err="1"/>
              <a:t>awdurdodau</a:t>
            </a:r>
            <a:r>
              <a:rPr lang="en-GB" sz="2200" dirty="0"/>
              <a:t> </a:t>
            </a:r>
            <a:r>
              <a:rPr lang="en-GB" sz="2200" dirty="0" err="1"/>
              <a:t>lleol</a:t>
            </a:r>
            <a:r>
              <a:rPr lang="en-GB" sz="2200" dirty="0"/>
              <a:t> </a:t>
            </a:r>
            <a:r>
              <a:rPr lang="en-GB" sz="2200" dirty="0" err="1"/>
              <a:t>roi</a:t>
            </a:r>
            <a:r>
              <a:rPr lang="en-GB" sz="2200" dirty="0"/>
              <a:t> </a:t>
            </a:r>
            <a:r>
              <a:rPr lang="en-GB" sz="2200" dirty="0" err="1"/>
              <a:t>gwybodaeth</a:t>
            </a:r>
            <a:r>
              <a:rPr lang="en-GB" sz="2200" dirty="0"/>
              <a:t> a </a:t>
            </a:r>
            <a:r>
              <a:rPr lang="en-GB" sz="2200" dirty="0" err="1"/>
              <a:t>chyngor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chi – </a:t>
            </a:r>
            <a:r>
              <a:rPr lang="en-GB" sz="2200" dirty="0" err="1"/>
              <a:t>fel</a:t>
            </a:r>
            <a:r>
              <a:rPr lang="en-GB" sz="2200" dirty="0"/>
              <a:t> </a:t>
            </a:r>
            <a:r>
              <a:rPr lang="en-GB" sz="2200" dirty="0" err="1"/>
              <a:t>eich</a:t>
            </a:r>
            <a:r>
              <a:rPr lang="en-GB" sz="2200" dirty="0"/>
              <a:t> </a:t>
            </a:r>
            <a:r>
              <a:rPr lang="en-GB" sz="2200" dirty="0" err="1"/>
              <a:t>cyfeirio</a:t>
            </a:r>
            <a:r>
              <a:rPr lang="en-GB" sz="2200" dirty="0"/>
              <a:t> chi </a:t>
            </a:r>
            <a:r>
              <a:rPr lang="en-GB" sz="2200" dirty="0" err="1"/>
              <a:t>tuag</a:t>
            </a:r>
            <a:r>
              <a:rPr lang="en-GB" sz="2200" dirty="0"/>
              <a:t> at </a:t>
            </a:r>
            <a:r>
              <a:rPr lang="en-GB" sz="2200" dirty="0" err="1"/>
              <a:t>glybiau</a:t>
            </a:r>
            <a:r>
              <a:rPr lang="en-GB" sz="2200" dirty="0"/>
              <a:t> a </a:t>
            </a:r>
            <a:r>
              <a:rPr lang="en-GB" sz="2200" dirty="0" err="1"/>
              <a:t>gweithgareddau</a:t>
            </a:r>
            <a:r>
              <a:rPr lang="en-GB" sz="2200" dirty="0"/>
              <a:t> </a:t>
            </a:r>
            <a:r>
              <a:rPr lang="en-GB" sz="2200" dirty="0" err="1"/>
              <a:t>lleol</a:t>
            </a:r>
            <a:r>
              <a:rPr lang="en-GB" sz="2200" dirty="0"/>
              <a:t> </a:t>
            </a:r>
            <a:r>
              <a:rPr lang="en-GB" sz="2200" dirty="0" err="1"/>
              <a:t>sy’n</a:t>
            </a:r>
            <a:r>
              <a:rPr lang="en-GB" sz="2200" dirty="0"/>
              <a:t> </a:t>
            </a:r>
            <a:r>
              <a:rPr lang="en-GB" sz="2200" dirty="0" err="1"/>
              <a:t>ystyriol</a:t>
            </a:r>
            <a:r>
              <a:rPr lang="en-GB" sz="2200" dirty="0"/>
              <a:t> o </a:t>
            </a:r>
            <a:r>
              <a:rPr lang="en-GB" sz="2200" dirty="0" err="1"/>
              <a:t>bobl</a:t>
            </a:r>
            <a:r>
              <a:rPr lang="en-GB" sz="2200" dirty="0"/>
              <a:t> </a:t>
            </a:r>
            <a:r>
              <a:rPr lang="en-GB" sz="2200" dirty="0" err="1"/>
              <a:t>fyddar</a:t>
            </a:r>
            <a:r>
              <a:rPr lang="en-GB" sz="2200" dirty="0"/>
              <a:t> ac, </a:t>
            </a:r>
            <a:r>
              <a:rPr lang="en-GB" sz="2200" dirty="0" err="1"/>
              <a:t>os</a:t>
            </a:r>
            <a:r>
              <a:rPr lang="en-GB" sz="2200" dirty="0"/>
              <a:t> </a:t>
            </a:r>
            <a:r>
              <a:rPr lang="en-GB" sz="2200" dirty="0" err="1"/>
              <a:t>oes</a:t>
            </a:r>
            <a:r>
              <a:rPr lang="en-GB" sz="2200" dirty="0"/>
              <a:t> </a:t>
            </a:r>
            <a:r>
              <a:rPr lang="en-GB" sz="2200" dirty="0" err="1"/>
              <a:t>angen</a:t>
            </a:r>
            <a:r>
              <a:rPr lang="en-GB" sz="2200" dirty="0"/>
              <a:t>, </a:t>
            </a:r>
            <a:r>
              <a:rPr lang="en-GB" sz="2200" dirty="0" err="1"/>
              <a:t>darparu</a:t>
            </a:r>
            <a:r>
              <a:rPr lang="en-GB" sz="2200" dirty="0"/>
              <a:t> </a:t>
            </a:r>
            <a:r>
              <a:rPr lang="en-GB" sz="2200" dirty="0" err="1"/>
              <a:t>cefnogaeth</a:t>
            </a:r>
            <a:r>
              <a:rPr lang="en-GB" sz="2200" dirty="0"/>
              <a:t> </a:t>
            </a:r>
            <a:r>
              <a:rPr lang="en-GB" sz="2200" dirty="0" err="1"/>
              <a:t>fwy</a:t>
            </a:r>
            <a:r>
              <a:rPr lang="en-GB" sz="2200" dirty="0"/>
              <a:t> </a:t>
            </a:r>
            <a:r>
              <a:rPr lang="en-GB" sz="2200" dirty="0" err="1"/>
              <a:t>penodol</a:t>
            </a:r>
            <a:r>
              <a:rPr lang="en-GB" sz="2200" dirty="0"/>
              <a:t> – </a:t>
            </a:r>
            <a:r>
              <a:rPr lang="en-GB" sz="2200" dirty="0" err="1"/>
              <a:t>fel</a:t>
            </a:r>
            <a:r>
              <a:rPr lang="en-GB" sz="2200" dirty="0"/>
              <a:t> </a:t>
            </a:r>
            <a:r>
              <a:rPr lang="en-GB" sz="2200" dirty="0" err="1"/>
              <a:t>addasiadau</a:t>
            </a:r>
            <a:r>
              <a:rPr lang="en-GB" sz="2200" dirty="0"/>
              <a:t> </a:t>
            </a:r>
            <a:r>
              <a:rPr lang="en-GB" sz="2200" dirty="0" err="1"/>
              <a:t>yn</a:t>
            </a:r>
            <a:r>
              <a:rPr lang="en-GB" sz="2200" dirty="0"/>
              <a:t> y </a:t>
            </a:r>
            <a:r>
              <a:rPr lang="en-GB" sz="2200" dirty="0" err="1"/>
              <a:t>cartref</a:t>
            </a:r>
            <a:r>
              <a:rPr lang="en-GB" sz="2200" dirty="0"/>
              <a:t>.</a:t>
            </a:r>
          </a:p>
          <a:p>
            <a:r>
              <a:rPr lang="en-GB" sz="2200" b="1" dirty="0" err="1"/>
              <a:t>Deddf</a:t>
            </a:r>
            <a:r>
              <a:rPr lang="en-GB" sz="2200" b="1" dirty="0"/>
              <a:t> </a:t>
            </a:r>
            <a:r>
              <a:rPr lang="en-GB" sz="2200" b="1" dirty="0" err="1"/>
              <a:t>Anghenion</a:t>
            </a:r>
            <a:r>
              <a:rPr lang="en-GB" sz="2200" b="1" dirty="0"/>
              <a:t> </a:t>
            </a:r>
            <a:r>
              <a:rPr lang="en-GB" sz="2200" b="1" dirty="0" err="1"/>
              <a:t>Dysgu</a:t>
            </a:r>
            <a:r>
              <a:rPr lang="en-GB" sz="2200" b="1" dirty="0"/>
              <a:t> </a:t>
            </a:r>
            <a:r>
              <a:rPr lang="en-GB" sz="2200" b="1" dirty="0" err="1"/>
              <a:t>Ychwanegol</a:t>
            </a:r>
            <a:r>
              <a:rPr lang="en-GB" sz="2200" b="1" dirty="0"/>
              <a:t> </a:t>
            </a:r>
            <a:r>
              <a:rPr lang="en-GB" sz="2200" b="1" dirty="0" err="1"/>
              <a:t>a’r</a:t>
            </a:r>
            <a:r>
              <a:rPr lang="en-GB" sz="2200" b="1" dirty="0"/>
              <a:t> </a:t>
            </a:r>
            <a:r>
              <a:rPr lang="en-GB" sz="2200" b="1" dirty="0" err="1"/>
              <a:t>Tribiwnlys</a:t>
            </a:r>
            <a:r>
              <a:rPr lang="en-GB" sz="2200" b="1" dirty="0"/>
              <a:t> </a:t>
            </a:r>
            <a:r>
              <a:rPr lang="en-GB" sz="2200" b="1" dirty="0" err="1"/>
              <a:t>Addysg</a:t>
            </a:r>
            <a:r>
              <a:rPr lang="en-GB" sz="2200" b="1" dirty="0"/>
              <a:t> (Cymru) 2018</a:t>
            </a:r>
            <a:endParaRPr lang="en-GB" sz="2200" dirty="0"/>
          </a:p>
          <a:p>
            <a:pPr lvl="0"/>
            <a:r>
              <a:rPr lang="en-GB" sz="2200" dirty="0" err="1"/>
              <a:t>Os</a:t>
            </a:r>
            <a:r>
              <a:rPr lang="en-GB" sz="2200" dirty="0"/>
              <a:t> </a:t>
            </a:r>
            <a:r>
              <a:rPr lang="en-GB" sz="2200" dirty="0" err="1"/>
              <a:t>ydych</a:t>
            </a:r>
            <a:r>
              <a:rPr lang="en-GB" sz="2200" dirty="0"/>
              <a:t> chi </a:t>
            </a:r>
            <a:r>
              <a:rPr lang="en-GB" sz="2200" dirty="0" err="1"/>
              <a:t>rhwng</a:t>
            </a:r>
            <a:r>
              <a:rPr lang="en-GB" sz="2200" dirty="0"/>
              <a:t> 0 a 16 </a:t>
            </a:r>
            <a:r>
              <a:rPr lang="en-GB" sz="2200" dirty="0" err="1"/>
              <a:t>oed</a:t>
            </a:r>
            <a:r>
              <a:rPr lang="en-GB" sz="2200" dirty="0"/>
              <a:t> (neu 16 </a:t>
            </a:r>
            <a:r>
              <a:rPr lang="en-GB" sz="2200" dirty="0" err="1"/>
              <a:t>i</a:t>
            </a:r>
            <a:r>
              <a:rPr lang="en-GB" sz="2200" dirty="0"/>
              <a:t> 25 ac </a:t>
            </a:r>
            <a:r>
              <a:rPr lang="en-GB" sz="2200" dirty="0" err="1"/>
              <a:t>yn</a:t>
            </a:r>
            <a:r>
              <a:rPr lang="en-GB" sz="2200" dirty="0"/>
              <a:t> </a:t>
            </a:r>
            <a:r>
              <a:rPr lang="en-GB" sz="2200" dirty="0" err="1"/>
              <a:t>mynychu</a:t>
            </a:r>
            <a:r>
              <a:rPr lang="en-GB" sz="2200" dirty="0"/>
              <a:t> </a:t>
            </a:r>
            <a:r>
              <a:rPr lang="en-GB" sz="2200" dirty="0" err="1"/>
              <a:t>addysg</a:t>
            </a:r>
            <a:r>
              <a:rPr lang="en-GB" sz="2200" dirty="0"/>
              <a:t> </a:t>
            </a:r>
            <a:r>
              <a:rPr lang="en-GB" sz="2200" dirty="0" err="1"/>
              <a:t>bellach</a:t>
            </a:r>
            <a:r>
              <a:rPr lang="en-GB" sz="2200" dirty="0"/>
              <a:t> </a:t>
            </a:r>
            <a:r>
              <a:rPr lang="en-GB" sz="2200" dirty="0" err="1"/>
              <a:t>mewn</a:t>
            </a:r>
            <a:r>
              <a:rPr lang="en-GB" sz="2200" dirty="0"/>
              <a:t> </a:t>
            </a:r>
            <a:r>
              <a:rPr lang="en-GB" sz="2200" dirty="0" err="1"/>
              <a:t>chweched</a:t>
            </a:r>
            <a:r>
              <a:rPr lang="en-GB" sz="2200" dirty="0"/>
              <a:t> </a:t>
            </a:r>
            <a:r>
              <a:rPr lang="en-GB" sz="2200" dirty="0" err="1"/>
              <a:t>dosbarth</a:t>
            </a:r>
            <a:r>
              <a:rPr lang="en-GB" sz="2200" dirty="0"/>
              <a:t> neu </a:t>
            </a:r>
            <a:r>
              <a:rPr lang="en-GB" sz="2200" dirty="0" err="1"/>
              <a:t>goleg</a:t>
            </a:r>
            <a:r>
              <a:rPr lang="en-GB" sz="2200" dirty="0"/>
              <a:t>), </a:t>
            </a:r>
            <a:r>
              <a:rPr lang="en-GB" sz="2200" dirty="0" err="1"/>
              <a:t>efallai</a:t>
            </a:r>
            <a:r>
              <a:rPr lang="en-GB" sz="2200" dirty="0"/>
              <a:t> </a:t>
            </a:r>
            <a:r>
              <a:rPr lang="en-GB" sz="2200" dirty="0" err="1"/>
              <a:t>byddwch</a:t>
            </a:r>
            <a:r>
              <a:rPr lang="en-GB" sz="2200" dirty="0"/>
              <a:t> </a:t>
            </a:r>
            <a:r>
              <a:rPr lang="en-GB" sz="2200" dirty="0" err="1"/>
              <a:t>chi’n</a:t>
            </a:r>
            <a:r>
              <a:rPr lang="en-GB" sz="2200" dirty="0"/>
              <a:t> </a:t>
            </a:r>
            <a:r>
              <a:rPr lang="en-GB" sz="2200" dirty="0" err="1"/>
              <a:t>gymwys</a:t>
            </a:r>
            <a:r>
              <a:rPr lang="en-GB" sz="2200" dirty="0"/>
              <a:t> am </a:t>
            </a:r>
            <a:r>
              <a:rPr lang="en-GB" sz="2200" dirty="0" err="1"/>
              <a:t>Gynllun</a:t>
            </a:r>
            <a:r>
              <a:rPr lang="en-GB" sz="2200" dirty="0"/>
              <a:t> </a:t>
            </a:r>
            <a:r>
              <a:rPr lang="en-GB" sz="2200" dirty="0" err="1"/>
              <a:t>Datblygu</a:t>
            </a:r>
            <a:r>
              <a:rPr lang="en-GB" sz="2200" dirty="0"/>
              <a:t> </a:t>
            </a:r>
            <a:r>
              <a:rPr lang="en-GB" sz="2200" dirty="0" err="1"/>
              <a:t>Unigol</a:t>
            </a:r>
            <a:r>
              <a:rPr lang="en-GB" sz="2200" dirty="0"/>
              <a:t>, </a:t>
            </a:r>
            <a:r>
              <a:rPr lang="en-GB" sz="2200" dirty="0" err="1"/>
              <a:t>sy’n</a:t>
            </a:r>
            <a:r>
              <a:rPr lang="en-GB" sz="2200" dirty="0"/>
              <a:t> </a:t>
            </a:r>
            <a:r>
              <a:rPr lang="en-GB" sz="2200" dirty="0" err="1"/>
              <a:t>rhoi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chi’r</a:t>
            </a:r>
            <a:r>
              <a:rPr lang="en-GB" sz="2200" dirty="0"/>
              <a:t> </a:t>
            </a:r>
            <a:r>
              <a:rPr lang="en-GB" sz="2200" dirty="0" err="1"/>
              <a:t>gefnogaeth</a:t>
            </a:r>
            <a:r>
              <a:rPr lang="en-GB" sz="2200" dirty="0"/>
              <a:t> </a:t>
            </a:r>
            <a:r>
              <a:rPr lang="en-GB" sz="2200" dirty="0" err="1"/>
              <a:t>sydd</a:t>
            </a:r>
            <a:r>
              <a:rPr lang="en-GB" sz="2200" dirty="0"/>
              <a:t> </a:t>
            </a:r>
            <a:r>
              <a:rPr lang="en-GB" sz="2200" dirty="0" err="1"/>
              <a:t>angen</a:t>
            </a:r>
            <a:r>
              <a:rPr lang="en-GB" sz="2200" dirty="0"/>
              <a:t> </a:t>
            </a:r>
            <a:r>
              <a:rPr lang="en-GB" sz="2200" dirty="0" err="1"/>
              <a:t>arnoch</a:t>
            </a:r>
            <a:r>
              <a:rPr lang="en-GB" sz="2200" dirty="0"/>
              <a:t> chi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ddysgu</a:t>
            </a:r>
            <a:r>
              <a:rPr lang="en-GB" sz="2200" dirty="0"/>
              <a:t> neu </a:t>
            </a:r>
            <a:r>
              <a:rPr lang="en-GB" sz="2200" dirty="0" err="1"/>
              <a:t>fynychu</a:t>
            </a:r>
            <a:r>
              <a:rPr lang="en-GB" sz="2200" dirty="0"/>
              <a:t> </a:t>
            </a:r>
            <a:r>
              <a:rPr lang="en-GB" sz="2200" dirty="0" err="1"/>
              <a:t>darlithoedd</a:t>
            </a:r>
            <a:r>
              <a:rPr lang="en-GB" sz="2200" dirty="0"/>
              <a:t>/</a:t>
            </a:r>
            <a:r>
              <a:rPr lang="en-GB" sz="2200" dirty="0" err="1"/>
              <a:t>gwersi</a:t>
            </a:r>
            <a:r>
              <a:rPr lang="en-GB" sz="2200" dirty="0"/>
              <a:t>. Mae </a:t>
            </a:r>
            <a:r>
              <a:rPr lang="en-GB" sz="2200" dirty="0" err="1"/>
              <a:t>gennych</a:t>
            </a:r>
            <a:r>
              <a:rPr lang="en-GB" sz="2200" dirty="0"/>
              <a:t> chi </a:t>
            </a:r>
            <a:r>
              <a:rPr lang="en-GB" sz="2200" dirty="0" err="1"/>
              <a:t>hawl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fod</a:t>
            </a:r>
            <a:r>
              <a:rPr lang="en-GB" sz="2200" dirty="0"/>
              <a:t> </a:t>
            </a:r>
            <a:r>
              <a:rPr lang="en-GB" sz="2200" dirty="0" err="1"/>
              <a:t>yn</a:t>
            </a:r>
            <a:r>
              <a:rPr lang="en-GB" sz="2200" dirty="0"/>
              <a:t> </a:t>
            </a:r>
            <a:r>
              <a:rPr lang="en-GB" sz="2200" dirty="0" err="1"/>
              <a:t>rhan</a:t>
            </a:r>
            <a:r>
              <a:rPr lang="en-GB" sz="2200" dirty="0"/>
              <a:t> o </a:t>
            </a:r>
            <a:r>
              <a:rPr lang="en-GB" sz="2200" dirty="0" err="1"/>
              <a:t>gynllunio</a:t>
            </a:r>
            <a:r>
              <a:rPr lang="en-GB" sz="2200" dirty="0"/>
              <a:t> </a:t>
            </a:r>
            <a:r>
              <a:rPr lang="en-GB" sz="2200" dirty="0" err="1"/>
              <a:t>eich</a:t>
            </a:r>
            <a:r>
              <a:rPr lang="en-GB" sz="2200" dirty="0"/>
              <a:t> </a:t>
            </a:r>
            <a:r>
              <a:rPr lang="en-GB" sz="2200" dirty="0" err="1"/>
              <a:t>cymorth</a:t>
            </a:r>
            <a:r>
              <a:rPr lang="en-GB" sz="2200" dirty="0"/>
              <a:t> a </a:t>
            </a:r>
            <a:r>
              <a:rPr lang="en-GB" sz="2200" dirty="0" err="1"/>
              <a:t>chefnogaeth</a:t>
            </a:r>
            <a:r>
              <a:rPr lang="en-GB" sz="2200" dirty="0"/>
              <a:t>. Y </a:t>
            </a:r>
            <a:r>
              <a:rPr lang="en-GB" sz="2200" dirty="0" err="1"/>
              <a:t>Cydlynydd</a:t>
            </a:r>
            <a:r>
              <a:rPr lang="en-GB" sz="2200" dirty="0"/>
              <a:t> ADY </a:t>
            </a:r>
            <a:r>
              <a:rPr lang="en-GB" sz="2200" dirty="0" err="1"/>
              <a:t>yn</a:t>
            </a:r>
            <a:r>
              <a:rPr lang="en-GB" sz="2200" dirty="0"/>
              <a:t> </a:t>
            </a:r>
            <a:r>
              <a:rPr lang="en-GB" sz="2200" dirty="0" err="1"/>
              <a:t>eich</a:t>
            </a:r>
            <a:r>
              <a:rPr lang="en-GB" sz="2200" dirty="0"/>
              <a:t> </a:t>
            </a:r>
            <a:r>
              <a:rPr lang="en-GB" sz="2200" dirty="0" err="1"/>
              <a:t>ysgol</a:t>
            </a:r>
            <a:r>
              <a:rPr lang="en-GB" sz="2200" dirty="0"/>
              <a:t>/</a:t>
            </a:r>
            <a:r>
              <a:rPr lang="en-GB" sz="2200" dirty="0" err="1"/>
              <a:t>coleg</a:t>
            </a:r>
            <a:r>
              <a:rPr lang="en-GB" sz="2200" dirty="0"/>
              <a:t> </a:t>
            </a:r>
            <a:r>
              <a:rPr lang="en-GB" sz="2200" dirty="0" err="1"/>
              <a:t>bydd</a:t>
            </a:r>
            <a:r>
              <a:rPr lang="en-GB" sz="2200" dirty="0"/>
              <a:t> </a:t>
            </a:r>
            <a:r>
              <a:rPr lang="en-GB" sz="2200" dirty="0" err="1"/>
              <a:t>eich</a:t>
            </a:r>
            <a:r>
              <a:rPr lang="en-GB" sz="2200" dirty="0"/>
              <a:t> </a:t>
            </a:r>
            <a:r>
              <a:rPr lang="en-GB" sz="2200" dirty="0" err="1"/>
              <a:t>pwynt</a:t>
            </a:r>
            <a:r>
              <a:rPr lang="en-GB" sz="2200" dirty="0"/>
              <a:t> </a:t>
            </a:r>
            <a:r>
              <a:rPr lang="en-GB" sz="2200" dirty="0" err="1"/>
              <a:t>cyswllt</a:t>
            </a:r>
            <a:r>
              <a:rPr lang="en-GB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51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5521523" y="1872449"/>
            <a:ext cx="6385781" cy="3501561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Cynllun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Llywodraeth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y DU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sydd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â’r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nod o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herio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agweddau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cyflogwyr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tuag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anabledd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yw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cyflogwr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dangos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y logo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hwn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mae’n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golygu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fod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nhw’n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dangos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ymrwymiad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gyflogi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pobl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sydd</a:t>
            </a: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ag </a:t>
            </a:r>
            <a:r>
              <a:rPr lang="en-GB" sz="28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anabledd</a:t>
            </a:r>
            <a:endParaRPr lang="en-GB" sz="2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5995EA1D-4944-1245-A749-22C21EC85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9" t="5812" r="2331" b="22605"/>
          <a:stretch/>
        </p:blipFill>
        <p:spPr bwMode="auto">
          <a:xfrm>
            <a:off x="725367" y="1873866"/>
            <a:ext cx="4824536" cy="143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4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="" xmlns:a16="http://schemas.microsoft.com/office/drawing/2014/main" id="{0EAEC84C-D296-864F-B00E-83B9C22C974D}"/>
              </a:ext>
            </a:extLst>
          </p:cNvPr>
          <p:cNvSpPr txBox="1">
            <a:spLocks/>
          </p:cNvSpPr>
          <p:nvPr/>
        </p:nvSpPr>
        <p:spPr bwMode="auto">
          <a:xfrm>
            <a:off x="1129035" y="237744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1. </a:t>
            </a:r>
            <a:r>
              <a:rPr lang="en-US" sz="7200" kern="0" dirty="0" err="1" smtClean="0">
                <a:solidFill>
                  <a:srgbClr val="FFE900"/>
                </a:solidFill>
                <a:latin typeface="Calibri" panose="020F0502020204030204" pitchFamily="34" charset="0"/>
              </a:rPr>
              <a:t>Cyflwyniad</a:t>
            </a:r>
            <a:endParaRPr lang="en-US" sz="72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03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8" y="2709714"/>
            <a:ext cx="8256091" cy="1152048"/>
          </a:xfrm>
        </p:spPr>
        <p:txBody>
          <a:bodyPr>
            <a:noAutofit/>
          </a:bodyPr>
          <a:lstStyle/>
          <a:p>
            <a:pPr>
              <a:lnSpc>
                <a:spcPts val="6300"/>
              </a:lnSpc>
            </a:pPr>
            <a:r>
              <a:rPr lang="en-GB" sz="6000" dirty="0">
                <a:solidFill>
                  <a:schemeClr val="tx1"/>
                </a:solidFill>
              </a:rPr>
              <a:t>A </a:t>
            </a:r>
            <a:r>
              <a:rPr lang="en-GB" sz="6000" dirty="0" err="1">
                <a:solidFill>
                  <a:schemeClr val="tx1"/>
                </a:solidFill>
              </a:rPr>
              <a:t>yw’r</a:t>
            </a:r>
            <a:r>
              <a:rPr lang="en-GB" sz="6000" dirty="0">
                <a:solidFill>
                  <a:schemeClr val="tx1"/>
                </a:solidFill>
              </a:rPr>
              <a:t> </a:t>
            </a:r>
            <a:r>
              <a:rPr lang="en-GB" sz="6000" dirty="0" err="1">
                <a:solidFill>
                  <a:schemeClr val="tx1"/>
                </a:solidFill>
              </a:rPr>
              <a:t>dilynol</a:t>
            </a:r>
            <a:r>
              <a:rPr lang="en-GB" sz="6000" dirty="0">
                <a:solidFill>
                  <a:schemeClr val="tx1"/>
                </a:solidFill>
              </a:rPr>
              <a:t> </a:t>
            </a:r>
            <a:r>
              <a:rPr lang="en-GB" sz="6000" dirty="0" err="1">
                <a:solidFill>
                  <a:schemeClr val="tx1"/>
                </a:solidFill>
              </a:rPr>
              <a:t>yn</a:t>
            </a:r>
            <a:r>
              <a:rPr lang="en-GB" sz="6000" b="0" dirty="0">
                <a:solidFill>
                  <a:schemeClr val="bg2"/>
                </a:solidFill>
              </a:rPr>
              <a:t/>
            </a:r>
            <a:br>
              <a:rPr lang="en-GB" sz="6000" b="0" dirty="0">
                <a:solidFill>
                  <a:schemeClr val="bg2"/>
                </a:solidFill>
              </a:rPr>
            </a:br>
            <a:r>
              <a:rPr lang="en-GB" sz="6000" b="1" dirty="0" err="1">
                <a:solidFill>
                  <a:schemeClr val="bg2"/>
                </a:solidFill>
              </a:rPr>
              <a:t>Wir</a:t>
            </a:r>
            <a:r>
              <a:rPr lang="en-GB" sz="6000" b="0" dirty="0">
                <a:solidFill>
                  <a:schemeClr val="bg2"/>
                </a:solidFill>
              </a:rPr>
              <a:t> </a:t>
            </a:r>
            <a:r>
              <a:rPr lang="en-GB" sz="6000" dirty="0" err="1">
                <a:solidFill>
                  <a:schemeClr val="tx1"/>
                </a:solidFill>
              </a:rPr>
              <a:t>neu’n</a:t>
            </a:r>
            <a:r>
              <a:rPr lang="en-GB" sz="6000" dirty="0">
                <a:solidFill>
                  <a:schemeClr val="tx1"/>
                </a:solidFill>
              </a:rPr>
              <a:t> </a:t>
            </a:r>
            <a:r>
              <a:rPr lang="en-GB" sz="6000" b="1" dirty="0" err="1">
                <a:solidFill>
                  <a:schemeClr val="bg2"/>
                </a:solidFill>
              </a:rPr>
              <a:t>Anwir</a:t>
            </a:r>
            <a:r>
              <a:rPr lang="en-GB" sz="6000" b="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59CE2197-66D0-3A43-A826-990802268C3D}"/>
              </a:ext>
            </a:extLst>
          </p:cNvPr>
          <p:cNvSpPr txBox="1">
            <a:spLocks/>
          </p:cNvSpPr>
          <p:nvPr/>
        </p:nvSpPr>
        <p:spPr bwMode="auto">
          <a:xfrm>
            <a:off x="624979" y="405458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dirty="0"/>
              <a:t>Myth busting quiz!</a:t>
            </a:r>
            <a:endParaRPr lang="en-GB" kern="0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CFAF006E-C0C3-2246-847F-394DB5B655F1}"/>
              </a:ext>
            </a:extLst>
          </p:cNvPr>
          <p:cNvSpPr txBox="1">
            <a:spLocks/>
          </p:cNvSpPr>
          <p:nvPr/>
        </p:nvSpPr>
        <p:spPr bwMode="auto">
          <a:xfrm>
            <a:off x="633177" y="320040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FFE900"/>
                </a:solidFill>
                <a:latin typeface="Work Sans" pitchFamily="2" charset="77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Cwis</a:t>
            </a: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chwalu</a:t>
            </a: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mythau</a:t>
            </a: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GB" sz="4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23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Content Placeholder 4">
            <a:extLst>
              <a:ext uri="{FF2B5EF4-FFF2-40B4-BE49-F238E27FC236}">
                <a16:creationId xmlns="" xmlns:a16="http://schemas.microsoft.com/office/drawing/2014/main" id="{E759CF52-AC23-3249-A011-94B8180B6C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014599"/>
              </p:ext>
            </p:extLst>
          </p:nvPr>
        </p:nvGraphicFramePr>
        <p:xfrm>
          <a:off x="669136" y="5471532"/>
          <a:ext cx="8640960" cy="534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4278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yw’n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bosib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rai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pobl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fyddar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weithio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longau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mordwyol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er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enghraifft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llongau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mordaith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Content Placeholder 4">
            <a:extLst>
              <a:ext uri="{FF2B5EF4-FFF2-40B4-BE49-F238E27FC236}">
                <a16:creationId xmlns="" xmlns:a16="http://schemas.microsoft.com/office/drawing/2014/main" id="{F080B2B2-B529-9147-8568-7549ADECA5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5509883"/>
              </p:ext>
            </p:extLst>
          </p:nvPr>
        </p:nvGraphicFramePr>
        <p:xfrm>
          <a:off x="696987" y="4428478"/>
          <a:ext cx="8613109" cy="1043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43054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 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rhai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pobl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fyddar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swydd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Fyddin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neu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Swyddog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Heddlu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" name="Content Placeholder 4">
            <a:extLst>
              <a:ext uri="{FF2B5EF4-FFF2-40B4-BE49-F238E27FC236}">
                <a16:creationId xmlns="" xmlns:a16="http://schemas.microsoft.com/office/drawing/2014/main" id="{26DA3EF3-C5CC-7046-BA17-80CEC49F24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975379"/>
              </p:ext>
            </p:extLst>
          </p:nvPr>
        </p:nvGraphicFramePr>
        <p:xfrm>
          <a:off x="696987" y="4120735"/>
          <a:ext cx="861310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 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pobl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fyddar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hedfan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awyrennau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Content Placeholder 4">
            <a:extLst>
              <a:ext uri="{FF2B5EF4-FFF2-40B4-BE49-F238E27FC236}">
                <a16:creationId xmlns="" xmlns:a16="http://schemas.microsoft.com/office/drawing/2014/main" id="{466CAE29-B479-7C4A-8C3B-EBF421C2D7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757223"/>
              </p:ext>
            </p:extLst>
          </p:nvPr>
        </p:nvGraphicFramePr>
        <p:xfrm>
          <a:off x="696987" y="3813378"/>
          <a:ext cx="861310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 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ydy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nghyflogwr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wedi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talu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am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addasiadau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rhesymol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gallan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nhw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llai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gyflog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mi.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Content Placeholder 4">
            <a:extLst>
              <a:ext uri="{FF2B5EF4-FFF2-40B4-BE49-F238E27FC236}">
                <a16:creationId xmlns="" xmlns:a16="http://schemas.microsoft.com/office/drawing/2014/main" id="{DA12B93B-FFA8-6346-8BA3-8745786D7B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456160"/>
              </p:ext>
            </p:extLst>
          </p:nvPr>
        </p:nvGraphicFramePr>
        <p:xfrm>
          <a:off x="696987" y="3475932"/>
          <a:ext cx="861310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rydw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mewn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swydd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rydw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am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ddefnyddio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arian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Mynediad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at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Waith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bydd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nghyflogwr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trefnu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mi. 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" name="Content Placeholder 4">
            <a:extLst>
              <a:ext uri="{FF2B5EF4-FFF2-40B4-BE49-F238E27FC236}">
                <a16:creationId xmlns="" xmlns:a16="http://schemas.microsoft.com/office/drawing/2014/main" id="{0EF706EC-9985-254F-95C3-0D1559CCBC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727715"/>
              </p:ext>
            </p:extLst>
          </p:nvPr>
        </p:nvGraphicFramePr>
        <p:xfrm>
          <a:off x="696987" y="2926858"/>
          <a:ext cx="8613109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238125" marR="0" lvl="0" indent="-238125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Byddaf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ddim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swydd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mewn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swyddfa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oherwydd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bydd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rhy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anodd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gymryd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rhan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mewn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trafodaethau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ystod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cyfarfodydd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Content Placeholder 4">
            <a:extLst>
              <a:ext uri="{FF2B5EF4-FFF2-40B4-BE49-F238E27FC236}">
                <a16:creationId xmlns="" xmlns:a16="http://schemas.microsoft.com/office/drawing/2014/main" id="{8C966222-5E26-9743-91F8-908439B0BC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481840"/>
              </p:ext>
            </p:extLst>
          </p:nvPr>
        </p:nvGraphicFramePr>
        <p:xfrm>
          <a:off x="696987" y="2610080"/>
          <a:ext cx="861310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ydw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i’n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cyfweliad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swydd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dylwn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ddweud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wrth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cyflogwr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i’n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fyddar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cyfweliad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Content Placeholder 4">
            <a:extLst>
              <a:ext uri="{FF2B5EF4-FFF2-40B4-BE49-F238E27FC236}">
                <a16:creationId xmlns="" xmlns:a16="http://schemas.microsoft.com/office/drawing/2014/main" id="{C18B1EED-73BB-7345-9D6C-EFBFBB3B5B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111598"/>
              </p:ext>
            </p:extLst>
          </p:nvPr>
        </p:nvGraphicFramePr>
        <p:xfrm>
          <a:off x="696987" y="2307946"/>
          <a:ext cx="861310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Byddaf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ddim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gwneud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swyddi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â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ffrindiau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sy’n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clywed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oherwydd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i’n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fyddar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Content Placeholder 4">
            <a:extLst>
              <a:ext uri="{FF2B5EF4-FFF2-40B4-BE49-F238E27FC236}">
                <a16:creationId xmlns="" xmlns:a16="http://schemas.microsoft.com/office/drawing/2014/main" id="{327B0923-DA9F-A74B-AB8C-71AFCDDF2D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4233621"/>
              </p:ext>
            </p:extLst>
          </p:nvPr>
        </p:nvGraphicFramePr>
        <p:xfrm>
          <a:off x="696987" y="2003881"/>
          <a:ext cx="8613109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3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1934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Byddaf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ddim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mynd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i’r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brifysgol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oherwydd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byddaf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i’n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trafferth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glywed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athro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mewn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darlithoedd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5" name="Content Placeholder 4">
            <a:extLst>
              <a:ext uri="{FF2B5EF4-FFF2-40B4-BE49-F238E27FC236}">
                <a16:creationId xmlns="" xmlns:a16="http://schemas.microsoft.com/office/drawing/2014/main" id="{E2492A93-46B9-B245-BBD2-D1C314DA5D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677143"/>
              </p:ext>
            </p:extLst>
          </p:nvPr>
        </p:nvGraphicFramePr>
        <p:xfrm>
          <a:off x="9310100" y="5479591"/>
          <a:ext cx="2201258" cy="524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24394">
                <a:tc>
                  <a:txBody>
                    <a:bodyPr/>
                    <a:lstStyle/>
                    <a:p>
                      <a:pPr algn="l"/>
                      <a:r>
                        <a:rPr lang="en-GB" sz="14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Gwir</a:t>
                      </a:r>
                      <a:endParaRPr lang="en-GB" sz="14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-107" charset="-128"/>
                          <a:cs typeface="Calibri" panose="020F0502020204030204" pitchFamily="34" charset="0"/>
                        </a:rPr>
                        <a:t>Beth?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21822993"/>
                  </a:ext>
                </a:extLst>
              </a:tr>
            </a:tbl>
          </a:graphicData>
        </a:graphic>
      </p:graphicFrame>
      <p:graphicFrame>
        <p:nvGraphicFramePr>
          <p:cNvPr id="56" name="Content Placeholder 4">
            <a:extLst>
              <a:ext uri="{FF2B5EF4-FFF2-40B4-BE49-F238E27FC236}">
                <a16:creationId xmlns="" xmlns:a16="http://schemas.microsoft.com/office/drawing/2014/main" id="{B07117DA-FAB9-F14C-8B55-C77D6AB4A2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6139826"/>
              </p:ext>
            </p:extLst>
          </p:nvPr>
        </p:nvGraphicFramePr>
        <p:xfrm>
          <a:off x="9310100" y="4428478"/>
          <a:ext cx="2201258" cy="1044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44026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Gwir</a:t>
                      </a:r>
                      <a:endParaRPr lang="en-GB" sz="14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-107" charset="-128"/>
                          <a:cs typeface="Calibri" panose="020F0502020204030204" pitchFamily="34" charset="0"/>
                        </a:rPr>
                        <a:t>Ond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-107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GB" sz="1400" b="0" i="0" u="none" strike="noStrike" cap="none" normalizeH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Bydd</a:t>
                      </a:r>
                      <a:r>
                        <a:rPr kumimoji="0" lang="en-GB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GB" sz="1400" b="0" i="0" u="none" strike="noStrike" cap="none" normalizeH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rhaid</a:t>
                      </a:r>
                      <a:r>
                        <a:rPr kumimoji="0" lang="en-GB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GB" sz="1400" b="0" i="0" u="none" strike="noStrike" cap="none" normalizeH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kumimoji="0" lang="en-GB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chi </a:t>
                      </a:r>
                      <a:r>
                        <a:rPr kumimoji="0" lang="en-GB" sz="1400" b="0" i="0" u="none" strike="noStrike" cap="none" normalizeH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gael</a:t>
                      </a:r>
                      <a:r>
                        <a:rPr kumimoji="0" lang="en-GB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GB" sz="1400" b="0" i="0" u="none" strike="noStrike" cap="none" normalizeH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prawf</a:t>
                      </a:r>
                      <a:r>
                        <a:rPr kumimoji="0" lang="en-GB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GB" sz="1400" b="0" i="0" u="none" strike="noStrike" cap="none" normalizeH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meddygol</a:t>
                      </a:r>
                      <a:r>
                        <a:rPr lang="en-GB" sz="1400" b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1400" b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cynnwys</a:t>
                      </a:r>
                      <a:r>
                        <a:rPr lang="en-GB" sz="1400" b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prawf</a:t>
                      </a:r>
                      <a:r>
                        <a:rPr lang="en-GB" sz="1400" b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clyw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ＭＳ Ｐゴシック" pitchFamily="-107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52851087"/>
                  </a:ext>
                </a:extLst>
              </a:tr>
            </a:tbl>
          </a:graphicData>
        </a:graphic>
      </p:graphicFrame>
      <p:graphicFrame>
        <p:nvGraphicFramePr>
          <p:cNvPr id="54" name="Content Placeholder 4">
            <a:extLst>
              <a:ext uri="{FF2B5EF4-FFF2-40B4-BE49-F238E27FC236}">
                <a16:creationId xmlns="" xmlns:a16="http://schemas.microsoft.com/office/drawing/2014/main" id="{37076E3C-19A5-F848-8943-D7060D7497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2360407"/>
              </p:ext>
            </p:extLst>
          </p:nvPr>
        </p:nvGraphicFramePr>
        <p:xfrm>
          <a:off x="9310100" y="4120735"/>
          <a:ext cx="220125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1704">
                <a:tc>
                  <a:txBody>
                    <a:bodyPr/>
                    <a:lstStyle/>
                    <a:p>
                      <a:pPr algn="l"/>
                      <a:r>
                        <a:rPr lang="en-GB" sz="14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Gwir</a:t>
                      </a:r>
                      <a:endParaRPr lang="en-GB" sz="14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2" name="Content Placeholder 4">
            <a:extLst>
              <a:ext uri="{FF2B5EF4-FFF2-40B4-BE49-F238E27FC236}">
                <a16:creationId xmlns="" xmlns:a16="http://schemas.microsoft.com/office/drawing/2014/main" id="{DEEDA399-33AF-7E42-A1C7-642CE6B815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3368220"/>
              </p:ext>
            </p:extLst>
          </p:nvPr>
        </p:nvGraphicFramePr>
        <p:xfrm>
          <a:off x="9310100" y="3813378"/>
          <a:ext cx="220125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1422">
                <a:tc>
                  <a:txBody>
                    <a:bodyPr/>
                    <a:lstStyle/>
                    <a:p>
                      <a:pPr algn="l"/>
                      <a:r>
                        <a:rPr lang="en-GB" sz="14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Anwir</a:t>
                      </a:r>
                      <a:endParaRPr lang="en-GB" sz="14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1" name="Content Placeholder 4">
            <a:extLst>
              <a:ext uri="{FF2B5EF4-FFF2-40B4-BE49-F238E27FC236}">
                <a16:creationId xmlns="" xmlns:a16="http://schemas.microsoft.com/office/drawing/2014/main" id="{7C9F904B-049A-4642-83FB-0625F0BBB5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1157422"/>
              </p:ext>
            </p:extLst>
          </p:nvPr>
        </p:nvGraphicFramePr>
        <p:xfrm>
          <a:off x="9296930" y="2919970"/>
          <a:ext cx="2201258" cy="525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25286">
                <a:tc>
                  <a:txBody>
                    <a:bodyPr/>
                    <a:lstStyle/>
                    <a:p>
                      <a:pPr algn="l"/>
                      <a:r>
                        <a:rPr lang="en-GB" sz="14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Anwir</a:t>
                      </a:r>
                      <a:endParaRPr lang="en-GB" sz="14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9" name="Content Placeholder 4">
            <a:extLst>
              <a:ext uri="{FF2B5EF4-FFF2-40B4-BE49-F238E27FC236}">
                <a16:creationId xmlns="" xmlns:a16="http://schemas.microsoft.com/office/drawing/2014/main" id="{FE86CEB1-7D79-014E-AE25-77D641A305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511926"/>
              </p:ext>
            </p:extLst>
          </p:nvPr>
        </p:nvGraphicFramePr>
        <p:xfrm>
          <a:off x="9310100" y="2610080"/>
          <a:ext cx="220125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14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Gwir</a:t>
                      </a:r>
                      <a:endParaRPr lang="en-GB" sz="14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8" name="Content Placeholder 4">
            <a:extLst>
              <a:ext uri="{FF2B5EF4-FFF2-40B4-BE49-F238E27FC236}">
                <a16:creationId xmlns="" xmlns:a16="http://schemas.microsoft.com/office/drawing/2014/main" id="{DF55DE52-E32D-764D-BC51-2B62131C1C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8829129"/>
              </p:ext>
            </p:extLst>
          </p:nvPr>
        </p:nvGraphicFramePr>
        <p:xfrm>
          <a:off x="9310100" y="2307946"/>
          <a:ext cx="220125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6788">
                <a:tc>
                  <a:txBody>
                    <a:bodyPr/>
                    <a:lstStyle/>
                    <a:p>
                      <a:pPr algn="l"/>
                      <a:r>
                        <a:rPr lang="en-GB" sz="14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Anwir</a:t>
                      </a:r>
                      <a:endParaRPr lang="en-GB" sz="14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Content Placeholder 4">
            <a:extLst>
              <a:ext uri="{FF2B5EF4-FFF2-40B4-BE49-F238E27FC236}">
                <a16:creationId xmlns="" xmlns:a16="http://schemas.microsoft.com/office/drawing/2014/main" id="{EC915D27-9AAC-E244-A8C7-127C148A6F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4416096"/>
              </p:ext>
            </p:extLst>
          </p:nvPr>
        </p:nvGraphicFramePr>
        <p:xfrm>
          <a:off x="9310100" y="2000044"/>
          <a:ext cx="2201258" cy="307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7427">
                <a:tc>
                  <a:txBody>
                    <a:bodyPr/>
                    <a:lstStyle/>
                    <a:p>
                      <a:pPr algn="l"/>
                      <a:r>
                        <a:rPr lang="en-GB" sz="14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Anwir</a:t>
                      </a:r>
                      <a:endParaRPr lang="en-GB" sz="14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="" xmlns:a16="http://schemas.microsoft.com/office/drawing/2014/main" id="{8B318F91-CFAC-374F-A8FF-B715F819B1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000730"/>
              </p:ext>
            </p:extLst>
          </p:nvPr>
        </p:nvGraphicFramePr>
        <p:xfrm>
          <a:off x="696987" y="1701602"/>
          <a:ext cx="864096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Unwaith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i’n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gadael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ysgol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byddaf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ddim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derbyn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mwy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gymorth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gyda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myddardod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" name="Content Placeholder 4">
            <a:extLst>
              <a:ext uri="{FF2B5EF4-FFF2-40B4-BE49-F238E27FC236}">
                <a16:creationId xmlns="" xmlns:a16="http://schemas.microsoft.com/office/drawing/2014/main" id="{6BF41B0A-F975-6841-8476-CB5D86DB95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2376491"/>
              </p:ext>
            </p:extLst>
          </p:nvPr>
        </p:nvGraphicFramePr>
        <p:xfrm>
          <a:off x="9310100" y="1701602"/>
          <a:ext cx="220125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14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Anwir</a:t>
                      </a:r>
                      <a:endParaRPr lang="en-GB" sz="14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3" name="Content Placeholder 4">
            <a:extLst>
              <a:ext uri="{FF2B5EF4-FFF2-40B4-BE49-F238E27FC236}">
                <a16:creationId xmlns="" xmlns:a16="http://schemas.microsoft.com/office/drawing/2014/main" id="{8CAA4B4E-D14A-0649-9770-763D3AAA80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639209"/>
              </p:ext>
            </p:extLst>
          </p:nvPr>
        </p:nvGraphicFramePr>
        <p:xfrm>
          <a:off x="9310100" y="3475932"/>
          <a:ext cx="220125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7243">
                <a:tc>
                  <a:txBody>
                    <a:bodyPr/>
                    <a:lstStyle/>
                    <a:p>
                      <a:pPr algn="l"/>
                      <a:r>
                        <a:rPr lang="en-GB" sz="14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Anwir</a:t>
                      </a:r>
                      <a:endParaRPr lang="en-GB" sz="14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56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946E3F2-81BA-194A-9B45-5D7B5A67E341}"/>
              </a:ext>
            </a:extLst>
          </p:cNvPr>
          <p:cNvSpPr/>
          <p:nvPr/>
        </p:nvSpPr>
        <p:spPr bwMode="auto">
          <a:xfrm>
            <a:off x="0" y="1341562"/>
            <a:ext cx="12195175" cy="5522976"/>
          </a:xfrm>
          <a:prstGeom prst="rect">
            <a:avLst/>
          </a:prstGeom>
          <a:solidFill>
            <a:srgbClr val="FFE9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DCDDD6D-89F0-F344-A7EE-D4B4368FF0C4}"/>
              </a:ext>
            </a:extLst>
          </p:cNvPr>
          <p:cNvSpPr/>
          <p:nvPr/>
        </p:nvSpPr>
        <p:spPr bwMode="auto">
          <a:xfrm>
            <a:off x="4525416" y="2218610"/>
            <a:ext cx="3024336" cy="302433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DB98649C-3E1C-A14D-9DC9-C36431AC9EAF}"/>
              </a:ext>
            </a:extLst>
          </p:cNvPr>
          <p:cNvSpPr txBox="1">
            <a:spLocks/>
          </p:cNvSpPr>
          <p:nvPr/>
        </p:nvSpPr>
        <p:spPr bwMode="auto">
          <a:xfrm>
            <a:off x="4525414" y="3285778"/>
            <a:ext cx="3024337" cy="54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4800" b="1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Egwyl</a:t>
            </a:r>
            <a:endParaRPr lang="en-GB" sz="4800" b="1" kern="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365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="" xmlns:a16="http://schemas.microsoft.com/office/drawing/2014/main" id="{92E96F88-188D-7C4B-8347-9E51641A967A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4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Gobeithion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 a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breuddwydion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gyrfa</a:t>
            </a:r>
            <a:endParaRPr lang="en-US" sz="72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64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D9635D90-0D2A-544C-A539-7C17187E3EE8}"/>
              </a:ext>
            </a:extLst>
          </p:cNvPr>
          <p:cNvSpPr txBox="1">
            <a:spLocks/>
          </p:cNvSpPr>
          <p:nvPr/>
        </p:nvSpPr>
        <p:spPr bwMode="auto">
          <a:xfrm>
            <a:off x="624979" y="405458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dirty="0"/>
              <a:t>What’s the difference?</a:t>
            </a:r>
            <a:endParaRPr lang="en-GB" kern="0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89C7FF8A-E216-FE4E-962D-95CD1EBECF42}"/>
              </a:ext>
            </a:extLst>
          </p:cNvPr>
          <p:cNvSpPr>
            <a:spLocks noChangeAspect="1"/>
          </p:cNvSpPr>
          <p:nvPr/>
        </p:nvSpPr>
        <p:spPr bwMode="auto">
          <a:xfrm>
            <a:off x="1062264" y="2061642"/>
            <a:ext cx="2976596" cy="2976596"/>
          </a:xfrm>
          <a:prstGeom prst="ellipse">
            <a:avLst/>
          </a:prstGeom>
          <a:solidFill>
            <a:schemeClr val="bg2">
              <a:alpha val="70000"/>
            </a:schemeClr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Cryfderau</a:t>
            </a:r>
            <a:endParaRPr kumimoji="0" lang="en-GB" sz="26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D02B9AC5-0BED-904F-9D86-3A81217B033F}"/>
              </a:ext>
            </a:extLst>
          </p:cNvPr>
          <p:cNvSpPr>
            <a:spLocks noChangeAspect="1"/>
          </p:cNvSpPr>
          <p:nvPr/>
        </p:nvSpPr>
        <p:spPr bwMode="auto">
          <a:xfrm>
            <a:off x="8185819" y="2061642"/>
            <a:ext cx="2976596" cy="2976596"/>
          </a:xfrm>
          <a:prstGeom prst="ellipse">
            <a:avLst/>
          </a:prstGeom>
          <a:solidFill>
            <a:schemeClr val="accent3">
              <a:alpha val="70000"/>
            </a:schemeClr>
          </a:solidFill>
          <a:ln w="381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6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Personoliaeth</a:t>
            </a:r>
            <a:endParaRPr kumimoji="0" lang="en-GB" sz="26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19D88008-AE63-ED42-82D4-D6DC2D5E2130}"/>
              </a:ext>
            </a:extLst>
          </p:cNvPr>
          <p:cNvSpPr>
            <a:spLocks noChangeAspect="1"/>
          </p:cNvSpPr>
          <p:nvPr/>
        </p:nvSpPr>
        <p:spPr bwMode="auto">
          <a:xfrm>
            <a:off x="4624041" y="2061642"/>
            <a:ext cx="2976596" cy="2976596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600" b="1" dirty="0" err="1">
                <a:latin typeface="Calibri" panose="020F0502020204030204" pitchFamily="34" charset="0"/>
              </a:rPr>
              <a:t>Diddordebau</a:t>
            </a:r>
            <a:endParaRPr kumimoji="0" lang="en-GB" sz="2600" b="1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28B3B206-18D9-1342-BC6B-79C8DE5EF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75" y="320040"/>
            <a:ext cx="8256091" cy="720000"/>
          </a:xfrm>
        </p:spPr>
        <p:txBody>
          <a:bodyPr/>
          <a:lstStyle/>
          <a:p>
            <a:r>
              <a:rPr lang="en-GB" sz="4000" b="1" dirty="0"/>
              <a:t>Beth </a:t>
            </a:r>
            <a:r>
              <a:rPr lang="en-GB" sz="4000" b="1" dirty="0" err="1"/>
              <a:t>yw’r</a:t>
            </a:r>
            <a:r>
              <a:rPr lang="en-GB" sz="4000" b="1" dirty="0"/>
              <a:t> </a:t>
            </a:r>
            <a:r>
              <a:rPr lang="en-GB" sz="4000" b="1" dirty="0" err="1"/>
              <a:t>gwahaniaeth</a:t>
            </a:r>
            <a:r>
              <a:rPr lang="en-GB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2834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075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Gweithgaredd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1908509" cy="720000"/>
          </a:xfrm>
        </p:spPr>
        <p:txBody>
          <a:bodyPr anchor="t"/>
          <a:lstStyle/>
          <a:p>
            <a:pPr marL="0" indent="0">
              <a:buNone/>
            </a:pPr>
            <a:r>
              <a:rPr lang="en-GB" sz="2800" b="1" dirty="0" err="1"/>
              <a:t>Dewiswch</a:t>
            </a:r>
            <a:endParaRPr lang="en-GB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7D66946-9672-3B4D-8F1D-24A32BB2F825}"/>
              </a:ext>
            </a:extLst>
          </p:cNvPr>
          <p:cNvGrpSpPr/>
          <p:nvPr/>
        </p:nvGrpSpPr>
        <p:grpSpPr>
          <a:xfrm>
            <a:off x="6833977" y="2008813"/>
            <a:ext cx="3153600" cy="4248065"/>
            <a:chOff x="6833977" y="2008813"/>
            <a:chExt cx="3153600" cy="424806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D5908501-90CF-A14C-9695-735AA0F7C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3977" y="2008813"/>
              <a:ext cx="3153600" cy="3153600"/>
            </a:xfrm>
            <a:prstGeom prst="rect">
              <a:avLst/>
            </a:prstGeom>
          </p:spPr>
        </p:pic>
        <p:sp>
          <p:nvSpPr>
            <p:cNvPr id="10" name="Content Placeholder 2">
              <a:extLst>
                <a:ext uri="{FF2B5EF4-FFF2-40B4-BE49-F238E27FC236}">
                  <a16:creationId xmlns="" xmlns:a16="http://schemas.microsoft.com/office/drawing/2014/main" id="{09F8E0D7-3783-324A-A30D-B5486A3CC94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51546" y="5446018"/>
              <a:ext cx="2523094" cy="810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marL="357188" indent="-3571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3355231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965273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4575315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5185357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en-GB" sz="2100" kern="0" dirty="0" err="1">
                  <a:latin typeface="Calibri" panose="020F0502020204030204" pitchFamily="34" charset="0"/>
                </a:rPr>
                <a:t>Bocs</a:t>
              </a:r>
              <a:r>
                <a:rPr lang="en-GB" sz="2100" kern="0" dirty="0">
                  <a:latin typeface="Calibri" panose="020F0502020204030204" pitchFamily="34" charset="0"/>
                </a:rPr>
                <a:t> </a:t>
              </a:r>
              <a:r>
                <a:rPr lang="en-GB" sz="2100" kern="0" dirty="0" err="1">
                  <a:latin typeface="Calibri" panose="020F0502020204030204" pitchFamily="34" charset="0"/>
                </a:rPr>
                <a:t>Clebran</a:t>
              </a:r>
              <a:endParaRPr lang="en-GB" sz="2100" kern="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5370C2C-37E3-6B4F-B58C-4FF868C425DE}"/>
              </a:ext>
            </a:extLst>
          </p:cNvPr>
          <p:cNvGrpSpPr/>
          <p:nvPr/>
        </p:nvGrpSpPr>
        <p:grpSpPr>
          <a:xfrm>
            <a:off x="1705099" y="1962107"/>
            <a:ext cx="4680416" cy="4294771"/>
            <a:chOff x="1705099" y="1962107"/>
            <a:chExt cx="4680416" cy="4294771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02D3C2D4-9723-4B4B-8A01-DBF34433CF67}"/>
                </a:ext>
              </a:extLst>
            </p:cNvPr>
            <p:cNvGrpSpPr/>
            <p:nvPr/>
          </p:nvGrpSpPr>
          <p:grpSpPr>
            <a:xfrm>
              <a:off x="2216055" y="1962107"/>
              <a:ext cx="3598558" cy="3293596"/>
              <a:chOff x="2216055" y="1962107"/>
              <a:chExt cx="3598558" cy="3293596"/>
            </a:xfrm>
          </p:grpSpPr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83A35042-807E-8547-A3FB-4253D547EFF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6955" y="1962107"/>
                <a:ext cx="1908510" cy="1908510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="" xmlns:a16="http://schemas.microsoft.com/office/drawing/2014/main" id="{C47FE3C5-59A7-0B49-B57D-00E010EBB8C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16955" y="1962107"/>
                <a:ext cx="1908510" cy="1908510"/>
              </a:xfrm>
              <a:prstGeom prst="ellipse">
                <a:avLst/>
              </a:prstGeom>
              <a:solidFill>
                <a:schemeClr val="bg2">
                  <a:alpha val="70000"/>
                </a:schemeClr>
              </a:solidFill>
              <a:ln w="38100" cap="flat" cmpd="sng" algn="ctr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800" b="1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Cryfderau</a:t>
                </a:r>
                <a:endParaRPr kumimoji="0" lang="en-GB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="" xmlns:a16="http://schemas.microsoft.com/office/drawing/2014/main" id="{2593C7BF-E026-2F43-BB6B-B155B9D77F9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16055" y="3343669"/>
                <a:ext cx="1908510" cy="1908510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85E62EA7-EA7B-C640-8135-D53C8840CC2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16055" y="3347193"/>
                <a:ext cx="1908510" cy="1908510"/>
              </a:xfrm>
              <a:prstGeom prst="ellipse">
                <a:avLst/>
              </a:prstGeom>
              <a:solidFill>
                <a:schemeClr val="accent4">
                  <a:alpha val="80000"/>
                </a:schemeClr>
              </a:solidFill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800" b="1" dirty="0" err="1">
                    <a:latin typeface="Calibri" panose="020F0502020204030204" pitchFamily="34" charset="0"/>
                  </a:rPr>
                  <a:t>Diddordebau</a:t>
                </a:r>
                <a:endParaRPr kumimoji="0" lang="en-GB" sz="1800" b="1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C5DB4AB2-D605-DA43-9C1C-BB6EAE1F454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06103" y="3347193"/>
                <a:ext cx="1908510" cy="1908510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="" xmlns:a16="http://schemas.microsoft.com/office/drawing/2014/main" id="{C1148E7C-CDA0-1D4F-BAF3-67E74CB724C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06103" y="3347193"/>
                <a:ext cx="1908510" cy="1908510"/>
              </a:xfrm>
              <a:prstGeom prst="ellipse">
                <a:avLst/>
              </a:prstGeom>
              <a:solidFill>
                <a:schemeClr val="accent3">
                  <a:alpha val="70000"/>
                </a:schemeClr>
              </a:solidFill>
              <a:ln w="38100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800" b="1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Personoliaeth</a:t>
                </a:r>
                <a:endParaRPr kumimoji="0" lang="en-GB" sz="18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" name="Content Placeholder 2">
              <a:extLst>
                <a:ext uri="{FF2B5EF4-FFF2-40B4-BE49-F238E27FC236}">
                  <a16:creationId xmlns="" xmlns:a16="http://schemas.microsoft.com/office/drawing/2014/main" id="{A9DA4194-FB38-FF40-9F46-7CA0E4A65BC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05099" y="5446018"/>
              <a:ext cx="4680416" cy="810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marL="357188" indent="-3571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sz="32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Arial" panose="020B0604020202020204" pitchFamily="34" charset="0"/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3355231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965273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4575315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5185357" indent="-30502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en-GB" sz="2100" kern="0" dirty="0" err="1">
                  <a:latin typeface="Calibri" panose="020F0502020204030204" pitchFamily="34" charset="0"/>
                </a:rPr>
                <a:t>Cryfderau</a:t>
              </a:r>
              <a:r>
                <a:rPr lang="en-GB" sz="2100" kern="0" dirty="0">
                  <a:latin typeface="Calibri" panose="020F0502020204030204" pitchFamily="34" charset="0"/>
                </a:rPr>
                <a:t>, </a:t>
              </a:r>
              <a:r>
                <a:rPr lang="en-GB" sz="2100" kern="0" dirty="0" err="1">
                  <a:latin typeface="Calibri" panose="020F0502020204030204" pitchFamily="34" charset="0"/>
                </a:rPr>
                <a:t>Diddordebau</a:t>
              </a:r>
              <a:r>
                <a:rPr lang="en-GB" sz="2100" kern="0" dirty="0">
                  <a:latin typeface="Calibri" panose="020F0502020204030204" pitchFamily="34" charset="0"/>
                </a:rPr>
                <a:t> a </a:t>
              </a:r>
              <a:r>
                <a:rPr lang="en-GB" sz="2100" kern="0" dirty="0" err="1">
                  <a:latin typeface="Calibri" panose="020F0502020204030204" pitchFamily="34" charset="0"/>
                </a:rPr>
                <a:t>Phersonoliaeth</a:t>
              </a:r>
              <a:endParaRPr lang="en-GB" sz="2100" kern="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75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982C241-AA77-E849-80C7-E5E1E35EF009}"/>
              </a:ext>
            </a:extLst>
          </p:cNvPr>
          <p:cNvSpPr txBox="1"/>
          <p:nvPr/>
        </p:nvSpPr>
        <p:spPr>
          <a:xfrm>
            <a:off x="706091" y="6382122"/>
            <a:ext cx="82087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Calibri" panose="020F0502020204030204" pitchFamily="34" charset="0"/>
              </a:rPr>
              <a:t>Source: National Careers Service – </a:t>
            </a:r>
            <a:r>
              <a:rPr lang="en-GB" sz="900" dirty="0">
                <a:latin typeface="Calibri" panose="020F0502020204030204" pitchFamily="34" charset="0"/>
                <a:hlinkClick r:id="rId3"/>
              </a:rPr>
              <a:t>Explore Careers</a:t>
            </a:r>
            <a:endParaRPr lang="en-GB" sz="900" dirty="0">
              <a:latin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B202DE4-1E5A-1B47-9B49-1B20F3FFE331}"/>
              </a:ext>
            </a:extLst>
          </p:cNvPr>
          <p:cNvGrpSpPr/>
          <p:nvPr/>
        </p:nvGrpSpPr>
        <p:grpSpPr>
          <a:xfrm>
            <a:off x="706091" y="549474"/>
            <a:ext cx="8295755" cy="5294283"/>
            <a:chOff x="706091" y="1485578"/>
            <a:chExt cx="8295755" cy="5294283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442327D-0846-2242-9779-FC55AE4746AA}"/>
                </a:ext>
              </a:extLst>
            </p:cNvPr>
            <p:cNvSpPr/>
            <p:nvPr/>
          </p:nvSpPr>
          <p:spPr bwMode="auto">
            <a:xfrm>
              <a:off x="706091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Gofal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Iechyd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9C10E022-4D83-6F4E-B03B-CE969CB2B8A7}"/>
                </a:ext>
              </a:extLst>
            </p:cNvPr>
            <p:cNvSpPr/>
            <p:nvPr/>
          </p:nvSpPr>
          <p:spPr bwMode="auto">
            <a:xfrm>
              <a:off x="2062656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3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Gwyddoniaeth</a:t>
              </a:r>
              <a:r>
                <a:rPr kumimoji="0" lang="en-GB" sz="13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ac </a:t>
              </a:r>
              <a:r>
                <a:rPr kumimoji="0" lang="en-GB" sz="13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Ymchwil</a:t>
              </a:r>
              <a:endParaRPr kumimoji="0" lang="en-GB" sz="13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305E3133-03E0-C743-91FF-8FAEB39D490E}"/>
                </a:ext>
              </a:extLst>
            </p:cNvPr>
            <p:cNvSpPr/>
            <p:nvPr/>
          </p:nvSpPr>
          <p:spPr bwMode="auto">
            <a:xfrm>
              <a:off x="3419221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Adeiladu</a:t>
              </a: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kumimoji="0" lang="en-GB" sz="14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Chrefftau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C9569304-EE50-B74C-BEFC-98D01FAB0801}"/>
                </a:ext>
              </a:extLst>
            </p:cNvPr>
            <p:cNvSpPr/>
            <p:nvPr/>
          </p:nvSpPr>
          <p:spPr bwMode="auto">
            <a:xfrm>
              <a:off x="4775786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Busnes</a:t>
              </a:r>
              <a:r>
                <a:rPr kumimoji="0" lang="en-GB" sz="12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GB" sz="12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Cyllid</a:t>
              </a:r>
              <a:r>
                <a:rPr kumimoji="0" lang="en-GB" sz="12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kumimoji="0" lang="en-GB" sz="12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Gweinyddiaeth</a:t>
              </a:r>
              <a:endParaRPr kumimoji="0" lang="en-GB" sz="12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BBF5669F-2FCB-7343-B321-967F00045321}"/>
                </a:ext>
              </a:extLst>
            </p:cNvPr>
            <p:cNvSpPr/>
            <p:nvPr/>
          </p:nvSpPr>
          <p:spPr bwMode="auto">
            <a:xfrm>
              <a:off x="6132351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Chwaraeon</a:t>
              </a: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kumimoji="0" lang="en-GB" sz="14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Hamdden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AF6E394A-63CE-DE44-A334-7EE5ADD64D7D}"/>
                </a:ext>
              </a:extLst>
            </p:cNvPr>
            <p:cNvSpPr/>
            <p:nvPr/>
          </p:nvSpPr>
          <p:spPr bwMode="auto">
            <a:xfrm>
              <a:off x="7488916" y="1485578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Manwerthu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kumimoji="0" lang="en-GB" sz="14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Gwerthu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BDAA307B-F5DD-C644-A210-C4405970BB16}"/>
                </a:ext>
              </a:extLst>
            </p:cNvPr>
            <p:cNvSpPr/>
            <p:nvPr/>
          </p:nvSpPr>
          <p:spPr bwMode="auto">
            <a:xfrm>
              <a:off x="706091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Gofal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Cymdeithasol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D7AA040D-4C4E-CC40-9E4C-ACBDA8A29872}"/>
                </a:ext>
              </a:extLst>
            </p:cNvPr>
            <p:cNvSpPr/>
            <p:nvPr/>
          </p:nvSpPr>
          <p:spPr bwMode="auto">
            <a:xfrm>
              <a:off x="2062656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Peirianneg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Chynhaliaeth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A127D3D-8BF2-7B47-AD44-2225D681528A}"/>
                </a:ext>
              </a:extLst>
            </p:cNvPr>
            <p:cNvSpPr/>
            <p:nvPr/>
          </p:nvSpPr>
          <p:spPr bwMode="auto">
            <a:xfrm>
              <a:off x="3419221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Gwasanaethau</a:t>
              </a: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Cartref</a:t>
              </a:r>
              <a:endParaRPr lang="en-GB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5D543323-2081-194E-BAFE-A95E4EFE18FD}"/>
                </a:ext>
              </a:extLst>
            </p:cNvPr>
            <p:cNvSpPr/>
            <p:nvPr/>
          </p:nvSpPr>
          <p:spPr bwMode="auto">
            <a:xfrm>
              <a:off x="4775786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Gyfraith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Chyfreithiol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A1B28171-8829-624A-8FE2-24EC8EB513BA}"/>
                </a:ext>
              </a:extLst>
            </p:cNvPr>
            <p:cNvSpPr/>
            <p:nvPr/>
          </p:nvSpPr>
          <p:spPr bwMode="auto">
            <a:xfrm>
              <a:off x="6132351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Teithio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Thwristiaeth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4F4836AA-325E-3743-B26E-7381F683FF81}"/>
                </a:ext>
              </a:extLst>
            </p:cNvPr>
            <p:cNvSpPr/>
            <p:nvPr/>
          </p:nvSpPr>
          <p:spPr bwMode="auto">
            <a:xfrm>
              <a:off x="7488916" y="277742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Harddwch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Lles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D6CB0881-1AA1-6340-A367-7C308F7C1ED9}"/>
                </a:ext>
              </a:extLst>
            </p:cNvPr>
            <p:cNvSpPr/>
            <p:nvPr/>
          </p:nvSpPr>
          <p:spPr bwMode="auto">
            <a:xfrm>
              <a:off x="706091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Creadigol</a:t>
              </a: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b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 </a:t>
              </a:r>
              <a:r>
                <a:rPr lang="en-GB" sz="1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Cyfryngau</a:t>
              </a: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Chyfathrebu</a:t>
              </a:r>
              <a:endPara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A6529664-43FC-8B45-B0CE-0C60CA2DB8C2}"/>
                </a:ext>
              </a:extLst>
            </p:cNvPr>
            <p:cNvSpPr/>
            <p:nvPr/>
          </p:nvSpPr>
          <p:spPr bwMode="auto">
            <a:xfrm>
              <a:off x="2062656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Cyfrifiadura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Technoleg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Digidol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1E381954-DD56-A541-919D-C4D018891101}"/>
                </a:ext>
              </a:extLst>
            </p:cNvPr>
            <p:cNvSpPr/>
            <p:nvPr/>
          </p:nvSpPr>
          <p:spPr bwMode="auto">
            <a:xfrm>
              <a:off x="3419221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Dosbarthu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Storio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D17BF2A5-95C1-324D-97F8-57A600855171}"/>
                </a:ext>
              </a:extLst>
            </p:cNvPr>
            <p:cNvSpPr/>
            <p:nvPr/>
          </p:nvSpPr>
          <p:spPr bwMode="auto">
            <a:xfrm>
              <a:off x="4775786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Rheolaeth</a:t>
              </a: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Gwasanaethau</a:t>
              </a: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Pobl</a:t>
              </a:r>
              <a:endParaRPr lang="en-GB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F0730D28-BC7C-A94B-A8DA-447CD010A77F}"/>
                </a:ext>
              </a:extLst>
            </p:cNvPr>
            <p:cNvSpPr/>
            <p:nvPr/>
          </p:nvSpPr>
          <p:spPr bwMode="auto">
            <a:xfrm>
              <a:off x="6132351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Yr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Amgylchedd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a’r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Tir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12AB7290-D42A-344E-BA95-1806E56E1620}"/>
                </a:ext>
              </a:extLst>
            </p:cNvPr>
            <p:cNvSpPr/>
            <p:nvPr/>
          </p:nvSpPr>
          <p:spPr bwMode="auto">
            <a:xfrm>
              <a:off x="7488916" y="4069264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Lletygarwch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Bwyd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2BB7DAEB-B9CB-1040-B338-85C82BC9A036}"/>
                </a:ext>
              </a:extLst>
            </p:cNvPr>
            <p:cNvSpPr/>
            <p:nvPr/>
          </p:nvSpPr>
          <p:spPr bwMode="auto">
            <a:xfrm>
              <a:off x="2062655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5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Gweithgynhyrchu</a:t>
              </a:r>
              <a:endParaRPr kumimoji="0" lang="en-GB" sz="105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0488567F-DB7C-C649-9A04-473EDD3C44BE}"/>
                </a:ext>
              </a:extLst>
            </p:cNvPr>
            <p:cNvSpPr/>
            <p:nvPr/>
          </p:nvSpPr>
          <p:spPr bwMode="auto">
            <a:xfrm>
              <a:off x="3477411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Cludiant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Logisteg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5D63151B-008E-FA49-B8BF-468A018A837B}"/>
                </a:ext>
              </a:extLst>
            </p:cNvPr>
            <p:cNvSpPr/>
            <p:nvPr/>
          </p:nvSpPr>
          <p:spPr bwMode="auto">
            <a:xfrm>
              <a:off x="4879679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Gwasanaethau</a:t>
              </a: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Llywodraeth</a:t>
              </a:r>
              <a:endParaRPr lang="en-GB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3CE74F9D-58C3-D249-9F43-F95F51DC38CF}"/>
                </a:ext>
              </a:extLst>
            </p:cNvPr>
            <p:cNvSpPr/>
            <p:nvPr/>
          </p:nvSpPr>
          <p:spPr bwMode="auto">
            <a:xfrm>
              <a:off x="6197931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Gofal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Anifeiliaid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9356DA86-E9CD-3D42-92AC-99A024851CEF}"/>
                </a:ext>
              </a:extLst>
            </p:cNvPr>
            <p:cNvSpPr/>
            <p:nvPr/>
          </p:nvSpPr>
          <p:spPr bwMode="auto">
            <a:xfrm>
              <a:off x="7561686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Gwaith </a:t>
              </a:r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Llawrydd</a:t>
              </a: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Hunan-</a:t>
              </a:r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Gyflogedig</a:t>
              </a:r>
              <a:endParaRPr lang="en-GB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D6B01B84-FA4B-D142-A657-7DEE7CAC3A17}"/>
                </a:ext>
              </a:extLst>
            </p:cNvPr>
            <p:cNvSpPr/>
            <p:nvPr/>
          </p:nvSpPr>
          <p:spPr bwMode="auto">
            <a:xfrm>
              <a:off x="721252" y="533970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Dysgu</a:t>
              </a: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ac </a:t>
              </a:r>
              <a:r>
                <a:rPr kumimoji="0" lang="en-GB" sz="14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Addysg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701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1B603E-9E52-9F4C-9DDA-C2BF9F20AD6E}"/>
              </a:ext>
            </a:extLst>
          </p:cNvPr>
          <p:cNvSpPr/>
          <p:nvPr/>
        </p:nvSpPr>
        <p:spPr bwMode="auto">
          <a:xfrm>
            <a:off x="10202043" y="5188597"/>
            <a:ext cx="1993132" cy="16709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BD08FA8-FFB4-CF45-AA95-3B4F02C3587F}"/>
              </a:ext>
            </a:extLst>
          </p:cNvPr>
          <p:cNvGrpSpPr/>
          <p:nvPr/>
        </p:nvGrpSpPr>
        <p:grpSpPr>
          <a:xfrm>
            <a:off x="408955" y="1634821"/>
            <a:ext cx="11233248" cy="4389485"/>
            <a:chOff x="624979" y="1634821"/>
            <a:chExt cx="11233248" cy="4389485"/>
          </a:xfrm>
        </p:grpSpPr>
        <p:graphicFrame>
          <p:nvGraphicFramePr>
            <p:cNvPr id="5" name="Content Placeholder 4">
              <a:extLst>
                <a:ext uri="{FF2B5EF4-FFF2-40B4-BE49-F238E27FC236}">
                  <a16:creationId xmlns="" xmlns:a16="http://schemas.microsoft.com/office/drawing/2014/main" id="{061C9A08-C676-AA46-AAEC-4979A45770A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13991509"/>
                </p:ext>
              </p:extLst>
            </p:nvPr>
          </p:nvGraphicFramePr>
          <p:xfrm>
            <a:off x="624979" y="1701602"/>
            <a:ext cx="11233248" cy="4322704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808312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1048904071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1839354536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249793797"/>
                      </a:ext>
                    </a:extLst>
                  </a:gridCol>
                </a:tblGrid>
                <a:tr h="267695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Gofal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Iechyd</a:t>
                        </a:r>
                      </a:p>
                    </a:txBody>
                    <a:tcPr marL="4572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Gofal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Cymdeithasol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Creadigol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, Y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Cyfryngau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Chyfathrebu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Dysgu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ac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Addysg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  <a:tr h="1872112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Deintydd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Nyrs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Bydwraig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Meddyg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Teulu</a:t>
                        </a:r>
                        <a:r>
                          <a:rPr lang="en-GB" sz="1200" dirty="0"/>
                          <a:t> / Doctor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Meddyg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Ymgynghorol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Therapydd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Lleferydd</a:t>
                        </a:r>
                        <a:r>
                          <a:rPr lang="en-GB" sz="1200" dirty="0"/>
                          <a:t> ac Iaith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Criw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Ambiwlans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4572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Gweithiwr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Gofal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Cymdeithasol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Gweithiwr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Ieuenctid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Therapydd</a:t>
                        </a:r>
                        <a:r>
                          <a:rPr lang="en-GB" sz="1200" dirty="0"/>
                          <a:t> / </a:t>
                        </a:r>
                        <a:r>
                          <a:rPr lang="en-GB" sz="1200" dirty="0" err="1"/>
                          <a:t>Cynghorydd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Hyfforddwr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Bywyd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/>
                          <a:t>Nani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Newyddiadurwr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Cysylltiadau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Cyhoeddus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Marchnata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Cyflwynydd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Dylunydd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Graffig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Ffotograffydd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Hysbysebu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Dilledydd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Athro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Cynorthwyydd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Dysgu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Athro</a:t>
                        </a:r>
                        <a:r>
                          <a:rPr lang="en-GB" sz="1200" dirty="0"/>
                          <a:t> Plant </a:t>
                        </a:r>
                        <a:r>
                          <a:rPr lang="en-GB" sz="1200" dirty="0" err="1"/>
                          <a:t>Byddar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Darlithydd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Prifysgol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Llyfrgellydd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Gweithiwr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Meithrin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Swyddog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Hyfforddi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  <a:tr h="239091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Gwyddoniaeth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ac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Ymchwil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4572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Peirianneg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Chynhaliaeth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Cyfrifiadura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,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Technoleg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Digidol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Gweithgynhyrchu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  <a:tr h="1322477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Gwyddonydd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Ymchwilydd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Ystadegydd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Seryddwr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Biolegydd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Gwyddonydd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Hinsawdd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Swyddog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Olion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Bysedd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Meteorolegydd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Patholegydd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4572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b="0" i="0" dirty="0" err="1">
                            <a:latin typeface="Calibri" panose="020F0502020204030204" pitchFamily="34" charset="0"/>
                          </a:rPr>
                          <a:t>Peiriannydd</a:t>
                        </a:r>
                        <a:r>
                          <a:rPr lang="en-GB" sz="1200" b="0" i="0" dirty="0">
                            <a:latin typeface="Calibri" panose="020F0502020204030204" pitchFamily="34" charset="0"/>
                          </a:rPr>
                          <a:t> </a:t>
                        </a:r>
                        <a:r>
                          <a:rPr lang="en-GB" sz="1200" b="0" i="0" dirty="0" err="1">
                            <a:latin typeface="Calibri" panose="020F0502020204030204" pitchFamily="34" charset="0"/>
                          </a:rPr>
                          <a:t>Lifftiau</a:t>
                        </a: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Peiriannydd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Mecanyddol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Mecanydd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Ceir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Adeiladydd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Cychod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Arolygydd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Safle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Adeiladu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Peiriannydd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Sifil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Trydanydd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Gwneuthurwr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Modelau</a:t>
                        </a:r>
                        <a:endParaRPr lang="en-GB" sz="1200" dirty="0"/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Swyddog</a:t>
                        </a:r>
                        <a:r>
                          <a:rPr lang="en-GB" sz="1200" dirty="0"/>
                          <a:t> TG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Datblygwr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Gwefannau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Datblygwr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Apiau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Datblygwr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Meddalwedd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Profwr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Gemau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Fideo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Hyfforddwr</a:t>
                        </a:r>
                        <a:r>
                          <a:rPr lang="en-GB" sz="1200" dirty="0"/>
                          <a:t> TG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Dadansoddwr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Systemau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Flogiwr</a:t>
                        </a:r>
                        <a:endParaRPr lang="en-GB" sz="1200" dirty="0"/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Technegydd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Argraffu</a:t>
                        </a:r>
                        <a:r>
                          <a:rPr lang="en-GB" sz="1200" dirty="0"/>
                          <a:t> 3D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Potelwr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Gweithiwr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Gweithgynhyrchu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Ceir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Paciwr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Gweithiwr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Pacio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Bwyd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Gwneuthurwr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Arwyddion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</a:tbl>
            </a:graphicData>
          </a:graphic>
        </p:graphicFrame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0750FF1B-DB6A-0941-85DF-7B63909524F0}"/>
                </a:ext>
              </a:extLst>
            </p:cNvPr>
            <p:cNvGrpSpPr/>
            <p:nvPr/>
          </p:nvGrpSpPr>
          <p:grpSpPr>
            <a:xfrm>
              <a:off x="3019245" y="1634821"/>
              <a:ext cx="6156684" cy="4248472"/>
              <a:chOff x="2929235" y="1634821"/>
              <a:chExt cx="6156684" cy="4248472"/>
            </a:xfrm>
          </p:grpSpPr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D416872A-FB29-A141-991A-00A79FC61AC4}"/>
                  </a:ext>
                </a:extLst>
              </p:cNvPr>
              <p:cNvSpPr/>
              <p:nvPr/>
            </p:nvSpPr>
            <p:spPr bwMode="auto">
              <a:xfrm>
                <a:off x="2929235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79E17A89-63FC-8B40-8F7C-558B5BF29A4F}"/>
                  </a:ext>
                </a:extLst>
              </p:cNvPr>
              <p:cNvSpPr/>
              <p:nvPr/>
            </p:nvSpPr>
            <p:spPr bwMode="auto">
              <a:xfrm>
                <a:off x="5737547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50B06716-CCDD-0443-B459-A340C5681060}"/>
                  </a:ext>
                </a:extLst>
              </p:cNvPr>
              <p:cNvSpPr/>
              <p:nvPr/>
            </p:nvSpPr>
            <p:spPr bwMode="auto">
              <a:xfrm>
                <a:off x="8725879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5627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03FCE8E-1C93-3040-9595-496ED4B94A1A}"/>
              </a:ext>
            </a:extLst>
          </p:cNvPr>
          <p:cNvSpPr/>
          <p:nvPr/>
        </p:nvSpPr>
        <p:spPr bwMode="auto">
          <a:xfrm>
            <a:off x="10202043" y="5188597"/>
            <a:ext cx="1993132" cy="16709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4AB2D29-AB2D-DD4C-B5E0-66FD39FE1CC3}"/>
              </a:ext>
            </a:extLst>
          </p:cNvPr>
          <p:cNvGrpSpPr/>
          <p:nvPr/>
        </p:nvGrpSpPr>
        <p:grpSpPr>
          <a:xfrm>
            <a:off x="408955" y="1634821"/>
            <a:ext cx="11233248" cy="4427957"/>
            <a:chOff x="624979" y="1634821"/>
            <a:chExt cx="11233248" cy="4427957"/>
          </a:xfrm>
        </p:grpSpPr>
        <p:graphicFrame>
          <p:nvGraphicFramePr>
            <p:cNvPr id="5" name="Content Placeholder 4">
              <a:extLst>
                <a:ext uri="{FF2B5EF4-FFF2-40B4-BE49-F238E27FC236}">
                  <a16:creationId xmlns="" xmlns:a16="http://schemas.microsoft.com/office/drawing/2014/main" id="{061C9A08-C676-AA46-AAEC-4979A45770A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32537048"/>
                </p:ext>
              </p:extLst>
            </p:nvPr>
          </p:nvGraphicFramePr>
          <p:xfrm>
            <a:off x="624979" y="1701602"/>
            <a:ext cx="11233248" cy="4361176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3024336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  <a:gridCol w="2592288">
                    <a:extLst>
                      <a:ext uri="{9D8B030D-6E8A-4147-A177-3AD203B41FA5}">
                        <a16:colId xmlns="" xmlns:a16="http://schemas.microsoft.com/office/drawing/2014/main" val="1048904071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1839354536"/>
                      </a:ext>
                    </a:extLst>
                  </a:gridCol>
                  <a:gridCol w="2808312">
                    <a:extLst>
                      <a:ext uri="{9D8B030D-6E8A-4147-A177-3AD203B41FA5}">
                        <a16:colId xmlns="" xmlns:a16="http://schemas.microsoft.com/office/drawing/2014/main" val="249793797"/>
                      </a:ext>
                    </a:extLst>
                  </a:gridCol>
                </a:tblGrid>
                <a:tr h="267695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Adeiladu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Chrefftau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4572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Gwasanaethau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Cartref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Dosbarthu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Storio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Cludiant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Logisteg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  <a:tr h="2093464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Saer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Saer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Celfi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Plymwr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Gosodwr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Brics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Syrfëwr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Pensaer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Peiriannydd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Strwythurol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Cynllunydd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Trefol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Peintiwr</a:t>
                        </a:r>
                        <a:r>
                          <a:rPr lang="en-GB" sz="1200" dirty="0"/>
                          <a:t> ac </a:t>
                        </a:r>
                        <a:r>
                          <a:rPr lang="en-GB" sz="1200" dirty="0" err="1"/>
                          <a:t>Addurnwr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4572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Tasgmon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Gweithiwr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Biniau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Gofalwr</a:t>
                        </a:r>
                        <a:r>
                          <a:rPr lang="en-GB" sz="1200" dirty="0"/>
                          <a:t> / </a:t>
                        </a:r>
                        <a:r>
                          <a:rPr lang="en-GB" sz="1200" dirty="0" err="1"/>
                          <a:t>Glanhawr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Sychlanhawr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Difa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Pla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Teiliwr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Cynllunydd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Priodasau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Dylunydd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Mewnol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Trafodwr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Bagiau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mewn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Maes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Awyr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Negesydd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Gyrrwr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Dosbarthu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Symudwr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Dodrefn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Rhewliwr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Gweithiwr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Warws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Gyrrwr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Bysiau</a:t>
                        </a:r>
                        <a:r>
                          <a:rPr lang="en-GB" sz="1200" dirty="0"/>
                          <a:t> / </a:t>
                        </a:r>
                        <a:r>
                          <a:rPr lang="en-GB" sz="1200" dirty="0" err="1"/>
                          <a:t>Trenau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Peilot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Gyrrwr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Cerbyd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Nwyddau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Mawrion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Gwasanaeth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Postio</a:t>
                        </a:r>
                        <a:r>
                          <a:rPr lang="en-GB" sz="1200" dirty="0"/>
                          <a:t> / Post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Gyrrwr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Tacsi</a:t>
                        </a:r>
                        <a:r>
                          <a:rPr lang="en-GB" sz="1200" dirty="0"/>
                          <a:t> / </a:t>
                        </a:r>
                        <a:r>
                          <a:rPr lang="en-GB" sz="1200" dirty="0" err="1"/>
                          <a:t>Gyrrwr</a:t>
                        </a:r>
                        <a:r>
                          <a:rPr lang="en-GB" sz="1200" dirty="0"/>
                          <a:t> Uber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  <a:tr h="239091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Busnes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,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Cyllid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Gweinyddiaeth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4572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Y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Gyfraith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Chyfreithiol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Rheolaeth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Gwasanaethau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Pobl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Gwasanaethau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Llywodraeth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  <a:tr h="1322477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Cyfrifydd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Cynghorwr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Ariannol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Perchennog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Busnes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Cynghorwr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Morgeisi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/>
                          <a:t>Clerc Banc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Rheolwr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Prosiectau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Gweinyddydd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Swyddog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Cyflogres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4572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Ysgrifennydd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Cwmni</a:t>
                        </a:r>
                        <a:r>
                          <a:rPr lang="en-GB" sz="1200" dirty="0"/>
                          <a:t> / </a:t>
                        </a:r>
                        <a:r>
                          <a:rPr lang="en-GB" sz="1200" dirty="0" err="1"/>
                          <a:t>Cyfreithiol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Crwner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Swyddog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Cydraddoldebau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Cyfryngwr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Teulu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Paragyfreithiwr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Cyfreithiwr</a:t>
                        </a: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Swyddog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Datblygu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Busnes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Rheolwr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Cytundebau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Rheolwr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Digwyddiadau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Perchennog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Masnachfraint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Cynghorwr</a:t>
                        </a:r>
                        <a:r>
                          <a:rPr lang="en-GB" sz="1200" dirty="0"/>
                          <a:t> AD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/>
                          <a:t>AS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Rheolwr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Swyddfa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Goruchwyliwr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Cynghorwr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Gyrfaoedd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Torrwr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Beddau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Swyddog</a:t>
                        </a:r>
                        <a:r>
                          <a:rPr lang="en-GB" sz="1200" dirty="0"/>
                          <a:t> Iechyd </a:t>
                        </a:r>
                        <a:r>
                          <a:rPr lang="en-GB" sz="1200" dirty="0" err="1"/>
                          <a:t>yr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Amgylchedd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Swyddog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Treftadaeth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Gwasanaethau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Mewnfudo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Cynorthwyydd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Amgueddfa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Cofrestrydd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</a:tbl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ACD7C96C-A10B-B044-8D09-7E3A5BC8B90B}"/>
                </a:ext>
              </a:extLst>
            </p:cNvPr>
            <p:cNvGrpSpPr/>
            <p:nvPr/>
          </p:nvGrpSpPr>
          <p:grpSpPr>
            <a:xfrm>
              <a:off x="3223927" y="1634821"/>
              <a:ext cx="5953411" cy="4248472"/>
              <a:chOff x="3223927" y="1634821"/>
              <a:chExt cx="5953411" cy="4248472"/>
            </a:xfrm>
          </p:grpSpPr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58F78B97-A783-1E4A-A190-AECA44983480}"/>
                  </a:ext>
                </a:extLst>
              </p:cNvPr>
              <p:cNvSpPr/>
              <p:nvPr/>
            </p:nvSpPr>
            <p:spPr bwMode="auto">
              <a:xfrm>
                <a:off x="3223927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8166C497-BB57-E742-80BD-3A4274A94D11}"/>
                  </a:ext>
                </a:extLst>
              </p:cNvPr>
              <p:cNvSpPr/>
              <p:nvPr/>
            </p:nvSpPr>
            <p:spPr bwMode="auto">
              <a:xfrm>
                <a:off x="5852434" y="1634821"/>
                <a:ext cx="336357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8FE606DC-7B2F-1644-82BA-1A208AEE01C8}"/>
                  </a:ext>
                </a:extLst>
              </p:cNvPr>
              <p:cNvSpPr/>
              <p:nvPr/>
            </p:nvSpPr>
            <p:spPr bwMode="auto">
              <a:xfrm>
                <a:off x="8817298" y="1634821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048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4144AEB-9312-8649-8786-2B7E41570848}"/>
              </a:ext>
            </a:extLst>
          </p:cNvPr>
          <p:cNvGrpSpPr/>
          <p:nvPr/>
        </p:nvGrpSpPr>
        <p:grpSpPr>
          <a:xfrm>
            <a:off x="408955" y="1701602"/>
            <a:ext cx="11233248" cy="4291176"/>
            <a:chOff x="626295" y="1701602"/>
            <a:chExt cx="11233248" cy="4291176"/>
          </a:xfrm>
        </p:grpSpPr>
        <p:graphicFrame>
          <p:nvGraphicFramePr>
            <p:cNvPr id="5" name="Content Placeholder 4">
              <a:extLst>
                <a:ext uri="{FF2B5EF4-FFF2-40B4-BE49-F238E27FC236}">
                  <a16:creationId xmlns="" xmlns:a16="http://schemas.microsoft.com/office/drawing/2014/main" id="{061C9A08-C676-AA46-AAEC-4979A45770A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67516558"/>
                </p:ext>
              </p:extLst>
            </p:nvPr>
          </p:nvGraphicFramePr>
          <p:xfrm>
            <a:off x="626295" y="1701602"/>
            <a:ext cx="11233248" cy="4291176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3024336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  <a:gridCol w="2302940">
                    <a:extLst>
                      <a:ext uri="{9D8B030D-6E8A-4147-A177-3AD203B41FA5}">
                        <a16:colId xmlns="" xmlns:a16="http://schemas.microsoft.com/office/drawing/2014/main" val="1048904071"/>
                      </a:ext>
                    </a:extLst>
                  </a:gridCol>
                  <a:gridCol w="1368152">
                    <a:extLst>
                      <a:ext uri="{9D8B030D-6E8A-4147-A177-3AD203B41FA5}">
                        <a16:colId xmlns="" xmlns:a16="http://schemas.microsoft.com/office/drawing/2014/main" val="1839354536"/>
                      </a:ext>
                    </a:extLst>
                  </a:gridCol>
                  <a:gridCol w="1440160">
                    <a:extLst>
                      <a:ext uri="{9D8B030D-6E8A-4147-A177-3AD203B41FA5}">
                        <a16:colId xmlns="" xmlns:a16="http://schemas.microsoft.com/office/drawing/2014/main" val="1241671490"/>
                      </a:ext>
                    </a:extLst>
                  </a:gridCol>
                  <a:gridCol w="1548830">
                    <a:extLst>
                      <a:ext uri="{9D8B030D-6E8A-4147-A177-3AD203B41FA5}">
                        <a16:colId xmlns="" xmlns:a16="http://schemas.microsoft.com/office/drawing/2014/main" val="249793797"/>
                      </a:ext>
                    </a:extLst>
                  </a:gridCol>
                  <a:gridCol w="1548830">
                    <a:extLst>
                      <a:ext uri="{9D8B030D-6E8A-4147-A177-3AD203B41FA5}">
                        <a16:colId xmlns="" xmlns:a16="http://schemas.microsoft.com/office/drawing/2014/main" val="2975586995"/>
                      </a:ext>
                    </a:extLst>
                  </a:gridCol>
                </a:tblGrid>
                <a:tr h="267695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Chwaraeon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Hamdden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45720" marR="0"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Teithio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Thwristiaeth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gridSpan="2"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Yr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Amgylchedd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a’r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Tir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Gofal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Anifeiliaid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  <a:tr h="1657704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Mabolgampwr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Hyfforddwr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Chwaraeon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Tafluniwr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sinema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Gweithiwr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ffair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Cynorthwyydd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canolfan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hamdden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Hyfforddwr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personol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Cynrychiolwr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cyrchfan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45720" marR="0" marT="27432"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Gwasanaethau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Gwestai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Gofalwr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Rheolwr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Teithiau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Arweinydd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Teithiau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Trefnydd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Teithiai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Archeolegydd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Botanegydd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Cartograffydd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Ecolegydd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Ffermwr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Gwerthwr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Blodau</a:t>
                        </a:r>
                        <a:endParaRPr lang="en-GB" sz="1200" dirty="0"/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Gweithiwr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Coedwigaeth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Garddwr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Tirluniwr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Palaeontolegwr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Gweithiwr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Gofal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Anifeiliaid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Sŵolegydd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Gofalwr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Sw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Gwenynwr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Prydferthwr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Cŵn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Cerddwr</a:t>
                        </a:r>
                        <a:r>
                          <a:rPr lang="en-GB" sz="1200" dirty="0"/>
                          <a:t> Ci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Gwastrawd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Arolygydd</a:t>
                        </a:r>
                        <a:r>
                          <a:rPr lang="en-GB" sz="1200" dirty="0"/>
                          <a:t> RSPCA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Milfeddyg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  <a:tr h="239091"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Manwerthu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Gwerthu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45720" marR="0"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Harddwch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Lles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gridSpan="2">
                    <a:txBody>
                      <a:bodyPr/>
                      <a:lstStyle/>
                      <a:p>
                        <a:pPr lvl="0"/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Lletygarwch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Bwyd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0" marR="0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lvl="0"/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Gwaith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Llawrydd</a:t>
                        </a:r>
                        <a:r>
                          <a:rPr lang="en-GB" sz="1200" b="1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 a Hunan </a:t>
                        </a:r>
                        <a:r>
                          <a:rPr lang="en-GB" sz="1200" b="1" i="0" dirty="0" err="1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rPr>
                          <a:t>Gyflogedig</a:t>
                        </a:r>
                        <a:endParaRPr lang="en-GB" sz="1200" b="1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endParaRPr>
                      </a:p>
                    </a:txBody>
                    <a:tcPr marL="182880" marR="0"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AB4EA3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  <a:tr h="875117"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Gwerthwr</a:t>
                        </a:r>
                        <a:r>
                          <a:rPr lang="en-GB" sz="1200" dirty="0"/>
                          <a:t> Hen </a:t>
                        </a:r>
                        <a:r>
                          <a:rPr lang="en-GB" sz="1200" dirty="0" err="1"/>
                          <a:t>Bethau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Gweithiwr</a:t>
                        </a:r>
                        <a:r>
                          <a:rPr lang="en-GB" sz="1200" dirty="0"/>
                          <a:t> Bar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Cynorthwyydd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Gwerthu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/>
                          <a:t>Barista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Cigydd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Cynorthwyydd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Gwasanaethau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Cwsmeriaid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Asiant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Gosod</a:t>
                        </a:r>
                        <a:r>
                          <a:rPr lang="en-GB" sz="1200" dirty="0"/>
                          <a:t> Tai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Siopwr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Personol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Llenwr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Silffoedd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Gweithredwr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Peiriannau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Gwerthu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45720" marR="0" marT="27432"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Aromatherapydd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Therapydd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Celf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Barbwr</a:t>
                        </a:r>
                        <a:r>
                          <a:rPr lang="en-GB" sz="1200" dirty="0"/>
                          <a:t> / </a:t>
                        </a:r>
                        <a:r>
                          <a:rPr lang="en-GB" sz="1200" dirty="0" err="1"/>
                          <a:t>Triniwr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Gwallt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Therapydd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Tylunio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Arlunydd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Colur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Iachäwr</a:t>
                        </a:r>
                        <a:r>
                          <a:rPr lang="en-GB" sz="1200" dirty="0"/>
                          <a:t> Reiki</a:t>
                        </a: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Tatŵydd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  <a:p>
                        <a:pPr marL="285750" lvl="0" indent="-2857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gridSpan="2">
                    <a:txBody>
                      <a:bodyPr/>
                      <a:lstStyle/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Addurnwr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Cacennau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Cynorthwyydd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Arlwyo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Pobydd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Cogydd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Gwerthwr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Pysgod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Gwyddonydd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Bwyd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Cynorthwyydd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Cegin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r>
                          <a:rPr lang="en-GB" sz="1200" dirty="0" err="1"/>
                          <a:t>Gweinydd</a:t>
                        </a:r>
                        <a:endParaRPr lang="en-GB" sz="1200" dirty="0"/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  <a:p>
                        <a:pPr marL="171450" lvl="0" indent="-171450">
                          <a:buClr>
                            <a:schemeClr val="bg2"/>
                          </a:buClr>
                          <a:buFont typeface="Arial" panose="020B0604020202020204" pitchFamily="34" charset="0"/>
                          <a:buChar char="•"/>
                          <a:tabLst/>
                        </a:pPr>
                        <a:endParaRPr lang="en-GB" sz="1200" b="0" i="0" dirty="0">
                          <a:latin typeface="Calibri" panose="020F0502020204030204" pitchFamily="34" charset="0"/>
                        </a:endParaRPr>
                      </a:p>
                    </a:txBody>
                    <a:tcPr marL="0" marR="0" marT="27432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marL="285750" marR="0" lvl="0" indent="-285750" algn="l" defTabSz="610042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bg2"/>
                          </a:buClr>
                          <a:buSzTx/>
                          <a:buFont typeface="Arial" panose="020B0604020202020204" pitchFamily="34" charset="0"/>
                          <a:buChar char="•"/>
                          <a:tabLst/>
                          <a:defRPr/>
                        </a:pPr>
                        <a:r>
                          <a:rPr lang="en-GB" sz="1200" dirty="0" err="1"/>
                          <a:t>Gallwch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weithio’n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llawrydd</a:t>
                        </a:r>
                        <a:r>
                          <a:rPr lang="en-GB" sz="1200" dirty="0"/>
                          <a:t> neu </a:t>
                        </a:r>
                        <a:r>
                          <a:rPr lang="en-GB" sz="1200" dirty="0" err="1"/>
                          <a:t>fod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yn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hunangyflogedig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mewn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nifer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fawr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o’r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meysydd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rydyn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ni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wedi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dangos</a:t>
                        </a:r>
                        <a:r>
                          <a:rPr lang="en-GB" sz="1200" dirty="0"/>
                          <a:t> </a:t>
                        </a:r>
                        <a:r>
                          <a:rPr lang="en-GB" sz="1200" dirty="0" err="1"/>
                          <a:t>i</a:t>
                        </a:r>
                        <a:r>
                          <a:rPr lang="en-GB" sz="1200" dirty="0"/>
                          <a:t> chi!</a:t>
                        </a:r>
                      </a:p>
                    </a:txBody>
                    <a:tcPr marL="182880" marR="0" marT="27432">
                      <a:lnT w="12700" cap="flat" cmpd="sng" algn="ctr">
                        <a:solidFill>
                          <a:schemeClr val="accent2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</a:tbl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E8A54C4F-1B3F-C345-AD0C-E09C129612C2}"/>
                </a:ext>
              </a:extLst>
            </p:cNvPr>
            <p:cNvGrpSpPr/>
            <p:nvPr/>
          </p:nvGrpSpPr>
          <p:grpSpPr>
            <a:xfrm>
              <a:off x="3217267" y="1701602"/>
              <a:ext cx="5638778" cy="4248472"/>
              <a:chOff x="3289275" y="1761947"/>
              <a:chExt cx="5638778" cy="4248472"/>
            </a:xfrm>
          </p:grpSpPr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450982CD-8E35-5640-A71D-DB3D3CE710F8}"/>
                  </a:ext>
                </a:extLst>
              </p:cNvPr>
              <p:cNvSpPr/>
              <p:nvPr/>
            </p:nvSpPr>
            <p:spPr bwMode="auto">
              <a:xfrm>
                <a:off x="3289275" y="1761947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B877F8DD-EEAE-0048-BF3F-C4EBBFB3071C}"/>
                  </a:ext>
                </a:extLst>
              </p:cNvPr>
              <p:cNvSpPr/>
              <p:nvPr/>
            </p:nvSpPr>
            <p:spPr bwMode="auto">
              <a:xfrm>
                <a:off x="5593531" y="1761947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2F70EB43-831D-AC41-B202-69CE11016293}"/>
                  </a:ext>
                </a:extLst>
              </p:cNvPr>
              <p:cNvSpPr/>
              <p:nvPr/>
            </p:nvSpPr>
            <p:spPr bwMode="auto">
              <a:xfrm>
                <a:off x="8568013" y="1761947"/>
                <a:ext cx="360040" cy="42484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094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177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Pwy</a:t>
            </a:r>
            <a:r>
              <a:rPr lang="en-GB" sz="4000" b="1" dirty="0"/>
              <a:t> </a:t>
            </a:r>
            <a:r>
              <a:rPr lang="en-GB" sz="4000" b="1" dirty="0" err="1"/>
              <a:t>sydd</a:t>
            </a:r>
            <a:r>
              <a:rPr lang="en-GB" sz="4000" b="1" dirty="0"/>
              <a:t> </a:t>
            </a:r>
            <a:r>
              <a:rPr lang="en-GB" sz="4000" b="1" dirty="0" err="1"/>
              <a:t>yma</a:t>
            </a:r>
            <a:r>
              <a:rPr lang="en-GB" sz="4000" b="1" dirty="0"/>
              <a:t> </a:t>
            </a:r>
            <a:r>
              <a:rPr lang="en-GB" sz="4000" b="1" dirty="0" err="1"/>
              <a:t>heddiw</a:t>
            </a:r>
            <a:r>
              <a:rPr lang="en-GB" sz="4000" b="1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DAE1308C-826F-E14B-B791-0EDE50D05200}"/>
              </a:ext>
            </a:extLst>
          </p:cNvPr>
          <p:cNvSpPr txBox="1">
            <a:spLocks/>
          </p:cNvSpPr>
          <p:nvPr/>
        </p:nvSpPr>
        <p:spPr bwMode="auto">
          <a:xfrm>
            <a:off x="8537424" y="2205658"/>
            <a:ext cx="332080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4287" indent="0">
              <a:lnSpc>
                <a:spcPts val="4020"/>
              </a:lnSpc>
              <a:buNone/>
            </a:pPr>
            <a:r>
              <a:rPr lang="en-GB" sz="28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Cyfranogwyr</a:t>
            </a:r>
            <a:r>
              <a:rPr lang="en-GB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01625" indent="-301625">
              <a:spcBef>
                <a:spcPts val="264"/>
              </a:spcBef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enw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1625" indent="-301625">
              <a:spcBef>
                <a:spcPts val="264"/>
              </a:spcBef>
            </a:pP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oedran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1625" indent="-301625">
              <a:spcBef>
                <a:spcPts val="264"/>
              </a:spcBef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Sut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ydych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chi’n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cyfathrebu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FA918270-8E62-2E45-9FED-4882C46DDC0F}"/>
              </a:ext>
            </a:extLst>
          </p:cNvPr>
          <p:cNvSpPr txBox="1">
            <a:spLocks/>
          </p:cNvSpPr>
          <p:nvPr/>
        </p:nvSpPr>
        <p:spPr bwMode="auto">
          <a:xfrm>
            <a:off x="796685" y="2205658"/>
            <a:ext cx="4606884" cy="67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4020"/>
              </a:lnSpc>
              <a:buNone/>
            </a:pPr>
            <a:r>
              <a:rPr lang="en-GB" sz="2800" b="1" kern="0" dirty="0" err="1">
                <a:latin typeface="Calibri" panose="020F0502020204030204" pitchFamily="34" charset="0"/>
              </a:rPr>
              <a:t>Cyflwynwyr</a:t>
            </a:r>
            <a:endParaRPr lang="en-GB" sz="2800" b="1" kern="0" dirty="0">
              <a:latin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0082861-5BA4-D143-9DD6-82E60AA1205B}"/>
              </a:ext>
            </a:extLst>
          </p:cNvPr>
          <p:cNvSpPr/>
          <p:nvPr/>
        </p:nvSpPr>
        <p:spPr bwMode="auto">
          <a:xfrm>
            <a:off x="4208242" y="2264920"/>
            <a:ext cx="3024336" cy="3024336"/>
          </a:xfrm>
          <a:prstGeom prst="ellipse">
            <a:avLst/>
          </a:prstGeom>
          <a:solidFill>
            <a:schemeClr val="accent4"/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56EA7E66-3E97-3B4F-8937-F3660DC3A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0197" y="2796782"/>
            <a:ext cx="2060426" cy="206042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1CF62E1-2593-DB44-AF41-FAD82193E28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950457" y="2592687"/>
            <a:ext cx="1471946" cy="4119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F588CDBE-8D33-2846-B3C2-7DFA41DBA97D}"/>
              </a:ext>
            </a:extLst>
          </p:cNvPr>
          <p:cNvSpPr txBox="1">
            <a:spLocks/>
          </p:cNvSpPr>
          <p:nvPr/>
        </p:nvSpPr>
        <p:spPr bwMode="auto">
          <a:xfrm>
            <a:off x="1202671" y="4638043"/>
            <a:ext cx="4606884" cy="67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4020"/>
              </a:lnSpc>
              <a:buNone/>
            </a:pPr>
            <a:r>
              <a:rPr lang="en-GB" sz="2800" b="1" kern="0" dirty="0" err="1">
                <a:latin typeface="Calibri" panose="020F0502020204030204" pitchFamily="34" charset="0"/>
              </a:rPr>
              <a:t>Pobl</a:t>
            </a:r>
            <a:r>
              <a:rPr lang="en-GB" sz="2800" b="1" kern="0" dirty="0">
                <a:latin typeface="Calibri" panose="020F0502020204030204" pitchFamily="34" charset="0"/>
              </a:rPr>
              <a:t> </a:t>
            </a:r>
            <a:r>
              <a:rPr lang="en-GB" sz="2800" b="1" kern="0" dirty="0" err="1">
                <a:latin typeface="Calibri" panose="020F0502020204030204" pitchFamily="34" charset="0"/>
              </a:rPr>
              <a:t>sy’n</a:t>
            </a:r>
            <a:r>
              <a:rPr lang="en-GB" sz="2800" b="1" kern="0" dirty="0">
                <a:latin typeface="Calibri" panose="020F0502020204030204" pitchFamily="34" charset="0"/>
              </a:rPr>
              <a:t/>
            </a:r>
            <a:br>
              <a:rPr lang="en-GB" sz="2800" b="1" kern="0" dirty="0">
                <a:latin typeface="Calibri" panose="020F0502020204030204" pitchFamily="34" charset="0"/>
              </a:rPr>
            </a:br>
            <a:r>
              <a:rPr lang="en-GB" sz="2800" b="1" kern="0" dirty="0" err="1">
                <a:latin typeface="Calibri" panose="020F0502020204030204" pitchFamily="34" charset="0"/>
              </a:rPr>
              <a:t>cefnogi</a:t>
            </a:r>
            <a:endParaRPr lang="en-GB" sz="2800" b="1" kern="0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47C0CD8D-908F-C34C-AB84-8BE6C23E8D3B}"/>
              </a:ext>
            </a:extLst>
          </p:cNvPr>
          <p:cNvCxnSpPr>
            <a:cxnSpLocks/>
          </p:cNvCxnSpPr>
          <p:nvPr/>
        </p:nvCxnSpPr>
        <p:spPr bwMode="auto">
          <a:xfrm flipH="1">
            <a:off x="2950457" y="4573180"/>
            <a:ext cx="1471946" cy="4119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B72F1C2A-98E7-444B-820C-1FBBA96DB3AF}"/>
              </a:ext>
            </a:extLst>
          </p:cNvPr>
          <p:cNvCxnSpPr>
            <a:cxnSpLocks/>
          </p:cNvCxnSpPr>
          <p:nvPr/>
        </p:nvCxnSpPr>
        <p:spPr bwMode="auto">
          <a:xfrm flipV="1">
            <a:off x="7001905" y="2574557"/>
            <a:ext cx="1471946" cy="4119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69283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Yn</a:t>
            </a:r>
            <a:r>
              <a:rPr lang="en-GB" sz="4000" b="1" dirty="0"/>
              <a:t> </a:t>
            </a:r>
            <a:r>
              <a:rPr lang="en-GB" sz="4000" b="1" dirty="0" err="1"/>
              <a:t>Fyddar</a:t>
            </a:r>
            <a:r>
              <a:rPr lang="en-GB" sz="4000" b="1" dirty="0"/>
              <a:t> </a:t>
            </a:r>
            <a:r>
              <a:rPr lang="en-GB" sz="4000" b="1" dirty="0" err="1"/>
              <a:t>neu’n</a:t>
            </a:r>
            <a:r>
              <a:rPr lang="en-GB" sz="4000" b="1" dirty="0"/>
              <a:t> </a:t>
            </a:r>
            <a:r>
              <a:rPr lang="en-GB" sz="4000" b="1" dirty="0" err="1"/>
              <a:t>Clywed</a:t>
            </a:r>
            <a:r>
              <a:rPr lang="en-GB" sz="4000" b="1" dirty="0"/>
              <a:t>?</a:t>
            </a:r>
            <a:endParaRPr lang="en-GB" sz="4000" b="1" dirty="0">
              <a:cs typeface="Calibri" panose="020F050202020403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40137" y="5446018"/>
            <a:ext cx="252616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hollol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fyddar</a:t>
            </a:r>
            <a:endParaRPr lang="en-US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cymorth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clyw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671" y="5446018"/>
            <a:ext cx="247602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ddifrifol</a:t>
            </a:r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fyddar</a:t>
            </a:r>
            <a:endParaRPr lang="en-US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gymorth</a:t>
            </a:r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clyw</a:t>
            </a:r>
            <a:endParaRPr lang="en-GB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8698587" y="5446018"/>
            <a:ext cx="4722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gymedrol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fyddar</a:t>
            </a:r>
            <a:endParaRPr lang="en-US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Dau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gymorth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clyw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D0901B6-D1B2-964A-85A2-A476EACF47E4}"/>
              </a:ext>
            </a:extLst>
          </p:cNvPr>
          <p:cNvGrpSpPr/>
          <p:nvPr/>
        </p:nvGrpSpPr>
        <p:grpSpPr>
          <a:xfrm>
            <a:off x="624978" y="1701602"/>
            <a:ext cx="4104457" cy="2925771"/>
            <a:chOff x="624978" y="1701602"/>
            <a:chExt cx="4104457" cy="2925771"/>
          </a:xfrm>
        </p:grpSpPr>
        <p:sp>
          <p:nvSpPr>
            <p:cNvPr id="7" name="Rectangle 6"/>
            <p:cNvSpPr/>
            <p:nvPr/>
          </p:nvSpPr>
          <p:spPr>
            <a:xfrm>
              <a:off x="624978" y="1701602"/>
              <a:ext cx="4104457" cy="87716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sz="17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Cynorthwyydd</a:t>
              </a:r>
              <a:r>
                <a:rPr lang="en-US" sz="17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7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Dysgu</a:t>
              </a:r>
              <a:r>
                <a:rPr lang="en-US" sz="17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17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Gofalwr</a:t>
              </a:r>
              <a:r>
                <a:rPr lang="en-US" sz="17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7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Maeth</a:t>
              </a:r>
              <a:endParaRPr lang="en-US" sz="17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7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E, </a:t>
              </a:r>
              <a:r>
                <a:rPr lang="en-GB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Pont-y-</a:t>
              </a:r>
              <a:r>
                <a:rPr lang="en-GB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pŵl</a:t>
              </a:r>
              <a:endParaRPr lang="en-GB" sz="17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D5943DA4-A25A-D146-8683-0C67C0B3C4A8}"/>
                </a:ext>
              </a:extLst>
            </p:cNvPr>
            <p:cNvSpPr/>
            <p:nvPr/>
          </p:nvSpPr>
          <p:spPr bwMode="auto">
            <a:xfrm>
              <a:off x="677671" y="3187213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Dysgu</a:t>
              </a:r>
              <a:r>
                <a:rPr kumimoji="0" lang="en-GB" sz="1400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ac </a:t>
              </a:r>
              <a:r>
                <a:rPr kumimoji="0" lang="en-GB" sz="1400" b="1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Addysg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F4D4CC01-786B-9A4C-A385-D8BA4E091E8E}"/>
              </a:ext>
            </a:extLst>
          </p:cNvPr>
          <p:cNvGrpSpPr/>
          <p:nvPr/>
        </p:nvGrpSpPr>
        <p:grpSpPr>
          <a:xfrm>
            <a:off x="4840137" y="1701602"/>
            <a:ext cx="3612461" cy="2995515"/>
            <a:chOff x="4840137" y="1701602"/>
            <a:chExt cx="3612461" cy="2995515"/>
          </a:xfrm>
        </p:grpSpPr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4840137" y="1701602"/>
              <a:ext cx="361246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Gwerthwr</a:t>
              </a:r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C4</a:t>
              </a: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C, </a:t>
              </a:r>
              <a:r>
                <a:rPr lang="en-GB" sz="1700" b="0" kern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Manceinion</a:t>
              </a:r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1F8169FF-3A65-0E47-9B63-C4E432B8132A}"/>
                </a:ext>
              </a:extLst>
            </p:cNvPr>
            <p:cNvSpPr/>
            <p:nvPr/>
          </p:nvSpPr>
          <p:spPr bwMode="auto">
            <a:xfrm>
              <a:off x="5002078" y="3256957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Creadigol</a:t>
              </a: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Y </a:t>
              </a:r>
              <a:r>
                <a:rPr lang="en-GB" sz="1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Cyfryngau</a:t>
              </a: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Chyfathrebu</a:t>
              </a:r>
              <a:endPara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F981E6B-5822-6641-BBD7-BEDE1D73AF71}"/>
              </a:ext>
            </a:extLst>
          </p:cNvPr>
          <p:cNvGrpSpPr/>
          <p:nvPr/>
        </p:nvGrpSpPr>
        <p:grpSpPr>
          <a:xfrm>
            <a:off x="8670578" y="1701602"/>
            <a:ext cx="2899619" cy="2995515"/>
            <a:chOff x="8670578" y="1701602"/>
            <a:chExt cx="2899619" cy="2995515"/>
          </a:xfrm>
        </p:grpSpPr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8670578" y="1701602"/>
              <a:ext cx="2899619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Doctor </a:t>
              </a:r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Damweiniau</a:t>
              </a:r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ac </a:t>
              </a:r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Achosion</a:t>
              </a:r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Brys</a:t>
              </a:r>
              <a:endParaRPr lang="en-US" sz="17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B, </a:t>
              </a:r>
              <a:r>
                <a:rPr lang="en-GB" sz="1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Canolbarth</a:t>
              </a:r>
              <a:r>
                <a:rPr lang="en-GB" sz="17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Lloegr</a:t>
              </a:r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CED331A-8CB8-F74C-82A2-6D5795B15018}"/>
                </a:ext>
              </a:extLst>
            </p:cNvPr>
            <p:cNvSpPr/>
            <p:nvPr/>
          </p:nvSpPr>
          <p:spPr bwMode="auto">
            <a:xfrm>
              <a:off x="8881070" y="3256957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Gofal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Iechyd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40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15731"/>
            <a:ext cx="8256091" cy="720000"/>
          </a:xfrm>
        </p:spPr>
        <p:txBody>
          <a:bodyPr/>
          <a:lstStyle/>
          <a:p>
            <a:r>
              <a:rPr lang="en-GB" b="1" dirty="0"/>
              <a:t>Which person is Hearing?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="" xmlns:a16="http://schemas.microsoft.com/office/drawing/2014/main" id="{05DE70F9-1C93-C74A-B9F7-0C351F569014}"/>
              </a:ext>
            </a:extLst>
          </p:cNvPr>
          <p:cNvSpPr txBox="1">
            <a:spLocks/>
          </p:cNvSpPr>
          <p:nvPr/>
        </p:nvSpPr>
        <p:spPr bwMode="auto">
          <a:xfrm>
            <a:off x="696986" y="333570"/>
            <a:ext cx="7848873" cy="720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Tric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yw’r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cwestiwn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Maen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nhw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gyd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fyddar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46FD9D4-67AA-304E-BD2B-77198B33DAEC}"/>
              </a:ext>
            </a:extLst>
          </p:cNvPr>
          <p:cNvSpPr/>
          <p:nvPr/>
        </p:nvSpPr>
        <p:spPr bwMode="auto">
          <a:xfrm>
            <a:off x="10058028" y="5352848"/>
            <a:ext cx="2137148" cy="15067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="" xmlns:a16="http://schemas.microsoft.com/office/drawing/2014/main" id="{85F26345-F067-6D4D-8368-F64416D0A9CD}"/>
              </a:ext>
            </a:extLst>
          </p:cNvPr>
          <p:cNvSpPr txBox="1">
            <a:spLocks/>
          </p:cNvSpPr>
          <p:nvPr/>
        </p:nvSpPr>
        <p:spPr bwMode="auto">
          <a:xfrm>
            <a:off x="3526947" y="5446018"/>
            <a:ext cx="268361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hollol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Fyddar</a:t>
            </a:r>
            <a:endParaRPr lang="en-US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fewnblaniad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y cochlear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8C87766-DD03-1D49-9825-5D9BF42B9B08}"/>
              </a:ext>
            </a:extLst>
          </p:cNvPr>
          <p:cNvSpPr txBox="1"/>
          <p:nvPr/>
        </p:nvSpPr>
        <p:spPr>
          <a:xfrm>
            <a:off x="677671" y="5446018"/>
            <a:ext cx="268361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hollol</a:t>
            </a:r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fyddar</a:t>
            </a:r>
            <a:endParaRPr lang="en-US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mewnblaniad</a:t>
            </a:r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cochlear</a:t>
            </a:r>
            <a:endParaRPr lang="en-GB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="" xmlns:a16="http://schemas.microsoft.com/office/drawing/2014/main" id="{2D037658-AA2C-2146-B541-D4CAFD0E127A}"/>
              </a:ext>
            </a:extLst>
          </p:cNvPr>
          <p:cNvSpPr txBox="1">
            <a:spLocks/>
          </p:cNvSpPr>
          <p:nvPr/>
        </p:nvSpPr>
        <p:spPr bwMode="auto">
          <a:xfrm>
            <a:off x="6263602" y="5446018"/>
            <a:ext cx="4722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hollol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Fyddar</a:t>
            </a:r>
            <a:endParaRPr lang="en-US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Dim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dyfeisiau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clyw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="" xmlns:a16="http://schemas.microsoft.com/office/drawing/2014/main" id="{452FD362-5A39-3E43-8BD6-2140DB1BCC7C}"/>
              </a:ext>
            </a:extLst>
          </p:cNvPr>
          <p:cNvSpPr txBox="1">
            <a:spLocks/>
          </p:cNvSpPr>
          <p:nvPr/>
        </p:nvSpPr>
        <p:spPr bwMode="auto">
          <a:xfrm>
            <a:off x="9274992" y="5457115"/>
            <a:ext cx="47229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hollol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Fyddar</a:t>
            </a:r>
            <a:endParaRPr lang="en-US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Dau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gymorth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clyw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3F0ADC8-A97D-394C-BE93-A5B4F86C1BC8}"/>
              </a:ext>
            </a:extLst>
          </p:cNvPr>
          <p:cNvGrpSpPr/>
          <p:nvPr/>
        </p:nvGrpSpPr>
        <p:grpSpPr>
          <a:xfrm>
            <a:off x="624978" y="1697104"/>
            <a:ext cx="3868551" cy="2930458"/>
            <a:chOff x="624978" y="1697104"/>
            <a:chExt cx="3868551" cy="2930458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2BF4130B-A839-BA42-8A41-3DC68F166741}"/>
                </a:ext>
              </a:extLst>
            </p:cNvPr>
            <p:cNvSpPr/>
            <p:nvPr/>
          </p:nvSpPr>
          <p:spPr>
            <a:xfrm>
              <a:off x="624978" y="1697104"/>
              <a:ext cx="3868551" cy="87716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sz="17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Ffotograffydd</a:t>
              </a:r>
              <a:endParaRPr lang="en-US" sz="17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7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L, </a:t>
              </a:r>
              <a:r>
                <a:rPr lang="en-GB" sz="17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Llundain</a:t>
              </a:r>
              <a:endParaRPr lang="en-GB" sz="17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960224B0-03AD-9541-8764-0629DD209975}"/>
                </a:ext>
              </a:extLst>
            </p:cNvPr>
            <p:cNvSpPr/>
            <p:nvPr/>
          </p:nvSpPr>
          <p:spPr bwMode="auto">
            <a:xfrm>
              <a:off x="656193" y="31874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Creadigol</a:t>
              </a: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Y </a:t>
              </a:r>
              <a:r>
                <a:rPr lang="en-GB" sz="1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Cyfryngau</a:t>
              </a:r>
              <a:r>
                <a:rPr lang="en-GB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Chyfathrebu</a:t>
              </a:r>
              <a:endParaRPr lang="en-GB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7969D39-5B23-3941-ABEC-AA22BA773CCE}"/>
              </a:ext>
            </a:extLst>
          </p:cNvPr>
          <p:cNvGrpSpPr/>
          <p:nvPr/>
        </p:nvGrpSpPr>
        <p:grpSpPr>
          <a:xfrm>
            <a:off x="3526947" y="1697104"/>
            <a:ext cx="3612461" cy="2978696"/>
            <a:chOff x="3526947" y="1697104"/>
            <a:chExt cx="3612461" cy="2978696"/>
          </a:xfrm>
        </p:grpSpPr>
        <p:sp>
          <p:nvSpPr>
            <p:cNvPr id="48" name="Title 1">
              <a:extLst>
                <a:ext uri="{FF2B5EF4-FFF2-40B4-BE49-F238E27FC236}">
                  <a16:creationId xmlns="" xmlns:a16="http://schemas.microsoft.com/office/drawing/2014/main" id="{A3CC6390-8C5C-7B45-890B-77C9E09416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26947" y="1697104"/>
              <a:ext cx="361246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Perchennog</a:t>
              </a:r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Cwmni</a:t>
              </a:r>
              <a:endParaRPr lang="en-US" sz="17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T, </a:t>
              </a:r>
              <a:r>
                <a:rPr lang="en-GB" sz="1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Llundain</a:t>
              </a:r>
              <a:endParaRPr lang="en-GB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D2276D9C-BB95-6C40-83B2-06493E141A95}"/>
                </a:ext>
              </a:extLst>
            </p:cNvPr>
            <p:cNvSpPr/>
            <p:nvPr/>
          </p:nvSpPr>
          <p:spPr bwMode="auto">
            <a:xfrm>
              <a:off x="3641392" y="3235640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Busnes</a:t>
              </a: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1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Cyllid</a:t>
              </a: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Gweinyddiaeth</a:t>
              </a:r>
              <a:endParaRPr lang="en-GB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3E56143-59AE-504F-971E-89277A76367A}"/>
              </a:ext>
            </a:extLst>
          </p:cNvPr>
          <p:cNvGrpSpPr/>
          <p:nvPr/>
        </p:nvGrpSpPr>
        <p:grpSpPr>
          <a:xfrm>
            <a:off x="6235593" y="1682044"/>
            <a:ext cx="3078081" cy="3028658"/>
            <a:chOff x="6235593" y="1682044"/>
            <a:chExt cx="3078081" cy="3028658"/>
          </a:xfrm>
        </p:grpSpPr>
        <p:sp>
          <p:nvSpPr>
            <p:cNvPr id="51" name="Title 1">
              <a:extLst>
                <a:ext uri="{FF2B5EF4-FFF2-40B4-BE49-F238E27FC236}">
                  <a16:creationId xmlns="" xmlns:a16="http://schemas.microsoft.com/office/drawing/2014/main" id="{7BFDF493-4C0F-DD46-AA74-68F909429C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35593" y="1682044"/>
              <a:ext cx="307808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TG </a:t>
              </a:r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i’r</a:t>
              </a:r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Weinyddiaeth</a:t>
              </a:r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Amddiffyn</a:t>
              </a:r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Y, </a:t>
              </a:r>
              <a:r>
                <a:rPr lang="en-GB" sz="1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Llundain</a:t>
              </a:r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8ABA8538-0252-8B48-A055-F7EDA200D787}"/>
                </a:ext>
              </a:extLst>
            </p:cNvPr>
            <p:cNvSpPr/>
            <p:nvPr/>
          </p:nvSpPr>
          <p:spPr bwMode="auto">
            <a:xfrm>
              <a:off x="6447339" y="327054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Cyfrifiadura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Technoleg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Digidol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352A821-2640-344E-903E-1BAF84D18893}"/>
              </a:ext>
            </a:extLst>
          </p:cNvPr>
          <p:cNvGrpSpPr/>
          <p:nvPr/>
        </p:nvGrpSpPr>
        <p:grpSpPr>
          <a:xfrm>
            <a:off x="9246983" y="1693141"/>
            <a:ext cx="3078081" cy="3070404"/>
            <a:chOff x="9246983" y="1693141"/>
            <a:chExt cx="3078081" cy="3070404"/>
          </a:xfrm>
        </p:grpSpPr>
        <p:sp>
          <p:nvSpPr>
            <p:cNvPr id="62" name="Title 1">
              <a:extLst>
                <a:ext uri="{FF2B5EF4-FFF2-40B4-BE49-F238E27FC236}">
                  <a16:creationId xmlns="" xmlns:a16="http://schemas.microsoft.com/office/drawing/2014/main" id="{70BF812D-B3D2-8A4C-A6D0-9FE9614D4A2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246983" y="1693141"/>
              <a:ext cx="307808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Ystadegydd</a:t>
              </a:r>
              <a:endParaRPr lang="en-US" sz="17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C, </a:t>
              </a:r>
              <a:r>
                <a:rPr lang="en-GB" sz="1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Caeredin</a:t>
              </a:r>
              <a:endParaRPr lang="en-GB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63118F6C-B4BA-164A-A5FE-5CCD3AE17C8A}"/>
                </a:ext>
              </a:extLst>
            </p:cNvPr>
            <p:cNvSpPr/>
            <p:nvPr/>
          </p:nvSpPr>
          <p:spPr bwMode="auto">
            <a:xfrm>
              <a:off x="9337948" y="3323385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Gwyddoniaeth</a:t>
              </a: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ac </a:t>
              </a:r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Ymchwil</a:t>
              </a:r>
              <a:endParaRPr lang="en-GB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33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49" grpId="0"/>
      <p:bldP spid="52" grpId="0"/>
      <p:bldP spid="53" grpId="0"/>
      <p:bldP spid="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Y </a:t>
            </a:r>
            <a:r>
              <a:rPr lang="en-GB" sz="4000" b="1" dirty="0" err="1"/>
              <a:t>rownd</a:t>
            </a:r>
            <a:r>
              <a:rPr lang="en-GB" sz="4000" b="1" dirty="0"/>
              <a:t> </a:t>
            </a:r>
            <a:r>
              <a:rPr lang="en-GB" sz="4000" b="1" dirty="0" err="1"/>
              <a:t>olaf</a:t>
            </a:r>
            <a:r>
              <a:rPr lang="en-GB" sz="4000" b="1" dirty="0"/>
              <a:t>…</a:t>
            </a:r>
            <a:br>
              <a:rPr lang="en-GB" sz="4000" b="1" dirty="0"/>
            </a:br>
            <a:r>
              <a:rPr lang="en-GB" sz="4000" b="1" dirty="0" err="1"/>
              <a:t>Yn</a:t>
            </a:r>
            <a:r>
              <a:rPr lang="en-GB" sz="4000" b="1" dirty="0"/>
              <a:t> </a:t>
            </a:r>
            <a:r>
              <a:rPr lang="en-GB" sz="4000" b="1" dirty="0" err="1"/>
              <a:t>Clywed</a:t>
            </a:r>
            <a:r>
              <a:rPr lang="en-GB" sz="4000" b="1" dirty="0"/>
              <a:t> </a:t>
            </a:r>
            <a:r>
              <a:rPr lang="en-GB" sz="4000" b="1" dirty="0" err="1"/>
              <a:t>neu’n</a:t>
            </a:r>
            <a:r>
              <a:rPr lang="en-GB" sz="4000" b="1" dirty="0"/>
              <a:t> </a:t>
            </a:r>
            <a:r>
              <a:rPr lang="en-GB" sz="4000" b="1" dirty="0" err="1"/>
              <a:t>Fyddar</a:t>
            </a:r>
            <a:r>
              <a:rPr lang="en-GB" sz="4000" b="1" dirty="0"/>
              <a:t>?</a:t>
            </a:r>
            <a:endParaRPr lang="en-GB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284243F-10A0-384B-B9F4-40B5D5EB54E8}"/>
              </a:ext>
            </a:extLst>
          </p:cNvPr>
          <p:cNvGrpSpPr/>
          <p:nvPr/>
        </p:nvGrpSpPr>
        <p:grpSpPr>
          <a:xfrm>
            <a:off x="624978" y="1701602"/>
            <a:ext cx="3868551" cy="2938799"/>
            <a:chOff x="624978" y="1701602"/>
            <a:chExt cx="3868551" cy="2938799"/>
          </a:xfrm>
        </p:grpSpPr>
        <p:sp>
          <p:nvSpPr>
            <p:cNvPr id="7" name="Rectangle 6"/>
            <p:cNvSpPr/>
            <p:nvPr/>
          </p:nvSpPr>
          <p:spPr>
            <a:xfrm>
              <a:off x="624978" y="1701602"/>
              <a:ext cx="3868551" cy="87716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sz="17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Saer</a:t>
              </a:r>
              <a:r>
                <a:rPr lang="en-US" sz="17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7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celfi</a:t>
              </a:r>
              <a:r>
                <a:rPr lang="en-US" sz="17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17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pherchennog</a:t>
              </a:r>
              <a:r>
                <a:rPr lang="en-US" sz="17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7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busnes</a:t>
              </a:r>
              <a:endParaRPr lang="en-US" sz="17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7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F, </a:t>
              </a:r>
              <a:r>
                <a:rPr lang="en-GB" sz="17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Gorllewin</a:t>
              </a:r>
              <a:r>
                <a:rPr lang="en-GB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7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Lleuddiniawn</a:t>
              </a:r>
              <a:endParaRPr lang="en-GB" sz="170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D5943DA4-A25A-D146-8683-0C67C0B3C4A8}"/>
                </a:ext>
              </a:extLst>
            </p:cNvPr>
            <p:cNvSpPr/>
            <p:nvPr/>
          </p:nvSpPr>
          <p:spPr bwMode="auto">
            <a:xfrm>
              <a:off x="804930" y="3200241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Adeiladu</a:t>
              </a: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Chrefftau</a:t>
              </a:r>
              <a:endParaRPr lang="en-GB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DF441DB-87F2-F245-80F2-50C01473C6E1}"/>
              </a:ext>
            </a:extLst>
          </p:cNvPr>
          <p:cNvGrpSpPr/>
          <p:nvPr/>
        </p:nvGrpSpPr>
        <p:grpSpPr>
          <a:xfrm>
            <a:off x="4409037" y="1701602"/>
            <a:ext cx="3612461" cy="3037383"/>
            <a:chOff x="4409037" y="1701602"/>
            <a:chExt cx="3612461" cy="3037383"/>
          </a:xfrm>
        </p:grpSpPr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4409037" y="1701602"/>
              <a:ext cx="3612461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70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Gyrrwr</a:t>
              </a:r>
              <a:r>
                <a:rPr lang="en-US" sz="17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Uber</a:t>
              </a:r>
            </a:p>
            <a:p>
              <a:r>
                <a:rPr lang="en-GB" sz="17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O, </a:t>
              </a:r>
              <a:r>
                <a:rPr lang="en-GB" sz="17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Llundain</a:t>
              </a:r>
              <a:endParaRPr lang="en-GB" sz="1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GB" sz="1700" b="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1F8169FF-3A65-0E47-9B63-C4E432B8132A}"/>
                </a:ext>
              </a:extLst>
            </p:cNvPr>
            <p:cNvSpPr/>
            <p:nvPr/>
          </p:nvSpPr>
          <p:spPr bwMode="auto">
            <a:xfrm>
              <a:off x="4493529" y="3298825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Cludiant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Logisteg</a:t>
              </a:r>
              <a:endPara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4A20161-A7A6-D941-B4B4-DB7232A9B557}"/>
              </a:ext>
            </a:extLst>
          </p:cNvPr>
          <p:cNvSpPr/>
          <p:nvPr/>
        </p:nvSpPr>
        <p:spPr>
          <a:xfrm>
            <a:off x="7970335" y="2782480"/>
            <a:ext cx="35200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Cofiwch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naw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pobl</a:t>
            </a:r>
            <a:r>
              <a:rPr lang="en-GB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hyn</a:t>
            </a:r>
            <a:r>
              <a:rPr lang="en-GB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Byddwn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ni’n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edrych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teithiau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gwaith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ac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unrhyw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gefnogaeth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maen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nhw’n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defnyddio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gweithle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mewn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ychydig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7" name="Title 1">
            <a:extLst>
              <a:ext uri="{FF2B5EF4-FFF2-40B4-BE49-F238E27FC236}">
                <a16:creationId xmlns="" xmlns:a16="http://schemas.microsoft.com/office/drawing/2014/main" id="{273F88AA-40B5-C647-8E5F-064AAE01B3A7}"/>
              </a:ext>
            </a:extLst>
          </p:cNvPr>
          <p:cNvSpPr txBox="1">
            <a:spLocks/>
          </p:cNvSpPr>
          <p:nvPr/>
        </p:nvSpPr>
        <p:spPr bwMode="auto">
          <a:xfrm>
            <a:off x="4409037" y="5459046"/>
            <a:ext cx="2526165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hollol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fyddar</a:t>
            </a:r>
            <a:endParaRPr lang="en-US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Dim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dyfeisiau</a:t>
            </a:r>
            <a:r>
              <a:rPr lang="en-US" sz="16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clyw</a:t>
            </a:r>
            <a:endParaRPr lang="en-GB" sz="16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7A032B7-4AE9-0E41-9ADB-4E5961E7395D}"/>
              </a:ext>
            </a:extLst>
          </p:cNvPr>
          <p:cNvSpPr txBox="1"/>
          <p:nvPr/>
        </p:nvSpPr>
        <p:spPr>
          <a:xfrm>
            <a:off x="677671" y="5459046"/>
            <a:ext cx="268361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hollol</a:t>
            </a:r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fyddar</a:t>
            </a:r>
            <a:endParaRPr lang="en-US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mewnblaniad</a:t>
            </a:r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cochlear</a:t>
            </a:r>
            <a:endParaRPr lang="en-GB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C81A6321-B24E-7744-870E-7E4857ACAF7C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5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Adeiladu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Fy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Mrand</a:t>
            </a:r>
            <a:endParaRPr lang="en-US" sz="72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6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Gweithgaredd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361040" cy="3024336"/>
          </a:xfrm>
        </p:spPr>
        <p:txBody>
          <a:bodyPr/>
          <a:lstStyle/>
          <a:p>
            <a:pPr marL="0" indent="0">
              <a:buNone/>
            </a:pPr>
            <a:r>
              <a:rPr lang="en-GB" sz="3200" b="1" dirty="0" err="1"/>
              <a:t>Dewiswch</a:t>
            </a:r>
            <a:r>
              <a:rPr lang="en-GB" sz="3200" b="1" dirty="0"/>
              <a:t> un:</a:t>
            </a:r>
          </a:p>
          <a:p>
            <a:r>
              <a:rPr lang="es-ES" sz="3200" dirty="0" err="1"/>
              <a:t>Adeiladu</a:t>
            </a:r>
            <a:r>
              <a:rPr lang="es-ES" sz="3200" dirty="0"/>
              <a:t> </a:t>
            </a:r>
            <a:r>
              <a:rPr lang="es-ES" sz="3200" dirty="0" err="1"/>
              <a:t>jiráff</a:t>
            </a:r>
            <a:r>
              <a:rPr lang="es-ES" sz="3200" dirty="0"/>
              <a:t> </a:t>
            </a:r>
            <a:r>
              <a:rPr lang="en-GB" sz="3200" dirty="0"/>
              <a:t>(13 </a:t>
            </a:r>
            <a:r>
              <a:rPr lang="en-GB" sz="3200" dirty="0" err="1"/>
              <a:t>i</a:t>
            </a:r>
            <a:r>
              <a:rPr lang="en-GB" sz="3200" dirty="0"/>
              <a:t> 16 </a:t>
            </a:r>
            <a:r>
              <a:rPr lang="en-GB" sz="3200" dirty="0" err="1"/>
              <a:t>oed</a:t>
            </a:r>
            <a:r>
              <a:rPr lang="en-GB" sz="3200" dirty="0"/>
              <a:t>) (</a:t>
            </a:r>
            <a:r>
              <a:rPr lang="en-GB" sz="3200" dirty="0" err="1"/>
              <a:t>Papurau</a:t>
            </a:r>
            <a:r>
              <a:rPr lang="en-GB" sz="3200" dirty="0"/>
              <a:t> </a:t>
            </a:r>
            <a:r>
              <a:rPr lang="en-GB" sz="3200" dirty="0" err="1"/>
              <a:t>newydd</a:t>
            </a:r>
            <a:r>
              <a:rPr lang="en-GB" sz="3200" dirty="0"/>
              <a:t>)</a:t>
            </a:r>
          </a:p>
          <a:p>
            <a:r>
              <a:rPr lang="en-GB" sz="3200" dirty="0" err="1"/>
              <a:t>Adeiladu</a:t>
            </a:r>
            <a:r>
              <a:rPr lang="en-GB" sz="3200" dirty="0"/>
              <a:t> </a:t>
            </a:r>
            <a:r>
              <a:rPr lang="en-GB" sz="3200" dirty="0" err="1"/>
              <a:t>tŵr</a:t>
            </a:r>
            <a:r>
              <a:rPr lang="en-GB" sz="3200" dirty="0"/>
              <a:t> (16 </a:t>
            </a:r>
            <a:r>
              <a:rPr lang="en-GB" sz="3200" dirty="0" err="1"/>
              <a:t>i</a:t>
            </a:r>
            <a:r>
              <a:rPr lang="en-GB" sz="3200" dirty="0"/>
              <a:t> 25 </a:t>
            </a:r>
            <a:r>
              <a:rPr lang="en-GB" sz="3200" dirty="0" err="1"/>
              <a:t>oed</a:t>
            </a:r>
            <a:r>
              <a:rPr lang="en-GB" sz="3200" dirty="0"/>
              <a:t>) (</a:t>
            </a:r>
            <a:r>
              <a:rPr lang="en-GB" sz="3200" dirty="0" err="1"/>
              <a:t>Sgiwerau</a:t>
            </a:r>
            <a:r>
              <a:rPr lang="en-GB" sz="3200" dirty="0"/>
              <a:t>)</a:t>
            </a:r>
          </a:p>
          <a:p>
            <a:r>
              <a:rPr lang="en-GB" sz="3200" dirty="0"/>
              <a:t>Mae </a:t>
            </a:r>
            <a:r>
              <a:rPr lang="en-GB" sz="3200" dirty="0" err="1"/>
              <a:t>Profiad</a:t>
            </a:r>
            <a:r>
              <a:rPr lang="en-GB" sz="3200" dirty="0"/>
              <a:t> </a:t>
            </a:r>
            <a:r>
              <a:rPr lang="en-GB" sz="3200" dirty="0" err="1"/>
              <a:t>yn</a:t>
            </a:r>
            <a:r>
              <a:rPr lang="en-GB" sz="3200" dirty="0"/>
              <a:t> </a:t>
            </a:r>
            <a:r>
              <a:rPr lang="en-GB" sz="3200" dirty="0" err="1"/>
              <a:t>Cyfrif</a:t>
            </a:r>
            <a:r>
              <a:rPr lang="en-GB" sz="3200" dirty="0"/>
              <a:t> (16 </a:t>
            </a:r>
            <a:r>
              <a:rPr lang="en-GB" sz="3200" dirty="0" err="1"/>
              <a:t>i</a:t>
            </a:r>
            <a:r>
              <a:rPr lang="en-GB" sz="3200" dirty="0"/>
              <a:t> 25 </a:t>
            </a:r>
            <a:r>
              <a:rPr lang="en-GB" sz="3200" dirty="0" err="1"/>
              <a:t>oed</a:t>
            </a:r>
            <a:r>
              <a:rPr lang="en-GB" sz="3200" dirty="0"/>
              <a:t>) (A5.1)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8653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20000"/>
          </a:xfrm>
        </p:spPr>
        <p:txBody>
          <a:bodyPr/>
          <a:lstStyle/>
          <a:p>
            <a:r>
              <a:rPr lang="en-GB" sz="4000" b="1" dirty="0"/>
              <a:t>Set </a:t>
            </a:r>
            <a:r>
              <a:rPr lang="en-GB" sz="4000" b="1" dirty="0" err="1"/>
              <a:t>Sgiliau</a:t>
            </a:r>
            <a:endParaRPr lang="en-GB" sz="40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85105"/>
              </p:ext>
            </p:extLst>
          </p:nvPr>
        </p:nvGraphicFramePr>
        <p:xfrm>
          <a:off x="768995" y="1701602"/>
          <a:ext cx="7704856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24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3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Sgiliau</a:t>
                      </a:r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3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meddal</a:t>
                      </a:r>
                      <a:endParaRPr lang="en-GB" sz="23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Sgiliau</a:t>
                      </a:r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3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caled</a:t>
                      </a:r>
                      <a:endParaRPr lang="en-GB" sz="23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Nodweddion</a:t>
                      </a:r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cymeriad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Gallu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cael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dysgu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a’u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mesur</a:t>
                      </a:r>
                      <a:endParaRPr lang="en-GB" sz="2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Yn</a:t>
                      </a:r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gysylltiedig</a:t>
                      </a:r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â’ch</a:t>
                      </a:r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personoliaeth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gysylltiedig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â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gallu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medr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wneud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rhywbeth</a:t>
                      </a:r>
                      <a:endParaRPr lang="en-GB" sz="2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Sgiliau</a:t>
                      </a:r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rydych</a:t>
                      </a:r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chi’n</a:t>
                      </a:r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eu</a:t>
                      </a:r>
                      <a:r>
                        <a:rPr lang="en-GB" sz="2300" b="0" i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datblygu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Sgiliau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rydych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chi’n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dysgu</a:t>
                      </a:r>
                      <a:endParaRPr lang="en-GB" sz="2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Cyffredinol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0" i="0" dirty="0" err="1">
                          <a:latin typeface="Calibri" panose="020F0502020204030204" pitchFamily="34" charset="0"/>
                        </a:rPr>
                        <a:t>Penodol</a:t>
                      </a:r>
                      <a:endParaRPr lang="en-GB" sz="2300" b="0" i="0" dirty="0">
                        <a:latin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 y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ddau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ddod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o’ch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diddordebau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a’ch</a:t>
                      </a:r>
                      <a:r>
                        <a:rPr lang="en-GB" sz="2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cryfderau</a:t>
                      </a:r>
                      <a:endParaRPr lang="en-GB" sz="2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 y </a:t>
                      </a:r>
                      <a:r>
                        <a:rPr lang="en-GB" sz="23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ddau</a:t>
                      </a:r>
                      <a:r>
                        <a:rPr lang="en-GB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gael</a:t>
                      </a:r>
                      <a:r>
                        <a:rPr lang="en-GB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</a:t>
                      </a:r>
                      <a:r>
                        <a:rPr lang="en-GB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datblygu</a:t>
                      </a:r>
                      <a:r>
                        <a:rPr lang="en-GB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a’u</a:t>
                      </a:r>
                      <a:r>
                        <a:rPr lang="en-GB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gwella</a:t>
                      </a:r>
                      <a:endParaRPr lang="en-GB" sz="23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 </a:t>
                      </a:r>
                      <a:r>
                        <a:rPr lang="en-GB" sz="23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cyflogwyr</a:t>
                      </a:r>
                      <a:r>
                        <a:rPr lang="en-GB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chwilio</a:t>
                      </a:r>
                      <a:r>
                        <a:rPr lang="en-GB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am y </a:t>
                      </a:r>
                      <a:r>
                        <a:rPr lang="en-GB" sz="23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ddau</a:t>
                      </a:r>
                      <a:r>
                        <a:rPr lang="en-GB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!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664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04707"/>
          </a:xfrm>
        </p:spPr>
        <p:txBody>
          <a:bodyPr/>
          <a:lstStyle/>
          <a:p>
            <a:r>
              <a:rPr lang="en-GB" sz="4000" b="1" dirty="0"/>
              <a:t>Beth </a:t>
            </a:r>
            <a:r>
              <a:rPr lang="en-GB" sz="4000" b="1" dirty="0" err="1"/>
              <a:t>mae</a:t>
            </a:r>
            <a:r>
              <a:rPr lang="en-GB" sz="4000" b="1" dirty="0"/>
              <a:t> </a:t>
            </a:r>
            <a:r>
              <a:rPr lang="en-GB" sz="4000" b="1" dirty="0" err="1"/>
              <a:t>cyflogwyr</a:t>
            </a:r>
            <a:r>
              <a:rPr lang="en-GB" sz="4000" b="1" dirty="0"/>
              <a:t> </a:t>
            </a:r>
            <a:r>
              <a:rPr lang="en-GB" sz="4000" b="1" dirty="0" err="1"/>
              <a:t>ei</a:t>
            </a:r>
            <a:r>
              <a:rPr lang="en-GB" sz="4000" b="1" dirty="0"/>
              <a:t> </a:t>
            </a:r>
            <a:r>
              <a:rPr lang="en-GB" sz="4000" b="1" dirty="0" err="1"/>
              <a:t>eisiau</a:t>
            </a:r>
            <a:r>
              <a:rPr lang="en-GB" sz="4000" b="1" dirty="0"/>
              <a:t>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D26A88E3-9D5D-FB49-AE33-C9ACD3213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754234"/>
              </p:ext>
            </p:extLst>
          </p:nvPr>
        </p:nvGraphicFramePr>
        <p:xfrm>
          <a:off x="732987" y="1701602"/>
          <a:ext cx="3132352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23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Sgiliau</a:t>
                      </a:r>
                      <a:r>
                        <a:rPr lang="en-GB" sz="19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meddal</a:t>
                      </a:r>
                      <a:endParaRPr lang="en-GB" sz="1900" dirty="0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Datrys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problemau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Agwedd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cadarnhaol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Gweithio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mewn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tîm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Sgiliau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cyfathrebu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Rheoli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amser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8486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Gweithio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 dan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bwysau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6863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Arweinyddiaeth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054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Dyfalbarhad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0221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Hyblygrwydd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5969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MWY!</a:t>
                      </a: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435057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D3606856-BB1E-0D40-9236-B9EC59E60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846331"/>
              </p:ext>
            </p:extLst>
          </p:nvPr>
        </p:nvGraphicFramePr>
        <p:xfrm>
          <a:off x="4225381" y="1701795"/>
          <a:ext cx="3312366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9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Sgiliau</a:t>
                      </a:r>
                      <a:r>
                        <a:rPr lang="en-GB" sz="19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Caled</a:t>
                      </a:r>
                      <a:endParaRPr lang="en-GB" sz="19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Eich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cymwysterau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08730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Sgiliau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iaith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51099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Cyflymder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teipio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8061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Defnyddio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Excel, Word</a:t>
                      </a: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6485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Defnyddio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peiriant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75174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Gyrru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10961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Defnyddio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systemau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penodol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5950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Defnyddio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cyfrifiadur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3156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Gwybodaeth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dechnegol</a:t>
                      </a:r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arall</a:t>
                      </a:r>
                      <a:endParaRPr lang="en-GB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07910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MWY!</a:t>
                      </a: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6400343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C34EAFD-6563-9F4D-916D-43C5E0211B65}"/>
              </a:ext>
            </a:extLst>
          </p:cNvPr>
          <p:cNvSpPr txBox="1"/>
          <p:nvPr/>
        </p:nvSpPr>
        <p:spPr>
          <a:xfrm>
            <a:off x="8093417" y="1701602"/>
            <a:ext cx="3470036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6863" indent="-296863">
              <a:spcBef>
                <a:spcPts val="9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Mae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cyflogwyr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chwilio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am y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ddau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fath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sgiliau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3" indent="-296863">
              <a:spcBef>
                <a:spcPts val="9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Gall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adnabod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sgiliau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helpu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ddewis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gyrfa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6863" indent="-296863">
              <a:spcBef>
                <a:spcPts val="9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Mae’n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rhaid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ichi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feddwl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enghreifftiau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o’ch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sgiliau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sut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ydych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chi’n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defnyddio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nhw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gyfer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ceisiadau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chyfweliadau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coleg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prifysgol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swyddi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a’u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hymarfer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0049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9920F1D-BE91-4041-BCC2-D8C15244C25C}"/>
              </a:ext>
            </a:extLst>
          </p:cNvPr>
          <p:cNvSpPr/>
          <p:nvPr/>
        </p:nvSpPr>
        <p:spPr bwMode="auto">
          <a:xfrm>
            <a:off x="0" y="1341562"/>
            <a:ext cx="12195175" cy="5522976"/>
          </a:xfrm>
          <a:prstGeom prst="rect">
            <a:avLst/>
          </a:prstGeom>
          <a:solidFill>
            <a:srgbClr val="FFE9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DEAB177-1EC7-8541-AF46-4197686DE1B8}"/>
              </a:ext>
            </a:extLst>
          </p:cNvPr>
          <p:cNvSpPr/>
          <p:nvPr/>
        </p:nvSpPr>
        <p:spPr bwMode="auto">
          <a:xfrm>
            <a:off x="4525416" y="2218610"/>
            <a:ext cx="3024336" cy="302433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D7BDAE0C-4984-E846-B426-A9BEB391F464}"/>
              </a:ext>
            </a:extLst>
          </p:cNvPr>
          <p:cNvSpPr txBox="1">
            <a:spLocks/>
          </p:cNvSpPr>
          <p:nvPr/>
        </p:nvSpPr>
        <p:spPr bwMode="auto">
          <a:xfrm>
            <a:off x="4525414" y="3285778"/>
            <a:ext cx="3024337" cy="54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4800" b="1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Egwyl</a:t>
            </a:r>
            <a:endParaRPr lang="en-GB" sz="4800" b="1" kern="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46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739FC528-01F1-D24F-AFD1-E584E37D0880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6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Opsiynau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 Ôl-16</a:t>
            </a:r>
          </a:p>
        </p:txBody>
      </p:sp>
    </p:spTree>
    <p:extLst>
      <p:ext uri="{BB962C8B-B14F-4D97-AF65-F5344CB8AC3E}">
        <p14:creationId xmlns:p14="http://schemas.microsoft.com/office/powerpoint/2010/main" val="2499312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9587" y="2925738"/>
            <a:ext cx="2831596" cy="3002326"/>
          </a:xfrm>
        </p:spPr>
        <p:txBody>
          <a:bodyPr/>
          <a:lstStyle/>
          <a:p>
            <a:pPr marL="0" indent="0">
              <a:buNone/>
            </a:pPr>
            <a:r>
              <a:rPr lang="en-GB" sz="2600" dirty="0" err="1"/>
              <a:t>Dyfalwch</a:t>
            </a:r>
            <a:r>
              <a:rPr lang="en-GB" sz="2600" dirty="0"/>
              <a:t> </a:t>
            </a:r>
            <a:r>
              <a:rPr lang="en-GB" sz="2600" dirty="0" err="1"/>
              <a:t>eich</a:t>
            </a:r>
            <a:r>
              <a:rPr lang="en-GB" sz="2600" dirty="0"/>
              <a:t> bod </a:t>
            </a:r>
            <a:r>
              <a:rPr lang="en-GB" sz="2600" dirty="0" err="1"/>
              <a:t>chi’n</a:t>
            </a:r>
            <a:r>
              <a:rPr lang="en-GB" sz="2600" dirty="0"/>
              <a:t> </a:t>
            </a:r>
            <a:r>
              <a:rPr lang="en-GB" sz="2600" dirty="0" err="1"/>
              <a:t>mynd</a:t>
            </a:r>
            <a:r>
              <a:rPr lang="en-GB" sz="2600" dirty="0"/>
              <a:t> </a:t>
            </a:r>
            <a:r>
              <a:rPr lang="en-GB" sz="2600" dirty="0" err="1"/>
              <a:t>ar</a:t>
            </a:r>
            <a:r>
              <a:rPr lang="en-GB" sz="2600" dirty="0"/>
              <a:t> </a:t>
            </a:r>
            <a:r>
              <a:rPr lang="en-GB" sz="2600" dirty="0" err="1"/>
              <a:t>daith</a:t>
            </a:r>
            <a:r>
              <a:rPr lang="en-GB" sz="2600" dirty="0"/>
              <a:t> </a:t>
            </a:r>
            <a:r>
              <a:rPr lang="en-GB" sz="2600" dirty="0" err="1"/>
              <a:t>ysgol</a:t>
            </a:r>
            <a:r>
              <a:rPr lang="en-GB" sz="2600" dirty="0"/>
              <a:t> </a:t>
            </a:r>
            <a:r>
              <a:rPr lang="en-GB" sz="2600" dirty="0" err="1"/>
              <a:t>yfory</a:t>
            </a:r>
            <a:r>
              <a:rPr lang="en-GB" sz="2600" dirty="0"/>
              <a:t>?!</a:t>
            </a:r>
            <a:br>
              <a:rPr lang="en-GB" sz="2600" dirty="0"/>
            </a:br>
            <a:r>
              <a:rPr lang="en-GB" sz="2600" dirty="0"/>
              <a:t>A </a:t>
            </a:r>
            <a:r>
              <a:rPr lang="en-GB" sz="2600" dirty="0" err="1"/>
              <a:t>fyddai</a:t>
            </a:r>
            <a:r>
              <a:rPr lang="en-GB" sz="2600" dirty="0"/>
              <a:t> </a:t>
            </a:r>
            <a:r>
              <a:rPr lang="en-GB" sz="2600" dirty="0" err="1"/>
              <a:t>hynny’n</a:t>
            </a:r>
            <a:r>
              <a:rPr lang="en-GB" sz="2600" dirty="0"/>
              <a:t> </a:t>
            </a:r>
            <a:r>
              <a:rPr lang="en-GB" sz="2600" dirty="0" err="1"/>
              <a:t>bosib</a:t>
            </a:r>
            <a:r>
              <a:rPr lang="en-GB" sz="2600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B0ECA14-4260-5A4C-8598-6069EA38754B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30" y="1755022"/>
            <a:ext cx="7770019" cy="7770019"/>
          </a:xfrm>
          <a:prstGeom prst="ellipse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0747FBAD-5A23-024F-9E3D-61AB896F74B5}"/>
              </a:ext>
            </a:extLst>
          </p:cNvPr>
          <p:cNvSpPr txBox="1">
            <a:spLocks/>
          </p:cNvSpPr>
          <p:nvPr/>
        </p:nvSpPr>
        <p:spPr bwMode="auto">
          <a:xfrm>
            <a:off x="624979" y="320040"/>
            <a:ext cx="8258150" cy="7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rgbClr val="FFE9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b="1" dirty="0" err="1"/>
              <a:t>Mynd</a:t>
            </a:r>
            <a:r>
              <a:rPr lang="en-GB" sz="4000" b="1" dirty="0"/>
              <a:t> </a:t>
            </a:r>
            <a:r>
              <a:rPr lang="en-GB" sz="4000" b="1" dirty="0" err="1"/>
              <a:t>ar</a:t>
            </a:r>
            <a:r>
              <a:rPr lang="en-GB" sz="4000" b="1" dirty="0"/>
              <a:t> </a:t>
            </a:r>
            <a:r>
              <a:rPr lang="en-GB" sz="4000" b="1" dirty="0" err="1"/>
              <a:t>daith</a:t>
            </a:r>
            <a:endParaRPr lang="en-GB" sz="4000" b="1" kern="0" dirty="0"/>
          </a:p>
        </p:txBody>
      </p:sp>
    </p:spTree>
    <p:extLst>
      <p:ext uri="{BB962C8B-B14F-4D97-AF65-F5344CB8AC3E}">
        <p14:creationId xmlns:p14="http://schemas.microsoft.com/office/powerpoint/2010/main" val="2719423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73706600-8DE8-EC4E-97E0-009C6933FFF4}"/>
              </a:ext>
            </a:extLst>
          </p:cNvPr>
          <p:cNvSpPr txBox="1">
            <a:spLocks/>
          </p:cNvSpPr>
          <p:nvPr/>
        </p:nvSpPr>
        <p:spPr bwMode="auto">
          <a:xfrm>
            <a:off x="631423" y="1701602"/>
            <a:ext cx="616753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800" dirty="0" err="1">
                <a:latin typeface="Calibri" panose="020F0502020204030204" pitchFamily="34" charset="0"/>
              </a:rPr>
              <a:t>Yr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opsiynau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sydd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ar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gael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i</a:t>
            </a:r>
            <a:r>
              <a:rPr lang="en-GB" sz="2800" dirty="0">
                <a:latin typeface="Calibri" panose="020F0502020204030204" pitchFamily="34" charset="0"/>
              </a:rPr>
              <a:t> chi pan </a:t>
            </a:r>
            <a:r>
              <a:rPr lang="en-GB" sz="2800" dirty="0" err="1">
                <a:latin typeface="Calibri" panose="020F0502020204030204" pitchFamily="34" charset="0"/>
              </a:rPr>
              <a:t>fyddwch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chi’n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gadael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ysgol</a:t>
            </a:r>
            <a:endParaRPr lang="en-GB" sz="2800" dirty="0">
              <a:latin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</a:rPr>
              <a:t>Y </a:t>
            </a:r>
            <a:r>
              <a:rPr lang="en-GB" sz="2800" dirty="0" err="1">
                <a:latin typeface="Calibri" panose="020F0502020204030204" pitchFamily="34" charset="0"/>
              </a:rPr>
              <a:t>gefnogaeth</a:t>
            </a:r>
            <a:r>
              <a:rPr lang="en-GB" sz="2800" dirty="0">
                <a:latin typeface="Calibri" panose="020F0502020204030204" pitchFamily="34" charset="0"/>
              </a:rPr>
              <a:t> a </a:t>
            </a:r>
            <a:r>
              <a:rPr lang="en-GB" sz="2800" dirty="0" err="1">
                <a:latin typeface="Calibri" panose="020F0502020204030204" pitchFamily="34" charset="0"/>
              </a:rPr>
              <a:t>fydd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ar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gael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i</a:t>
            </a:r>
            <a:r>
              <a:rPr lang="en-GB" sz="2800" dirty="0">
                <a:latin typeface="Calibri" panose="020F0502020204030204" pitchFamily="34" charset="0"/>
              </a:rPr>
              <a:t> chi pan </a:t>
            </a:r>
            <a:r>
              <a:rPr lang="en-GB" sz="2800" dirty="0" err="1">
                <a:latin typeface="Calibri" panose="020F0502020204030204" pitchFamily="34" charset="0"/>
              </a:rPr>
              <a:t>fyddwch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chi’n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astudio</a:t>
            </a:r>
            <a:r>
              <a:rPr lang="en-GB" sz="2800" dirty="0">
                <a:latin typeface="Calibri" panose="020F0502020204030204" pitchFamily="34" charset="0"/>
              </a:rPr>
              <a:t> neu </a:t>
            </a:r>
            <a:r>
              <a:rPr lang="en-GB" sz="2800" dirty="0" err="1">
                <a:latin typeface="Calibri" panose="020F0502020204030204" pitchFamily="34" charset="0"/>
              </a:rPr>
              <a:t>weithio</a:t>
            </a:r>
            <a:endParaRPr lang="en-GB" sz="2800" dirty="0">
              <a:latin typeface="Calibri" panose="020F0502020204030204" pitchFamily="34" charset="0"/>
            </a:endParaRPr>
          </a:p>
          <a:p>
            <a:r>
              <a:rPr lang="en-GB" sz="2800" dirty="0" err="1">
                <a:latin typeface="Calibri" panose="020F0502020204030204" pitchFamily="34" charset="0"/>
              </a:rPr>
              <a:t>Adnabod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eich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sgiliau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a’ch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diddordebau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eich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</a:rPr>
              <a:t>hunain</a:t>
            </a:r>
            <a:endParaRPr lang="en-GB" sz="2800" dirty="0">
              <a:latin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5378F1B6-E3A4-9B46-813F-9F5208B862CB}"/>
              </a:ext>
            </a:extLst>
          </p:cNvPr>
          <p:cNvSpPr txBox="1">
            <a:spLocks/>
          </p:cNvSpPr>
          <p:nvPr/>
        </p:nvSpPr>
        <p:spPr bwMode="auto">
          <a:xfrm>
            <a:off x="648428" y="361999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320"/>
              </a:lnSpc>
            </a:pPr>
            <a:r>
              <a:rPr lang="en-GB" sz="4000" kern="0" dirty="0">
                <a:solidFill>
                  <a:srgbClr val="FFE900"/>
                </a:solidFill>
                <a:latin typeface="Calibri" panose="020F0502020204030204" pitchFamily="34" charset="0"/>
              </a:rPr>
              <a:t>Beth </a:t>
            </a:r>
            <a:r>
              <a:rPr lang="en-GB" sz="40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yw</a:t>
            </a:r>
            <a:r>
              <a:rPr lang="en-GB" sz="4000" kern="0" dirty="0">
                <a:solidFill>
                  <a:srgbClr val="FFE900"/>
                </a:solidFill>
                <a:latin typeface="Calibri" panose="020F0502020204030204" pitchFamily="34" charset="0"/>
              </a:rPr>
              <a:t> </a:t>
            </a:r>
            <a:r>
              <a:rPr lang="en-GB" sz="40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gweithdy</a:t>
            </a:r>
            <a:endParaRPr lang="en-GB" sz="4000" kern="0" dirty="0">
              <a:solidFill>
                <a:srgbClr val="FFE900"/>
              </a:solidFill>
              <a:latin typeface="Calibri" panose="020F0502020204030204" pitchFamily="34" charset="0"/>
            </a:endParaRPr>
          </a:p>
          <a:p>
            <a:pPr>
              <a:lnSpc>
                <a:spcPts val="3320"/>
              </a:lnSpc>
            </a:pPr>
            <a:r>
              <a:rPr lang="en-GB" sz="40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Fy</a:t>
            </a:r>
            <a:r>
              <a:rPr lang="en-GB" sz="4000" kern="0" dirty="0">
                <a:solidFill>
                  <a:srgbClr val="FFE900"/>
                </a:solidFill>
                <a:latin typeface="Calibri" panose="020F0502020204030204" pitchFamily="34" charset="0"/>
              </a:rPr>
              <a:t> </a:t>
            </a:r>
            <a:r>
              <a:rPr lang="en-GB" sz="40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Nyfodol</a:t>
            </a:r>
            <a:r>
              <a:rPr lang="en-GB" sz="4000" kern="0" dirty="0">
                <a:solidFill>
                  <a:srgbClr val="FFE900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235C62F-E6FE-D643-9EA1-1585400FD92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627" y="2565698"/>
            <a:ext cx="6167529" cy="6167529"/>
          </a:xfrm>
          <a:prstGeom prst="ellipse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5807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5E27297-1FB7-0A4F-AB79-F2D0542032F8}"/>
              </a:ext>
            </a:extLst>
          </p:cNvPr>
          <p:cNvSpPr/>
          <p:nvPr/>
        </p:nvSpPr>
        <p:spPr bwMode="auto">
          <a:xfrm>
            <a:off x="913594" y="2653390"/>
            <a:ext cx="1440160" cy="1440160"/>
          </a:xfrm>
          <a:prstGeom prst="ellipse">
            <a:avLst/>
          </a:prstGeom>
          <a:solidFill>
            <a:schemeClr val="bg2">
              <a:alpha val="70000"/>
            </a:schemeClr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Heddiw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6F276BD0-3E58-F940-9E89-9FF3417E692D}"/>
              </a:ext>
            </a:extLst>
          </p:cNvPr>
          <p:cNvSpPr/>
          <p:nvPr/>
        </p:nvSpPr>
        <p:spPr bwMode="auto">
          <a:xfrm>
            <a:off x="9973856" y="2653390"/>
            <a:ext cx="1440160" cy="1440160"/>
          </a:xfrm>
          <a:prstGeom prst="ellipse">
            <a:avLst/>
          </a:prstGeom>
          <a:solidFill>
            <a:schemeClr val="bg2">
              <a:alpha val="70000"/>
            </a:schemeClr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Gadael</a:t>
            </a: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yfory</a:t>
            </a:r>
            <a:endParaRPr lang="en-GB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5FAB1FE6-EA59-EE46-8B32-5FC29D16595F}"/>
              </a:ext>
            </a:extLst>
          </p:cNvPr>
          <p:cNvSpPr/>
          <p:nvPr/>
        </p:nvSpPr>
        <p:spPr bwMode="auto">
          <a:xfrm>
            <a:off x="4939669" y="2211813"/>
            <a:ext cx="2448272" cy="2448272"/>
          </a:xfrm>
          <a:prstGeom prst="ellipse">
            <a:avLst/>
          </a:prstGeom>
          <a:solidFill>
            <a:schemeClr val="accent3"/>
          </a:solidFill>
          <a:ln w="38100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9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E3C069B-4E71-C04F-90B8-6424FE558245}"/>
              </a:ext>
            </a:extLst>
          </p:cNvPr>
          <p:cNvGrpSpPr/>
          <p:nvPr/>
        </p:nvGrpSpPr>
        <p:grpSpPr>
          <a:xfrm>
            <a:off x="2512946" y="333450"/>
            <a:ext cx="7329057" cy="5890178"/>
            <a:chOff x="2512946" y="333450"/>
            <a:chExt cx="7329057" cy="5890178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D7829574-032D-DA41-A044-40C51680EFA1}"/>
                </a:ext>
              </a:extLst>
            </p:cNvPr>
            <p:cNvGrpSpPr/>
            <p:nvPr/>
          </p:nvGrpSpPr>
          <p:grpSpPr>
            <a:xfrm>
              <a:off x="2512946" y="333450"/>
              <a:ext cx="7329057" cy="5890178"/>
              <a:chOff x="2512946" y="333450"/>
              <a:chExt cx="7329057" cy="5890178"/>
            </a:xfrm>
            <a:solidFill>
              <a:schemeClr val="bg1"/>
            </a:solidFill>
          </p:grpSpPr>
          <p:sp>
            <p:nvSpPr>
              <p:cNvPr id="49" name="Oval 48">
                <a:extLst>
                  <a:ext uri="{FF2B5EF4-FFF2-40B4-BE49-F238E27FC236}">
                    <a16:creationId xmlns="" xmlns:a16="http://schemas.microsoft.com/office/drawing/2014/main" id="{74D5E0B2-02ED-B844-A271-8B702FD8B9FA}"/>
                  </a:ext>
                </a:extLst>
              </p:cNvPr>
              <p:cNvSpPr/>
              <p:nvPr/>
            </p:nvSpPr>
            <p:spPr bwMode="auto">
              <a:xfrm>
                <a:off x="3532257" y="33345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A3A3749C-D798-9B48-96BC-0BA9F1C19717}"/>
                  </a:ext>
                </a:extLst>
              </p:cNvPr>
              <p:cNvSpPr/>
              <p:nvPr/>
            </p:nvSpPr>
            <p:spPr bwMode="auto">
              <a:xfrm>
                <a:off x="2563405" y="1694354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6E764E2F-2821-D145-9998-4C280E694938}"/>
                  </a:ext>
                </a:extLst>
              </p:cNvPr>
              <p:cNvSpPr/>
              <p:nvPr/>
            </p:nvSpPr>
            <p:spPr bwMode="auto">
              <a:xfrm>
                <a:off x="2512946" y="337347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="" xmlns:a16="http://schemas.microsoft.com/office/drawing/2014/main" id="{0FA78845-BDC7-884D-A2B4-25F645970E0A}"/>
                  </a:ext>
                </a:extLst>
              </p:cNvPr>
              <p:cNvSpPr/>
              <p:nvPr/>
            </p:nvSpPr>
            <p:spPr bwMode="auto">
              <a:xfrm>
                <a:off x="3229479" y="4783468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="" xmlns:a16="http://schemas.microsoft.com/office/drawing/2014/main" id="{FF72AEEF-046A-C348-9B6D-3FF5542DF982}"/>
                  </a:ext>
                </a:extLst>
              </p:cNvPr>
              <p:cNvGrpSpPr/>
              <p:nvPr/>
            </p:nvGrpSpPr>
            <p:grpSpPr>
              <a:xfrm>
                <a:off x="4704756" y="1791612"/>
                <a:ext cx="594953" cy="467968"/>
                <a:chOff x="4438147" y="1991952"/>
                <a:chExt cx="594953" cy="467968"/>
              </a:xfrm>
              <a:grpFill/>
            </p:grpSpPr>
            <p:sp>
              <p:nvSpPr>
                <p:cNvPr id="104" name="Oval 103">
                  <a:extLst>
                    <a:ext uri="{FF2B5EF4-FFF2-40B4-BE49-F238E27FC236}">
                      <a16:creationId xmlns="" xmlns:a16="http://schemas.microsoft.com/office/drawing/2014/main" id="{3D7FB7C0-F933-A94E-B9B7-FBE162D6319B}"/>
                    </a:ext>
                  </a:extLst>
                </p:cNvPr>
                <p:cNvSpPr/>
                <p:nvPr/>
              </p:nvSpPr>
              <p:spPr bwMode="auto">
                <a:xfrm>
                  <a:off x="4438147" y="1991952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="" xmlns:a16="http://schemas.microsoft.com/office/drawing/2014/main" id="{EAE7D334-A933-3E42-BC5E-63D8B03DD6DA}"/>
                    </a:ext>
                  </a:extLst>
                </p:cNvPr>
                <p:cNvSpPr/>
                <p:nvPr/>
              </p:nvSpPr>
              <p:spPr bwMode="auto">
                <a:xfrm>
                  <a:off x="4686339" y="2195022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="" xmlns:a16="http://schemas.microsoft.com/office/drawing/2014/main" id="{00310E31-9764-6644-8E37-3E6CFFB0FCDE}"/>
                    </a:ext>
                  </a:extLst>
                </p:cNvPr>
                <p:cNvSpPr/>
                <p:nvPr/>
              </p:nvSpPr>
              <p:spPr bwMode="auto">
                <a:xfrm>
                  <a:off x="4906199" y="2333019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="" xmlns:a16="http://schemas.microsoft.com/office/drawing/2014/main" id="{DABFB6DC-8B00-BD4C-986D-30BF8A5E7EAC}"/>
                  </a:ext>
                </a:extLst>
              </p:cNvPr>
              <p:cNvGrpSpPr/>
              <p:nvPr/>
            </p:nvGrpSpPr>
            <p:grpSpPr>
              <a:xfrm rot="20383633">
                <a:off x="4154151" y="2686526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101" name="Oval 100">
                  <a:extLst>
                    <a:ext uri="{FF2B5EF4-FFF2-40B4-BE49-F238E27FC236}">
                      <a16:creationId xmlns="" xmlns:a16="http://schemas.microsoft.com/office/drawing/2014/main" id="{DEDDA7D0-8D69-ED47-AEA9-A99AF8FD8150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="" xmlns:a16="http://schemas.microsoft.com/office/drawing/2014/main" id="{8CE592DE-A5A2-A24E-A582-72AF71EB719B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="" xmlns:a16="http://schemas.microsoft.com/office/drawing/2014/main" id="{34EAE3E3-AA2B-4D43-9AE1-A58A70E4A79A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="" xmlns:a16="http://schemas.microsoft.com/office/drawing/2014/main" id="{C6FBC594-9C8E-F44B-9712-9A01EA1E299B}"/>
                  </a:ext>
                </a:extLst>
              </p:cNvPr>
              <p:cNvGrpSpPr/>
              <p:nvPr/>
            </p:nvGrpSpPr>
            <p:grpSpPr>
              <a:xfrm rot="18000000">
                <a:off x="4149171" y="3657789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98" name="Oval 97">
                  <a:extLst>
                    <a:ext uri="{FF2B5EF4-FFF2-40B4-BE49-F238E27FC236}">
                      <a16:creationId xmlns="" xmlns:a16="http://schemas.microsoft.com/office/drawing/2014/main" id="{0F9A6D26-64BC-4A46-84B4-D2873C543A3E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="" xmlns:a16="http://schemas.microsoft.com/office/drawing/2014/main" id="{2B430E74-BA32-3C43-8998-F5FB0529FD71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="" xmlns:a16="http://schemas.microsoft.com/office/drawing/2014/main" id="{5F9B5587-7867-8346-92C7-85572F5DDDD8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="" xmlns:a16="http://schemas.microsoft.com/office/drawing/2014/main" id="{81C959EE-873E-F64D-A7F4-2D6CEC9DFAB2}"/>
                  </a:ext>
                </a:extLst>
              </p:cNvPr>
              <p:cNvGrpSpPr/>
              <p:nvPr/>
            </p:nvGrpSpPr>
            <p:grpSpPr>
              <a:xfrm rot="17273940">
                <a:off x="4740255" y="4574598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95" name="Oval 94">
                  <a:extLst>
                    <a:ext uri="{FF2B5EF4-FFF2-40B4-BE49-F238E27FC236}">
                      <a16:creationId xmlns="" xmlns:a16="http://schemas.microsoft.com/office/drawing/2014/main" id="{6E097559-0F0C-B043-BED5-12F7B3C97F23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="" xmlns:a16="http://schemas.microsoft.com/office/drawing/2014/main" id="{60F67652-0C9E-0E43-A60A-9F4CC110D1BB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="" xmlns:a16="http://schemas.microsoft.com/office/drawing/2014/main" id="{806754C9-B250-C042-8237-9C84A1FD5148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75" name="Oval 74">
                <a:extLst>
                  <a:ext uri="{FF2B5EF4-FFF2-40B4-BE49-F238E27FC236}">
                    <a16:creationId xmlns="" xmlns:a16="http://schemas.microsoft.com/office/drawing/2014/main" id="{0B476E7A-E155-A349-B1FB-5301F5E89F1F}"/>
                  </a:ext>
                </a:extLst>
              </p:cNvPr>
              <p:cNvSpPr/>
              <p:nvPr/>
            </p:nvSpPr>
            <p:spPr bwMode="auto">
              <a:xfrm>
                <a:off x="7387941" y="33345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="" xmlns:a16="http://schemas.microsoft.com/office/drawing/2014/main" id="{F2FC0FC5-05AC-B24B-88C4-4074C78136C5}"/>
                  </a:ext>
                </a:extLst>
              </p:cNvPr>
              <p:cNvSpPr/>
              <p:nvPr/>
            </p:nvSpPr>
            <p:spPr bwMode="auto">
              <a:xfrm>
                <a:off x="8324045" y="1694354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="" xmlns:a16="http://schemas.microsoft.com/office/drawing/2014/main" id="{F8D98AE2-9066-E046-95B3-5D92A0DEB0CD}"/>
                  </a:ext>
                </a:extLst>
              </p:cNvPr>
              <p:cNvSpPr/>
              <p:nvPr/>
            </p:nvSpPr>
            <p:spPr bwMode="auto">
              <a:xfrm>
                <a:off x="8401843" y="337347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="" xmlns:a16="http://schemas.microsoft.com/office/drawing/2014/main" id="{18118734-7A92-1746-B4D6-BDDE09D57C59}"/>
                  </a:ext>
                </a:extLst>
              </p:cNvPr>
              <p:cNvSpPr/>
              <p:nvPr/>
            </p:nvSpPr>
            <p:spPr bwMode="auto">
              <a:xfrm>
                <a:off x="7579377" y="4783468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="" xmlns:a16="http://schemas.microsoft.com/office/drawing/2014/main" id="{0D54C380-D153-AC40-85A5-B71040A344FB}"/>
                  </a:ext>
                </a:extLst>
              </p:cNvPr>
              <p:cNvGrpSpPr/>
              <p:nvPr/>
            </p:nvGrpSpPr>
            <p:grpSpPr>
              <a:xfrm flipH="1">
                <a:off x="7027901" y="1791612"/>
                <a:ext cx="594953" cy="467968"/>
                <a:chOff x="4438147" y="1991952"/>
                <a:chExt cx="594953" cy="467968"/>
              </a:xfrm>
              <a:grpFill/>
            </p:grpSpPr>
            <p:sp>
              <p:nvSpPr>
                <p:cNvPr id="92" name="Oval 91">
                  <a:extLst>
                    <a:ext uri="{FF2B5EF4-FFF2-40B4-BE49-F238E27FC236}">
                      <a16:creationId xmlns="" xmlns:a16="http://schemas.microsoft.com/office/drawing/2014/main" id="{5438AF0D-5470-3C45-A689-384F14E5834A}"/>
                    </a:ext>
                  </a:extLst>
                </p:cNvPr>
                <p:cNvSpPr/>
                <p:nvPr/>
              </p:nvSpPr>
              <p:spPr bwMode="auto">
                <a:xfrm>
                  <a:off x="4438147" y="1991952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="" xmlns:a16="http://schemas.microsoft.com/office/drawing/2014/main" id="{C208F766-4428-174A-BBD5-0B0D92C578BD}"/>
                    </a:ext>
                  </a:extLst>
                </p:cNvPr>
                <p:cNvSpPr/>
                <p:nvPr/>
              </p:nvSpPr>
              <p:spPr bwMode="auto">
                <a:xfrm>
                  <a:off x="4686339" y="2195022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="" xmlns:a16="http://schemas.microsoft.com/office/drawing/2014/main" id="{CD575D4B-402E-F743-841A-1ED409843B8E}"/>
                    </a:ext>
                  </a:extLst>
                </p:cNvPr>
                <p:cNvSpPr/>
                <p:nvPr/>
              </p:nvSpPr>
              <p:spPr bwMode="auto">
                <a:xfrm>
                  <a:off x="4906199" y="2333019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="" xmlns:a16="http://schemas.microsoft.com/office/drawing/2014/main" id="{F14AEF96-F167-E048-8D21-8700F13F2545}"/>
                  </a:ext>
                </a:extLst>
              </p:cNvPr>
              <p:cNvGrpSpPr/>
              <p:nvPr/>
            </p:nvGrpSpPr>
            <p:grpSpPr>
              <a:xfrm rot="1216367" flipH="1">
                <a:off x="7578506" y="2686526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89" name="Oval 88">
                  <a:extLst>
                    <a:ext uri="{FF2B5EF4-FFF2-40B4-BE49-F238E27FC236}">
                      <a16:creationId xmlns="" xmlns:a16="http://schemas.microsoft.com/office/drawing/2014/main" id="{3FAC48AC-CE12-5A46-BFE1-5432909B288B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="" xmlns:a16="http://schemas.microsoft.com/office/drawing/2014/main" id="{0C7DABD8-020E-4342-9FEB-BFB546D04985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="" xmlns:a16="http://schemas.microsoft.com/office/drawing/2014/main" id="{975CF479-E747-4144-9E04-C50FF3E4A020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="" xmlns:a16="http://schemas.microsoft.com/office/drawing/2014/main" id="{8C7C68B4-8EDA-224A-B22F-A8B3106D74B4}"/>
                  </a:ext>
                </a:extLst>
              </p:cNvPr>
              <p:cNvGrpSpPr/>
              <p:nvPr/>
            </p:nvGrpSpPr>
            <p:grpSpPr>
              <a:xfrm rot="3600000" flipH="1">
                <a:off x="7583486" y="3657789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86" name="Oval 85">
                  <a:extLst>
                    <a:ext uri="{FF2B5EF4-FFF2-40B4-BE49-F238E27FC236}">
                      <a16:creationId xmlns="" xmlns:a16="http://schemas.microsoft.com/office/drawing/2014/main" id="{A35B46C5-955B-4D42-B0C1-FA53B0B8F59E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="" xmlns:a16="http://schemas.microsoft.com/office/drawing/2014/main" id="{CD5C33A1-0B1C-E648-8F97-AFAD336EF43C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="" xmlns:a16="http://schemas.microsoft.com/office/drawing/2014/main" id="{5D00313B-6792-7445-A92D-426AB1ACC1ED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="" xmlns:a16="http://schemas.microsoft.com/office/drawing/2014/main" id="{7894ECE1-145E-5845-A5C9-4EEA61A8BA4D}"/>
                  </a:ext>
                </a:extLst>
              </p:cNvPr>
              <p:cNvGrpSpPr/>
              <p:nvPr/>
            </p:nvGrpSpPr>
            <p:grpSpPr>
              <a:xfrm rot="4326060" flipH="1">
                <a:off x="6949283" y="4574598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83" name="Oval 82">
                  <a:extLst>
                    <a:ext uri="{FF2B5EF4-FFF2-40B4-BE49-F238E27FC236}">
                      <a16:creationId xmlns="" xmlns:a16="http://schemas.microsoft.com/office/drawing/2014/main" id="{F7B5CCD7-0926-5A4C-9DB6-F52ADBE9AFA9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="" xmlns:a16="http://schemas.microsoft.com/office/drawing/2014/main" id="{0A277660-BA26-A143-A3EE-12DDF30E04B6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="" xmlns:a16="http://schemas.microsoft.com/office/drawing/2014/main" id="{0232E251-FD5B-E142-BBCD-23718C7136C4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67" name="Group 66">
              <a:extLst>
                <a:ext uri="{FF2B5EF4-FFF2-40B4-BE49-F238E27FC236}">
                  <a16:creationId xmlns="" xmlns:a16="http://schemas.microsoft.com/office/drawing/2014/main" id="{8A20FD6D-738B-1D4C-974A-CEEAD1950E48}"/>
                </a:ext>
              </a:extLst>
            </p:cNvPr>
            <p:cNvGrpSpPr/>
            <p:nvPr/>
          </p:nvGrpSpPr>
          <p:grpSpPr>
            <a:xfrm>
              <a:off x="2512946" y="333450"/>
              <a:ext cx="7329057" cy="5890178"/>
              <a:chOff x="2512946" y="333450"/>
              <a:chExt cx="7329057" cy="5890178"/>
            </a:xfrm>
            <a:solidFill>
              <a:schemeClr val="accent4">
                <a:alpha val="80000"/>
              </a:scheme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3328328B-C25E-C247-8176-3A3D2C59D073}"/>
                  </a:ext>
                </a:extLst>
              </p:cNvPr>
              <p:cNvSpPr/>
              <p:nvPr/>
            </p:nvSpPr>
            <p:spPr bwMode="auto">
              <a:xfrm>
                <a:off x="3532257" y="33345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Beth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ddylwn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bacio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F2C36FC0-FB35-DE47-A2E6-E81D59732AEF}"/>
                  </a:ext>
                </a:extLst>
              </p:cNvPr>
              <p:cNvSpPr/>
              <p:nvPr/>
            </p:nvSpPr>
            <p:spPr bwMode="auto">
              <a:xfrm>
                <a:off x="2563405" y="1694354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ble’r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ydw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am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fynd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34B2CC56-4B05-2E42-9598-B149852FD7B4}"/>
                  </a:ext>
                </a:extLst>
              </p:cNvPr>
              <p:cNvSpPr/>
              <p:nvPr/>
            </p:nvSpPr>
            <p:spPr bwMode="auto">
              <a:xfrm>
                <a:off x="2512946" y="337347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Faint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galla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wario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428225BF-E5D4-C54B-AB24-4D1836856BF7}"/>
                  </a:ext>
                </a:extLst>
              </p:cNvPr>
              <p:cNvSpPr/>
              <p:nvPr/>
            </p:nvSpPr>
            <p:spPr bwMode="auto">
              <a:xfrm>
                <a:off x="3229479" y="4783468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oes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angen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fisa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arna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="" xmlns:a16="http://schemas.microsoft.com/office/drawing/2014/main" id="{07D14E18-DCDE-3F4A-A33D-3BC0E6C2EBCC}"/>
                  </a:ext>
                </a:extLst>
              </p:cNvPr>
              <p:cNvGrpSpPr/>
              <p:nvPr/>
            </p:nvGrpSpPr>
            <p:grpSpPr>
              <a:xfrm>
                <a:off x="4704756" y="1791612"/>
                <a:ext cx="594953" cy="467968"/>
                <a:chOff x="4438147" y="1991952"/>
                <a:chExt cx="594953" cy="467968"/>
              </a:xfrm>
              <a:grpFill/>
            </p:grpSpPr>
            <p:sp>
              <p:nvSpPr>
                <p:cNvPr id="2" name="Oval 1">
                  <a:extLst>
                    <a:ext uri="{FF2B5EF4-FFF2-40B4-BE49-F238E27FC236}">
                      <a16:creationId xmlns="" xmlns:a16="http://schemas.microsoft.com/office/drawing/2014/main" id="{5E85BA5F-E2CE-9247-94EF-C3C264E1981B}"/>
                    </a:ext>
                  </a:extLst>
                </p:cNvPr>
                <p:cNvSpPr/>
                <p:nvPr/>
              </p:nvSpPr>
              <p:spPr bwMode="auto">
                <a:xfrm>
                  <a:off x="4438147" y="1991952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="" xmlns:a16="http://schemas.microsoft.com/office/drawing/2014/main" id="{A83AD1FB-D731-BE48-9DD9-1B34CE16F09E}"/>
                    </a:ext>
                  </a:extLst>
                </p:cNvPr>
                <p:cNvSpPr/>
                <p:nvPr/>
              </p:nvSpPr>
              <p:spPr bwMode="auto">
                <a:xfrm>
                  <a:off x="4686339" y="2195022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="" xmlns:a16="http://schemas.microsoft.com/office/drawing/2014/main" id="{4EDB3F7B-4F26-F440-95B3-6C66021CF5F4}"/>
                    </a:ext>
                  </a:extLst>
                </p:cNvPr>
                <p:cNvSpPr/>
                <p:nvPr/>
              </p:nvSpPr>
              <p:spPr bwMode="auto">
                <a:xfrm>
                  <a:off x="4906199" y="2333019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54C85738-3C06-6843-8F10-45943A958790}"/>
                  </a:ext>
                </a:extLst>
              </p:cNvPr>
              <p:cNvGrpSpPr/>
              <p:nvPr/>
            </p:nvGrpSpPr>
            <p:grpSpPr>
              <a:xfrm rot="20383633">
                <a:off x="4154151" y="2686526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E283D351-E73D-A446-AA24-C7C24A05588D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="" xmlns:a16="http://schemas.microsoft.com/office/drawing/2014/main" id="{83053640-AD39-C44D-B3B8-C43374A78C69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="" xmlns:a16="http://schemas.microsoft.com/office/drawing/2014/main" id="{8E424506-95CF-9F48-972E-7A1D81F84674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E2CEA2A4-18DD-9648-98E1-F9352C5FF255}"/>
                  </a:ext>
                </a:extLst>
              </p:cNvPr>
              <p:cNvGrpSpPr/>
              <p:nvPr/>
            </p:nvGrpSpPr>
            <p:grpSpPr>
              <a:xfrm rot="18000000">
                <a:off x="4149171" y="3657789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31" name="Oval 30">
                  <a:extLst>
                    <a:ext uri="{FF2B5EF4-FFF2-40B4-BE49-F238E27FC236}">
                      <a16:creationId xmlns="" xmlns:a16="http://schemas.microsoft.com/office/drawing/2014/main" id="{A10024D1-B242-C94D-BB5E-F11765678927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="" xmlns:a16="http://schemas.microsoft.com/office/drawing/2014/main" id="{C8C2723D-6970-3040-AF7F-7CA21AC67946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="" xmlns:a16="http://schemas.microsoft.com/office/drawing/2014/main" id="{700C271F-1783-8849-9BB9-4D3A2B679FFB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="" xmlns:a16="http://schemas.microsoft.com/office/drawing/2014/main" id="{CFE601A1-3043-E446-A1FF-29CCC29491A8}"/>
                  </a:ext>
                </a:extLst>
              </p:cNvPr>
              <p:cNvGrpSpPr/>
              <p:nvPr/>
            </p:nvGrpSpPr>
            <p:grpSpPr>
              <a:xfrm rot="17273940">
                <a:off x="4740255" y="4574598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36" name="Oval 35">
                  <a:extLst>
                    <a:ext uri="{FF2B5EF4-FFF2-40B4-BE49-F238E27FC236}">
                      <a16:creationId xmlns="" xmlns:a16="http://schemas.microsoft.com/office/drawing/2014/main" id="{FE1637B3-97AB-AA40-AD66-723F3DFBFB57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="" xmlns:a16="http://schemas.microsoft.com/office/drawing/2014/main" id="{2B00EE6B-73B6-0342-B3B1-7CFF60FE15A9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="" xmlns:a16="http://schemas.microsoft.com/office/drawing/2014/main" id="{E9B24C88-254F-D04C-8339-2D9F03FCBFD9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55EC5806-1FDB-DA47-8881-3178CBBECF16}"/>
                  </a:ext>
                </a:extLst>
              </p:cNvPr>
              <p:cNvSpPr/>
              <p:nvPr/>
            </p:nvSpPr>
            <p:spPr bwMode="auto">
              <a:xfrm>
                <a:off x="7387941" y="33345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ts val="1960"/>
                  </a:lnSpc>
                </a:pP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Ble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fyddwn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i’n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aros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="" xmlns:a16="http://schemas.microsoft.com/office/drawing/2014/main" id="{94DC8805-88F1-6747-B456-FEC85E81A726}"/>
                  </a:ext>
                </a:extLst>
              </p:cNvPr>
              <p:cNvSpPr/>
              <p:nvPr/>
            </p:nvSpPr>
            <p:spPr bwMode="auto">
              <a:xfrm>
                <a:off x="8324045" y="1694354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ydy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fy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mhasbort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yn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ei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ddyddiad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EFF2F275-0CF5-CE45-A042-A8ACEBBFEAD9}"/>
                  </a:ext>
                </a:extLst>
              </p:cNvPr>
              <p:cNvSpPr/>
              <p:nvPr/>
            </p:nvSpPr>
            <p:spPr bwMode="auto">
              <a:xfrm>
                <a:off x="8401843" y="3373470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Sut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byddaf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yn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cyrraedd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y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maes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awyr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="" xmlns:a16="http://schemas.microsoft.com/office/drawing/2014/main" id="{6F66DBB6-3D75-614A-A991-9CB1B3C5CFD7}"/>
                  </a:ext>
                </a:extLst>
              </p:cNvPr>
              <p:cNvSpPr/>
              <p:nvPr/>
            </p:nvSpPr>
            <p:spPr bwMode="auto">
              <a:xfrm>
                <a:off x="7579377" y="4783468"/>
                <a:ext cx="1440160" cy="1440160"/>
              </a:xfrm>
              <a:prstGeom prst="ellipse">
                <a:avLst/>
              </a:prstGeom>
              <a:grpFill/>
              <a:ln w="38100" cap="flat" cmpd="sng" algn="ctr">
                <a:solidFill>
                  <a:schemeClr val="accent4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Beth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ydw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am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wneud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yna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="" xmlns:a16="http://schemas.microsoft.com/office/drawing/2014/main" id="{A54F7ABE-1267-704F-AFB8-B29C1E851C78}"/>
                  </a:ext>
                </a:extLst>
              </p:cNvPr>
              <p:cNvGrpSpPr/>
              <p:nvPr/>
            </p:nvGrpSpPr>
            <p:grpSpPr>
              <a:xfrm flipH="1">
                <a:off x="7027901" y="1791612"/>
                <a:ext cx="594953" cy="467968"/>
                <a:chOff x="4438147" y="1991952"/>
                <a:chExt cx="594953" cy="467968"/>
              </a:xfrm>
              <a:grpFill/>
            </p:grpSpPr>
            <p:sp>
              <p:nvSpPr>
                <p:cNvPr id="63" name="Oval 62">
                  <a:extLst>
                    <a:ext uri="{FF2B5EF4-FFF2-40B4-BE49-F238E27FC236}">
                      <a16:creationId xmlns="" xmlns:a16="http://schemas.microsoft.com/office/drawing/2014/main" id="{C3D04081-D875-9047-B658-71F0D502F4CE}"/>
                    </a:ext>
                  </a:extLst>
                </p:cNvPr>
                <p:cNvSpPr/>
                <p:nvPr/>
              </p:nvSpPr>
              <p:spPr bwMode="auto">
                <a:xfrm>
                  <a:off x="4438147" y="1991952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="" xmlns:a16="http://schemas.microsoft.com/office/drawing/2014/main" id="{49278680-C334-5244-8EF2-4B5DF237E9C6}"/>
                    </a:ext>
                  </a:extLst>
                </p:cNvPr>
                <p:cNvSpPr/>
                <p:nvPr/>
              </p:nvSpPr>
              <p:spPr bwMode="auto">
                <a:xfrm>
                  <a:off x="4686339" y="2195022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="" xmlns:a16="http://schemas.microsoft.com/office/drawing/2014/main" id="{A6C18387-E7B7-5E47-A3DB-E0C74E0CCFCC}"/>
                    </a:ext>
                  </a:extLst>
                </p:cNvPr>
                <p:cNvSpPr/>
                <p:nvPr/>
              </p:nvSpPr>
              <p:spPr bwMode="auto">
                <a:xfrm>
                  <a:off x="4906199" y="2333019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="" xmlns:a16="http://schemas.microsoft.com/office/drawing/2014/main" id="{DFE3B0B0-5136-4E40-8DCB-344C6D3FB7A5}"/>
                  </a:ext>
                </a:extLst>
              </p:cNvPr>
              <p:cNvGrpSpPr/>
              <p:nvPr/>
            </p:nvGrpSpPr>
            <p:grpSpPr>
              <a:xfrm rot="1216367" flipH="1">
                <a:off x="7578506" y="2686526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60" name="Oval 59">
                  <a:extLst>
                    <a:ext uri="{FF2B5EF4-FFF2-40B4-BE49-F238E27FC236}">
                      <a16:creationId xmlns="" xmlns:a16="http://schemas.microsoft.com/office/drawing/2014/main" id="{E5515DA2-70EC-C34A-BF59-67BC0AA209FD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="" xmlns:a16="http://schemas.microsoft.com/office/drawing/2014/main" id="{D6C6DA56-A115-3645-9D75-499E68CB5610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="" xmlns:a16="http://schemas.microsoft.com/office/drawing/2014/main" id="{368F27F9-6BA9-4247-992B-42C70CFB1410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="" xmlns:a16="http://schemas.microsoft.com/office/drawing/2014/main" id="{339E8F43-C610-9246-A06F-EE5044603426}"/>
                  </a:ext>
                </a:extLst>
              </p:cNvPr>
              <p:cNvGrpSpPr/>
              <p:nvPr/>
            </p:nvGrpSpPr>
            <p:grpSpPr>
              <a:xfrm rot="3600000" flipH="1">
                <a:off x="7583486" y="3657789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57" name="Oval 56">
                  <a:extLst>
                    <a:ext uri="{FF2B5EF4-FFF2-40B4-BE49-F238E27FC236}">
                      <a16:creationId xmlns="" xmlns:a16="http://schemas.microsoft.com/office/drawing/2014/main" id="{236320CD-4738-3942-A8E4-F0B53BAA7580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="" xmlns:a16="http://schemas.microsoft.com/office/drawing/2014/main" id="{3C238C93-02E2-A945-AE67-25CD8811F78F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="" xmlns:a16="http://schemas.microsoft.com/office/drawing/2014/main" id="{19EFDCB1-9479-5146-A936-73E3840B89CC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="" xmlns:a16="http://schemas.microsoft.com/office/drawing/2014/main" id="{39A7B919-0EF3-044F-BA42-D2BB4FAA9F8A}"/>
                  </a:ext>
                </a:extLst>
              </p:cNvPr>
              <p:cNvGrpSpPr/>
              <p:nvPr/>
            </p:nvGrpSpPr>
            <p:grpSpPr>
              <a:xfrm rot="4326060" flipH="1">
                <a:off x="6949283" y="4574598"/>
                <a:ext cx="594953" cy="467968"/>
                <a:chOff x="3251942" y="3661801"/>
                <a:chExt cx="594953" cy="467968"/>
              </a:xfrm>
              <a:grpFill/>
            </p:grpSpPr>
            <p:sp>
              <p:nvSpPr>
                <p:cNvPr id="54" name="Oval 53">
                  <a:extLst>
                    <a:ext uri="{FF2B5EF4-FFF2-40B4-BE49-F238E27FC236}">
                      <a16:creationId xmlns="" xmlns:a16="http://schemas.microsoft.com/office/drawing/2014/main" id="{545BE64C-6125-3B47-8478-7D8FB4ABCC65}"/>
                    </a:ext>
                  </a:extLst>
                </p:cNvPr>
                <p:cNvSpPr/>
                <p:nvPr/>
              </p:nvSpPr>
              <p:spPr bwMode="auto">
                <a:xfrm>
                  <a:off x="3251942" y="3661801"/>
                  <a:ext cx="216024" cy="216024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="" xmlns:a16="http://schemas.microsoft.com/office/drawing/2014/main" id="{09E865DE-C7C3-C442-AF1A-8FCD5AC41028}"/>
                    </a:ext>
                  </a:extLst>
                </p:cNvPr>
                <p:cNvSpPr/>
                <p:nvPr/>
              </p:nvSpPr>
              <p:spPr bwMode="auto">
                <a:xfrm>
                  <a:off x="3500134" y="3864871"/>
                  <a:ext cx="165481" cy="16548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="" xmlns:a16="http://schemas.microsoft.com/office/drawing/2014/main" id="{42FBD30F-F9A6-2C4C-8AE2-B22D4E65EC48}"/>
                    </a:ext>
                  </a:extLst>
                </p:cNvPr>
                <p:cNvSpPr/>
                <p:nvPr/>
              </p:nvSpPr>
              <p:spPr bwMode="auto">
                <a:xfrm>
                  <a:off x="3719994" y="4002868"/>
                  <a:ext cx="126901" cy="126901"/>
                </a:xfrm>
                <a:prstGeom prst="ellipse">
                  <a:avLst/>
                </a:prstGeom>
                <a:grpFill/>
                <a:ln w="38100" cap="flat" cmpd="sng" algn="ctr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u="none" strike="noStrike" cap="none" normalizeH="0" baseline="0" dirty="0">
                    <a:ln>
                      <a:noFill/>
                    </a:ln>
                    <a:effectLst/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0277A2F0-ECDB-8644-843E-AD078FA0A7BC}"/>
              </a:ext>
            </a:extLst>
          </p:cNvPr>
          <p:cNvSpPr txBox="1"/>
          <p:nvPr/>
        </p:nvSpPr>
        <p:spPr>
          <a:xfrm>
            <a:off x="2203365" y="2432758"/>
            <a:ext cx="7920880" cy="2015936"/>
          </a:xfrm>
          <a:prstGeom prst="rect">
            <a:avLst/>
          </a:prstGeom>
          <a:solidFill>
            <a:srgbClr val="87027B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125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Straen</a:t>
            </a:r>
            <a:r>
              <a:rPr lang="en-GB" sz="125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10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3" grpId="1" animBg="1"/>
      <p:bldP spid="6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44F35EB-97D3-514F-8880-379B1592D869}"/>
              </a:ext>
            </a:extLst>
          </p:cNvPr>
          <p:cNvSpPr/>
          <p:nvPr/>
        </p:nvSpPr>
        <p:spPr bwMode="auto">
          <a:xfrm>
            <a:off x="9973856" y="2493690"/>
            <a:ext cx="1440160" cy="1440160"/>
          </a:xfrm>
          <a:prstGeom prst="ellipse">
            <a:avLst/>
          </a:prstGeom>
          <a:solidFill>
            <a:srgbClr val="AB4EA3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dyfodol</a:t>
            </a:r>
            <a:endParaRPr lang="en-GB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4E1D2C56-39C7-8C41-A3E7-8BA7ACB50377}"/>
              </a:ext>
            </a:extLst>
          </p:cNvPr>
          <p:cNvSpPr/>
          <p:nvPr/>
        </p:nvSpPr>
        <p:spPr bwMode="auto">
          <a:xfrm>
            <a:off x="898672" y="4710254"/>
            <a:ext cx="1440160" cy="1440160"/>
          </a:xfrm>
          <a:prstGeom prst="ellipse">
            <a:avLst/>
          </a:prstGeom>
          <a:solidFill>
            <a:srgbClr val="AB4EA3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Heddiw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80" y="320040"/>
            <a:ext cx="8310872" cy="720000"/>
          </a:xfrm>
        </p:spPr>
        <p:txBody>
          <a:bodyPr/>
          <a:lstStyle/>
          <a:p>
            <a:r>
              <a:rPr lang="en-GB" sz="4000" b="1" dirty="0" err="1"/>
              <a:t>Eich</a:t>
            </a:r>
            <a:r>
              <a:rPr lang="en-GB" sz="4000" b="1" dirty="0"/>
              <a:t> </a:t>
            </a:r>
            <a:r>
              <a:rPr lang="en-GB" sz="4000" b="1" dirty="0" err="1"/>
              <a:t>Taith</a:t>
            </a:r>
            <a:r>
              <a:rPr lang="en-GB" sz="4000" b="1" dirty="0"/>
              <a:t> </a:t>
            </a:r>
            <a:r>
              <a:rPr lang="en-GB" sz="4000" b="1" dirty="0" err="1"/>
              <a:t>Gyrfa</a:t>
            </a:r>
            <a:endParaRPr lang="en-GB" sz="4000" b="1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624979" y="1720076"/>
            <a:ext cx="7776863" cy="318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Bydd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angen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arnoch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amser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gynllunio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ac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ystyried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opsiynau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peidiwch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â’i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adael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i’r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funud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olaf</a:t>
            </a:r>
            <a:endParaRPr lang="en-GB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cynharaf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dechreuwch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chwilio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, y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mwyaf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opsiynau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bydd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gael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chi</a:t>
            </a:r>
            <a: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B2AB538-8DDB-F24D-A53A-4D7E6AF83AA9}"/>
              </a:ext>
            </a:extLst>
          </p:cNvPr>
          <p:cNvGrpSpPr/>
          <p:nvPr/>
        </p:nvGrpSpPr>
        <p:grpSpPr>
          <a:xfrm>
            <a:off x="2137147" y="2917316"/>
            <a:ext cx="8056220" cy="2945066"/>
            <a:chOff x="2137147" y="2917316"/>
            <a:chExt cx="8056220" cy="2945066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C17C170A-82EC-AC4D-9539-D8D55108DDD9}"/>
                </a:ext>
              </a:extLst>
            </p:cNvPr>
            <p:cNvSpPr/>
            <p:nvPr/>
          </p:nvSpPr>
          <p:spPr bwMode="auto">
            <a:xfrm>
              <a:off x="7407759" y="3267620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GB"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0216EC77-1E55-2441-A2CB-F24223293DE6}"/>
                </a:ext>
              </a:extLst>
            </p:cNvPr>
            <p:cNvSpPr/>
            <p:nvPr/>
          </p:nvSpPr>
          <p:spPr bwMode="auto">
            <a:xfrm>
              <a:off x="2137147" y="4422222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425DC234-3DC9-5B46-AE1E-DFA6BBC575BA}"/>
                </a:ext>
              </a:extLst>
            </p:cNvPr>
            <p:cNvSpPr/>
            <p:nvPr/>
          </p:nvSpPr>
          <p:spPr bwMode="auto">
            <a:xfrm>
              <a:off x="3433602" y="4128792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7B03EF1A-0F49-8F4D-8326-0C5ABEE2B244}"/>
                </a:ext>
              </a:extLst>
            </p:cNvPr>
            <p:cNvSpPr/>
            <p:nvPr/>
          </p:nvSpPr>
          <p:spPr bwMode="auto">
            <a:xfrm>
              <a:off x="4730057" y="3819468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9C125B74-571B-9C46-8F2B-FC975E342BD8}"/>
                </a:ext>
              </a:extLst>
            </p:cNvPr>
            <p:cNvSpPr/>
            <p:nvPr/>
          </p:nvSpPr>
          <p:spPr bwMode="auto">
            <a:xfrm>
              <a:off x="6026512" y="3554912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B4CC0E09-4835-4B41-B9AB-4312B87F4892}"/>
                </a:ext>
              </a:extLst>
            </p:cNvPr>
            <p:cNvSpPr/>
            <p:nvPr/>
          </p:nvSpPr>
          <p:spPr bwMode="auto">
            <a:xfrm>
              <a:off x="8753207" y="2917316"/>
              <a:ext cx="1440160" cy="144016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>
                <a:lnSpc>
                  <a:spcPts val="1960"/>
                </a:lnSpc>
              </a:pP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5AEE43A6-D614-6746-A564-51B5CC846F88}"/>
              </a:ext>
            </a:extLst>
          </p:cNvPr>
          <p:cNvGrpSpPr/>
          <p:nvPr/>
        </p:nvGrpSpPr>
        <p:grpSpPr>
          <a:xfrm>
            <a:off x="2272487" y="6188340"/>
            <a:ext cx="7857548" cy="30097"/>
            <a:chOff x="2272487" y="6219918"/>
            <a:chExt cx="7857548" cy="30097"/>
          </a:xfrm>
          <a:solidFill>
            <a:schemeClr val="bg1"/>
          </a:solidFill>
        </p:grpSpPr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CCA8EDA1-70E6-D744-A56F-97900E1ABB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45854" y="6250015"/>
              <a:ext cx="3084181" cy="0"/>
            </a:xfrm>
            <a:prstGeom prst="straightConnector1">
              <a:avLst/>
            </a:prstGeom>
            <a:grp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E21D0329-D3FC-D24D-92AC-1F8E029FF16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72487" y="6219918"/>
              <a:ext cx="3084180" cy="0"/>
            </a:xfrm>
            <a:prstGeom prst="straightConnector1">
              <a:avLst/>
            </a:prstGeom>
            <a:grp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E2F78CA-F2F7-CF47-B066-C678D3884B9D}"/>
              </a:ext>
            </a:extLst>
          </p:cNvPr>
          <p:cNvSpPr/>
          <p:nvPr/>
        </p:nvSpPr>
        <p:spPr bwMode="auto">
          <a:xfrm>
            <a:off x="2137147" y="4422222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bethau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ydw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i’n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gwneud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dda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FA3EF4DC-9342-C24E-8AEC-BB8C143920EC}"/>
              </a:ext>
            </a:extLst>
          </p:cNvPr>
          <p:cNvSpPr/>
          <p:nvPr/>
        </p:nvSpPr>
        <p:spPr bwMode="auto">
          <a:xfrm>
            <a:off x="3433602" y="4128792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bethau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ydw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i’n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mwynhau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gwneud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E558CBAC-98EA-6446-9179-6FA1CB5865D3}"/>
              </a:ext>
            </a:extLst>
          </p:cNvPr>
          <p:cNvSpPr/>
          <p:nvPr/>
        </p:nvSpPr>
        <p:spPr bwMode="auto">
          <a:xfrm>
            <a:off x="4730057" y="3819468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Dewis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pynciau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52F2EAA2-0E1A-1648-9345-9CC759A96DA6}"/>
              </a:ext>
            </a:extLst>
          </p:cNvPr>
          <p:cNvSpPr/>
          <p:nvPr/>
        </p:nvSpPr>
        <p:spPr bwMode="auto">
          <a:xfrm>
            <a:off x="6026512" y="3554912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Pa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gymorth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sydd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angen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arna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EE7C0754-EF48-D34F-856F-11584004CBFA}"/>
              </a:ext>
            </a:extLst>
          </p:cNvPr>
          <p:cNvSpPr/>
          <p:nvPr/>
        </p:nvSpPr>
        <p:spPr bwMode="auto">
          <a:xfrm>
            <a:off x="7407759" y="3267620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Cymorth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cyfathrebu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CD015F84-5B38-4E4B-832D-16E6400087B4}"/>
              </a:ext>
            </a:extLst>
          </p:cNvPr>
          <p:cNvSpPr/>
          <p:nvPr/>
        </p:nvSpPr>
        <p:spPr bwMode="auto">
          <a:xfrm>
            <a:off x="8753207" y="2917316"/>
            <a:ext cx="1440160" cy="144016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1960"/>
              </a:lnSpc>
            </a:pP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Ystyried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opsiynau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2C789EA6-7932-A143-962F-EC1458BEE14E}"/>
              </a:ext>
            </a:extLst>
          </p:cNvPr>
          <p:cNvGrpSpPr/>
          <p:nvPr/>
        </p:nvGrpSpPr>
        <p:grpSpPr>
          <a:xfrm>
            <a:off x="2272487" y="6188340"/>
            <a:ext cx="7857548" cy="30097"/>
            <a:chOff x="2272487" y="6219918"/>
            <a:chExt cx="7857548" cy="3009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4FCE6E59-C0E4-A94C-B034-155A27A49D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45854" y="6250015"/>
              <a:ext cx="308418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="" xmlns:a16="http://schemas.microsoft.com/office/drawing/2014/main" id="{EAF6E4CC-80DE-C641-9112-2931815E453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72487" y="6219918"/>
              <a:ext cx="308418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A509C3A-82CF-584F-BBCE-ED6B9AAF41EC}"/>
              </a:ext>
            </a:extLst>
          </p:cNvPr>
          <p:cNvSpPr txBox="1"/>
          <p:nvPr/>
        </p:nvSpPr>
        <p:spPr>
          <a:xfrm>
            <a:off x="5356667" y="6021787"/>
            <a:ext cx="168918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Gosod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goliau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492A773A-1BC6-5045-8AB0-668F2C278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1393370">
            <a:off x="10003108" y="4087145"/>
            <a:ext cx="2002269" cy="26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92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6912768" cy="4032448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 err="1"/>
              <a:t>Mae’n</a:t>
            </a:r>
            <a:r>
              <a:rPr lang="en-GB" sz="2800" b="1" dirty="0"/>
              <a:t> </a:t>
            </a:r>
            <a:r>
              <a:rPr lang="en-GB" sz="2800" b="1" dirty="0" err="1"/>
              <a:t>rhaid</a:t>
            </a:r>
            <a:r>
              <a:rPr lang="en-GB" sz="2800" b="1" dirty="0"/>
              <a:t> </a:t>
            </a:r>
            <a:r>
              <a:rPr lang="en-GB" sz="2800" b="1" dirty="0" err="1"/>
              <a:t>i</a:t>
            </a:r>
            <a:r>
              <a:rPr lang="en-GB" sz="2800" b="1" dirty="0"/>
              <a:t> chi </a:t>
            </a:r>
            <a:r>
              <a:rPr lang="en-GB" sz="2800" b="1" dirty="0" err="1"/>
              <a:t>wybod</a:t>
            </a:r>
            <a:r>
              <a:rPr lang="en-GB" sz="2800" b="1" dirty="0"/>
              <a:t>:</a:t>
            </a:r>
          </a:p>
          <a:p>
            <a:r>
              <a:rPr lang="en-GB" sz="2800" dirty="0"/>
              <a:t>I </a:t>
            </a:r>
            <a:r>
              <a:rPr lang="en-GB" sz="2800" dirty="0" err="1"/>
              <a:t>ble</a:t>
            </a:r>
            <a:r>
              <a:rPr lang="en-GB" sz="2800" dirty="0"/>
              <a:t> </a:t>
            </a:r>
            <a:r>
              <a:rPr lang="en-GB" sz="2800" dirty="0" err="1"/>
              <a:t>rydych</a:t>
            </a:r>
            <a:r>
              <a:rPr lang="en-GB" sz="2800" dirty="0"/>
              <a:t> chi am </a:t>
            </a:r>
            <a:r>
              <a:rPr lang="en-GB" sz="2800" dirty="0" err="1"/>
              <a:t>fynd</a:t>
            </a:r>
            <a:endParaRPr lang="en-GB" sz="2800" dirty="0"/>
          </a:p>
          <a:p>
            <a:r>
              <a:rPr lang="en-GB" sz="2800" dirty="0"/>
              <a:t>Pa </a:t>
            </a:r>
            <a:r>
              <a:rPr lang="en-GB" sz="2800" dirty="0" err="1"/>
              <a:t>gamau</a:t>
            </a:r>
            <a:r>
              <a:rPr lang="en-GB" sz="2800" dirty="0"/>
              <a:t> </a:t>
            </a:r>
            <a:r>
              <a:rPr lang="en-GB" sz="2800" dirty="0" err="1"/>
              <a:t>bydd</a:t>
            </a:r>
            <a:r>
              <a:rPr lang="en-GB" sz="2800" dirty="0"/>
              <a:t> </a:t>
            </a:r>
            <a:r>
              <a:rPr lang="en-GB" sz="2800" dirty="0" err="1"/>
              <a:t>rhaid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chi </a:t>
            </a:r>
            <a:r>
              <a:rPr lang="en-GB" sz="2800" dirty="0" err="1"/>
              <a:t>eu</a:t>
            </a:r>
            <a:r>
              <a:rPr lang="en-GB" sz="2800" dirty="0"/>
              <a:t> </a:t>
            </a:r>
            <a:r>
              <a:rPr lang="en-GB" sz="2800" dirty="0" err="1"/>
              <a:t>cymryd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gyrraedd</a:t>
            </a:r>
            <a:r>
              <a:rPr lang="en-GB" sz="2800" dirty="0"/>
              <a:t> </a:t>
            </a:r>
            <a:r>
              <a:rPr lang="en-GB" sz="2800" dirty="0" err="1"/>
              <a:t>yno</a:t>
            </a:r>
            <a:endParaRPr lang="en-GB" sz="2800" dirty="0"/>
          </a:p>
          <a:p>
            <a:r>
              <a:rPr lang="en-GB" sz="2800" dirty="0"/>
              <a:t>Faint o </a:t>
            </a:r>
            <a:r>
              <a:rPr lang="en-GB" sz="2800" dirty="0" err="1"/>
              <a:t>amser</a:t>
            </a:r>
            <a:r>
              <a:rPr lang="en-GB" sz="2800" dirty="0"/>
              <a:t> </a:t>
            </a:r>
            <a:r>
              <a:rPr lang="en-GB" sz="2800" dirty="0" err="1"/>
              <a:t>sydd</a:t>
            </a:r>
            <a:r>
              <a:rPr lang="en-GB" sz="2800" dirty="0"/>
              <a:t> </a:t>
            </a:r>
            <a:r>
              <a:rPr lang="en-GB" sz="2800" dirty="0" err="1"/>
              <a:t>gennych</a:t>
            </a:r>
            <a:r>
              <a:rPr lang="en-GB" sz="2800" dirty="0"/>
              <a:t> chi</a:t>
            </a:r>
          </a:p>
          <a:p>
            <a:r>
              <a:rPr lang="en-GB" sz="2800" dirty="0"/>
              <a:t>Pa </a:t>
            </a:r>
            <a:r>
              <a:rPr lang="en-GB" sz="2800" dirty="0" err="1"/>
              <a:t>ddiddordebau</a:t>
            </a:r>
            <a:r>
              <a:rPr lang="en-GB" sz="2800" dirty="0"/>
              <a:t> </a:t>
            </a:r>
            <a:r>
              <a:rPr lang="en-GB" sz="2800" dirty="0" err="1"/>
              <a:t>sydd</a:t>
            </a:r>
            <a:r>
              <a:rPr lang="en-GB" sz="2800" dirty="0"/>
              <a:t> </a:t>
            </a:r>
            <a:r>
              <a:rPr lang="en-GB" sz="2800" dirty="0" err="1"/>
              <a:t>gennych</a:t>
            </a:r>
            <a:r>
              <a:rPr lang="en-GB" sz="2800" dirty="0"/>
              <a:t> chi</a:t>
            </a:r>
          </a:p>
          <a:p>
            <a:r>
              <a:rPr lang="en-GB" sz="2800" dirty="0"/>
              <a:t>Pa </a:t>
            </a:r>
            <a:r>
              <a:rPr lang="en-GB" sz="2800" dirty="0" err="1"/>
              <a:t>sgiliau</a:t>
            </a:r>
            <a:r>
              <a:rPr lang="en-GB" sz="2800" dirty="0"/>
              <a:t> </a:t>
            </a:r>
            <a:r>
              <a:rPr lang="en-GB" sz="2800" dirty="0" err="1"/>
              <a:t>sydd</a:t>
            </a:r>
            <a:r>
              <a:rPr lang="en-GB" sz="2800" dirty="0"/>
              <a:t> </a:t>
            </a:r>
            <a:r>
              <a:rPr lang="en-GB" sz="2800" dirty="0" err="1"/>
              <a:t>gennych</a:t>
            </a:r>
            <a:r>
              <a:rPr lang="en-GB" sz="2800" dirty="0"/>
              <a:t> chi</a:t>
            </a:r>
          </a:p>
          <a:p>
            <a:endParaRPr lang="en-GB" sz="2800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894135"/>
              </p:ext>
            </p:extLst>
          </p:nvPr>
        </p:nvGraphicFramePr>
        <p:xfrm>
          <a:off x="8223977" y="4071419"/>
          <a:ext cx="1458201" cy="2063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96" name="Acrobat Document" r:id="rId3" imgW="5667480" imgH="8020080" progId="AcroExch.Document.DC">
                  <p:embed/>
                </p:oleObj>
              </mc:Choice>
              <mc:Fallback>
                <p:oleObj name="Acrobat Document" r:id="rId3" imgW="5667480" imgH="80200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23977" y="4071419"/>
                        <a:ext cx="1458201" cy="2063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>
            <a:extLst>
              <a:ext uri="{FF2B5EF4-FFF2-40B4-BE49-F238E27FC236}">
                <a16:creationId xmlns="" xmlns:a16="http://schemas.microsoft.com/office/drawing/2014/main" id="{73EC15CF-1C75-364C-94FA-F2F1DC16A686}"/>
              </a:ext>
            </a:extLst>
          </p:cNvPr>
          <p:cNvSpPr>
            <a:spLocks noChangeAspect="1"/>
          </p:cNvSpPr>
          <p:nvPr/>
        </p:nvSpPr>
        <p:spPr bwMode="auto">
          <a:xfrm>
            <a:off x="744727" y="1821350"/>
            <a:ext cx="2976596" cy="2976596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  <a:t>Beth </a:t>
            </a:r>
            <a:r>
              <a:rPr lang="en-GB" kern="0" dirty="0" err="1">
                <a:latin typeface="Calibri" panose="020F0502020204030204" pitchFamily="34" charset="0"/>
                <a:cs typeface="Calibri" panose="020F0502020204030204" pitchFamily="34" charset="0"/>
              </a:rPr>
              <a:t>yw</a:t>
            </a:r>
            <a: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kern="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kern="0" dirty="0" err="1">
                <a:latin typeface="Calibri" panose="020F0502020204030204" pitchFamily="34" charset="0"/>
                <a:cs typeface="Calibri" panose="020F0502020204030204" pitchFamily="34" charset="0"/>
              </a:rPr>
              <a:t>opsiynau</a:t>
            </a:r>
            <a: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8D8A4C9-2C25-2045-8A82-A02B6F458457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5058036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Mae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Taith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Gyrfa’r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peth</a:t>
            </a:r>
            <a:endParaRPr lang="en-GB" sz="4000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="" xmlns:a16="http://schemas.microsoft.com/office/drawing/2014/main" id="{D976A5EA-8F2A-A740-990E-A1B07B5C8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 rot="4845787">
            <a:off x="9619818" y="4204787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7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3174" y="1763827"/>
            <a:ext cx="7632848" cy="3084928"/>
          </a:xfrm>
        </p:spPr>
        <p:txBody>
          <a:bodyPr/>
          <a:lstStyle/>
          <a:p>
            <a:r>
              <a:rPr lang="en-GB" sz="2800" dirty="0"/>
              <a:t>Gall </a:t>
            </a:r>
            <a:r>
              <a:rPr lang="en-GB" sz="2800" dirty="0" err="1"/>
              <a:t>fod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rhan</a:t>
            </a:r>
            <a:r>
              <a:rPr lang="en-GB" sz="2800" dirty="0"/>
              <a:t> </a:t>
            </a:r>
            <a:r>
              <a:rPr lang="en-GB" sz="2800" dirty="0" err="1"/>
              <a:t>o’r</a:t>
            </a:r>
            <a:r>
              <a:rPr lang="en-GB" sz="2800" dirty="0"/>
              <a:t> un </a:t>
            </a:r>
            <a:r>
              <a:rPr lang="en-GB" sz="2800" dirty="0" err="1"/>
              <a:t>ysgol</a:t>
            </a:r>
            <a:endParaRPr lang="en-GB" sz="2800" dirty="0"/>
          </a:p>
          <a:p>
            <a:r>
              <a:rPr lang="en-GB" sz="2800" dirty="0" err="1"/>
              <a:t>Fel</a:t>
            </a:r>
            <a:r>
              <a:rPr lang="en-GB" sz="2800" dirty="0"/>
              <a:t> </a:t>
            </a:r>
            <a:r>
              <a:rPr lang="en-GB" sz="2800" dirty="0" err="1"/>
              <a:t>arfer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arwain</a:t>
            </a:r>
            <a:r>
              <a:rPr lang="en-GB" sz="2800" dirty="0"/>
              <a:t> at </a:t>
            </a:r>
            <a:r>
              <a:rPr lang="en-GB" sz="2800" dirty="0" err="1"/>
              <a:t>Lefelau</a:t>
            </a:r>
            <a:r>
              <a:rPr lang="en-GB" sz="2800" dirty="0"/>
              <a:t> A</a:t>
            </a:r>
          </a:p>
          <a:p>
            <a:r>
              <a:rPr lang="en-GB" sz="2800" dirty="0" err="1"/>
              <a:t>Llai</a:t>
            </a:r>
            <a:r>
              <a:rPr lang="en-GB" sz="2800" dirty="0"/>
              <a:t> o </a:t>
            </a:r>
            <a:r>
              <a:rPr lang="en-GB" sz="2800" dirty="0" err="1"/>
              <a:t>opsiynau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choleg</a:t>
            </a:r>
            <a:endParaRPr lang="en-GB" sz="2800" dirty="0"/>
          </a:p>
          <a:p>
            <a:r>
              <a:rPr lang="en-GB" sz="2800" dirty="0"/>
              <a:t>Gall </a:t>
            </a:r>
            <a:r>
              <a:rPr lang="en-GB" sz="2800" dirty="0" err="1"/>
              <a:t>fod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fan </a:t>
            </a:r>
            <a:r>
              <a:rPr lang="en-GB" sz="2800" dirty="0" err="1"/>
              <a:t>cychwyn</a:t>
            </a:r>
            <a:r>
              <a:rPr lang="en-GB" sz="2800" dirty="0"/>
              <a:t> </a:t>
            </a:r>
            <a:r>
              <a:rPr lang="en-GB" sz="2800" dirty="0" err="1"/>
              <a:t>i’r</a:t>
            </a:r>
            <a:r>
              <a:rPr lang="en-GB" sz="2800" dirty="0"/>
              <a:t> </a:t>
            </a:r>
            <a:r>
              <a:rPr lang="en-GB" sz="2800" dirty="0" err="1"/>
              <a:t>brifysgol</a:t>
            </a:r>
            <a:endParaRPr lang="en-GB" sz="2800" dirty="0"/>
          </a:p>
          <a:p>
            <a:endParaRPr lang="en-GB" sz="2800" dirty="0"/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pPr>
              <a:lnSpc>
                <a:spcPts val="3920"/>
              </a:lnSpc>
            </a:pPr>
            <a:r>
              <a:rPr lang="en-GB" sz="4000" b="1" dirty="0" err="1"/>
              <a:t>Chweched</a:t>
            </a:r>
            <a:r>
              <a:rPr lang="en-GB" sz="4000" b="1" dirty="0"/>
              <a:t> </a:t>
            </a:r>
            <a:r>
              <a:rPr lang="en-GB" sz="4000" b="1" dirty="0" err="1"/>
              <a:t>dosbarth</a:t>
            </a:r>
            <a:r>
              <a:rPr lang="en-GB" sz="4000" b="1" dirty="0"/>
              <a:t> –</a:t>
            </a:r>
            <a:br>
              <a:rPr lang="en-GB" sz="4000" b="1" dirty="0"/>
            </a:br>
            <a:r>
              <a:rPr lang="en-GB" sz="4000" b="1" dirty="0" err="1"/>
              <a:t>aros</a:t>
            </a:r>
            <a:r>
              <a:rPr lang="en-GB" sz="4000" b="1" dirty="0"/>
              <a:t> </a:t>
            </a:r>
            <a:r>
              <a:rPr lang="en-GB" sz="4000" b="1" dirty="0" err="1"/>
              <a:t>yn</a:t>
            </a:r>
            <a:r>
              <a:rPr lang="en-GB" sz="4000" b="1" dirty="0"/>
              <a:t> </a:t>
            </a:r>
            <a:r>
              <a:rPr lang="en-GB" sz="4000" b="1" dirty="0" err="1"/>
              <a:t>yr</a:t>
            </a:r>
            <a:r>
              <a:rPr lang="en-GB" sz="4000" b="1" dirty="0"/>
              <a:t> </a:t>
            </a:r>
            <a:r>
              <a:rPr lang="en-GB" sz="4000" b="1" dirty="0" err="1"/>
              <a:t>ysgol</a:t>
            </a:r>
            <a:endParaRPr lang="en-GB" sz="4000" b="1" dirty="0"/>
          </a:p>
        </p:txBody>
      </p:sp>
      <p:pic>
        <p:nvPicPr>
          <p:cNvPr id="36" name="Graphic 35">
            <a:extLst>
              <a:ext uri="{FF2B5EF4-FFF2-40B4-BE49-F238E27FC236}">
                <a16:creationId xmlns="" xmlns:a16="http://schemas.microsoft.com/office/drawing/2014/main" id="{2016E604-A354-4347-AC2D-2EC21F64E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12016958">
            <a:off x="9821066" y="3632903"/>
            <a:ext cx="2242202" cy="30082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C1ADC49-BA4B-B746-8060-84E00B1E10D1}"/>
              </a:ext>
            </a:extLst>
          </p:cNvPr>
          <p:cNvGrpSpPr/>
          <p:nvPr/>
        </p:nvGrpSpPr>
        <p:grpSpPr>
          <a:xfrm>
            <a:off x="-240632" y="1503947"/>
            <a:ext cx="4012187" cy="3354547"/>
            <a:chOff x="-240632" y="1503947"/>
            <a:chExt cx="4012187" cy="3354547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="" xmlns:a16="http://schemas.microsoft.com/office/drawing/2014/main" id="{96FF66FD-AF87-1841-9DCA-5B7D0C109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3" y="1773610"/>
              <a:ext cx="3049661" cy="307514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F340F52D-0298-F743-B73E-37E750D82C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AE522F0-65A4-6640-B12C-496E1C56DE32}"/>
                </a:ext>
              </a:extLst>
            </p:cNvPr>
            <p:cNvSpPr txBox="1"/>
            <p:nvPr/>
          </p:nvSpPr>
          <p:spPr>
            <a:xfrm>
              <a:off x="-240632" y="1503947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10558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="" xmlns:a16="http://schemas.microsoft.com/office/drawing/2014/main" id="{BED45A90-8224-244B-9A66-8346FFF08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3371" y="1713018"/>
            <a:ext cx="7632848" cy="3084928"/>
          </a:xfrm>
        </p:spPr>
        <p:txBody>
          <a:bodyPr/>
          <a:lstStyle/>
          <a:p>
            <a:r>
              <a:rPr lang="en-GB" sz="2800" dirty="0" err="1"/>
              <a:t>Lle</a:t>
            </a:r>
            <a:r>
              <a:rPr lang="en-GB" sz="2800" dirty="0"/>
              <a:t> </a:t>
            </a:r>
            <a:r>
              <a:rPr lang="en-GB" sz="2800" dirty="0" err="1"/>
              <a:t>newydd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ddysgu</a:t>
            </a:r>
            <a:r>
              <a:rPr lang="en-GB" sz="2800" dirty="0"/>
              <a:t> /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teimlo’n</a:t>
            </a:r>
            <a:r>
              <a:rPr lang="en-GB" sz="2800" dirty="0"/>
              <a:t> </a:t>
            </a:r>
            <a:r>
              <a:rPr lang="en-GB" sz="2800" dirty="0" err="1"/>
              <a:t>wahanol</a:t>
            </a:r>
            <a:r>
              <a:rPr lang="en-GB" sz="2800" dirty="0"/>
              <a:t> </a:t>
            </a:r>
            <a:r>
              <a:rPr lang="en-GB" sz="2800" dirty="0" err="1"/>
              <a:t>i’r</a:t>
            </a:r>
            <a:r>
              <a:rPr lang="en-GB" sz="2800" dirty="0"/>
              <a:t> </a:t>
            </a:r>
            <a:r>
              <a:rPr lang="en-GB" sz="2800" dirty="0" err="1"/>
              <a:t>ysgol</a:t>
            </a:r>
            <a:endParaRPr lang="en-GB" sz="2800" dirty="0"/>
          </a:p>
          <a:p>
            <a:r>
              <a:rPr lang="en-GB" sz="2800" dirty="0" err="1"/>
              <a:t>Cyrsiau</a:t>
            </a:r>
            <a:r>
              <a:rPr lang="en-GB" sz="2800" dirty="0"/>
              <a:t> </a:t>
            </a:r>
            <a:r>
              <a:rPr lang="en-GB" sz="2800" dirty="0" err="1"/>
              <a:t>academaidd</a:t>
            </a:r>
            <a:r>
              <a:rPr lang="en-GB" sz="2800" dirty="0"/>
              <a:t>, </a:t>
            </a:r>
            <a:r>
              <a:rPr lang="en-GB" sz="2800" dirty="0" err="1"/>
              <a:t>galwedigaethol</a:t>
            </a:r>
            <a:r>
              <a:rPr lang="en-GB" sz="2800" dirty="0"/>
              <a:t> a </a:t>
            </a:r>
            <a:r>
              <a:rPr lang="en-GB" sz="2800" dirty="0" err="1"/>
              <a:t>thechnegol</a:t>
            </a:r>
            <a:endParaRPr lang="en-GB" sz="2800" dirty="0"/>
          </a:p>
          <a:p>
            <a:r>
              <a:rPr lang="en-GB" sz="2800" dirty="0" err="1"/>
              <a:t>Dylai</a:t>
            </a:r>
            <a:r>
              <a:rPr lang="en-GB" sz="2800" dirty="0"/>
              <a:t> </a:t>
            </a:r>
            <a:r>
              <a:rPr lang="en-GB" sz="2800" dirty="0" err="1"/>
              <a:t>fod</a:t>
            </a:r>
            <a:r>
              <a:rPr lang="en-GB" sz="2800" dirty="0"/>
              <a:t> </a:t>
            </a:r>
            <a:r>
              <a:rPr lang="en-GB" sz="2800" dirty="0" err="1"/>
              <a:t>Cydlynydd</a:t>
            </a:r>
            <a:r>
              <a:rPr lang="en-GB" sz="2800" dirty="0"/>
              <a:t> ADY (</a:t>
            </a:r>
            <a:r>
              <a:rPr lang="en-GB" sz="2800" dirty="0" err="1"/>
              <a:t>Anghenion</a:t>
            </a:r>
            <a:r>
              <a:rPr lang="en-GB" sz="2800" dirty="0"/>
              <a:t> </a:t>
            </a:r>
            <a:r>
              <a:rPr lang="en-GB" sz="2800" dirty="0" err="1"/>
              <a:t>Dysgu</a:t>
            </a:r>
            <a:r>
              <a:rPr lang="en-GB" sz="2800" dirty="0"/>
              <a:t> </a:t>
            </a:r>
            <a:r>
              <a:rPr lang="en-GB" sz="2800" dirty="0" err="1"/>
              <a:t>Ychwanegol</a:t>
            </a:r>
            <a:r>
              <a:rPr lang="en-GB" sz="2800" dirty="0"/>
              <a:t>) </a:t>
            </a:r>
            <a:r>
              <a:rPr lang="en-GB" sz="2800" dirty="0" err="1"/>
              <a:t>yna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gynnig</a:t>
            </a:r>
            <a:r>
              <a:rPr lang="en-GB" sz="2800" dirty="0"/>
              <a:t> </a:t>
            </a:r>
            <a:r>
              <a:rPr lang="en-GB" sz="2800" dirty="0" err="1"/>
              <a:t>cefnogaeth</a:t>
            </a:r>
            <a:endParaRPr lang="en-GB" sz="2800" dirty="0"/>
          </a:p>
          <a:p>
            <a:r>
              <a:rPr lang="en-GB" sz="2800" dirty="0"/>
              <a:t>Lot o </a:t>
            </a:r>
            <a:r>
              <a:rPr lang="en-GB" sz="2800" dirty="0" err="1"/>
              <a:t>opsiynau</a:t>
            </a: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sp>
        <p:nvSpPr>
          <p:cNvPr id="29" name="Title 1">
            <a:extLst>
              <a:ext uri="{FF2B5EF4-FFF2-40B4-BE49-F238E27FC236}">
                <a16:creationId xmlns="" xmlns:a16="http://schemas.microsoft.com/office/drawing/2014/main" id="{CA3CB120-BA19-FE47-97DA-3DC78141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Coleg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8544350-345F-F746-BD2A-7C3C41E29B07}"/>
              </a:ext>
            </a:extLst>
          </p:cNvPr>
          <p:cNvGrpSpPr/>
          <p:nvPr/>
        </p:nvGrpSpPr>
        <p:grpSpPr>
          <a:xfrm>
            <a:off x="696410" y="1777453"/>
            <a:ext cx="3075145" cy="3081041"/>
            <a:chOff x="696410" y="1777453"/>
            <a:chExt cx="3075145" cy="3081041"/>
          </a:xfrm>
        </p:grpSpPr>
        <p:pic>
          <p:nvPicPr>
            <p:cNvPr id="31" name="Picture 30" descr="Icon&#10;&#10;Description automatically generated">
              <a:extLst>
                <a:ext uri="{FF2B5EF4-FFF2-40B4-BE49-F238E27FC236}">
                  <a16:creationId xmlns="" xmlns:a16="http://schemas.microsoft.com/office/drawing/2014/main" id="{1242B33E-AA9C-304F-8643-B98798B2A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2" y="1777453"/>
              <a:ext cx="3049661" cy="3075145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162B6264-D0E8-0641-8782-B28B7F289D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Graphic 32">
            <a:extLst>
              <a:ext uri="{FF2B5EF4-FFF2-40B4-BE49-F238E27FC236}">
                <a16:creationId xmlns="" xmlns:a16="http://schemas.microsoft.com/office/drawing/2014/main" id="{6CA9EF57-EB10-BA4C-9810-DA17A78FC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17661905">
            <a:off x="9401461" y="4071491"/>
            <a:ext cx="2242202" cy="30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76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E2E4A520-4EB6-274C-96B4-FAEE3D66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3371" y="1713018"/>
            <a:ext cx="7632848" cy="3084928"/>
          </a:xfrm>
        </p:spPr>
        <p:txBody>
          <a:bodyPr/>
          <a:lstStyle/>
          <a:p>
            <a:r>
              <a:rPr lang="en-GB" sz="2800" dirty="0"/>
              <a:t>Y cam </a:t>
            </a:r>
            <a:r>
              <a:rPr lang="en-GB" sz="2800" dirty="0" err="1"/>
              <a:t>cyntaf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mewn</a:t>
            </a:r>
            <a:r>
              <a:rPr lang="en-GB" sz="2800" dirty="0"/>
              <a:t> </a:t>
            </a:r>
            <a:r>
              <a:rPr lang="en-GB" sz="2800" dirty="0" err="1"/>
              <a:t>i’r</a:t>
            </a:r>
            <a:r>
              <a:rPr lang="en-GB" sz="2800" dirty="0"/>
              <a:t> </a:t>
            </a:r>
            <a:r>
              <a:rPr lang="en-GB" sz="2800" dirty="0" err="1"/>
              <a:t>gweithle</a:t>
            </a:r>
            <a:endParaRPr lang="en-GB" sz="2800" dirty="0"/>
          </a:p>
          <a:p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helpu</a:t>
            </a:r>
            <a:r>
              <a:rPr lang="en-GB" sz="2800" dirty="0"/>
              <a:t> chi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ddeall</a:t>
            </a:r>
            <a:r>
              <a:rPr lang="en-GB" sz="2800" dirty="0"/>
              <a:t> y </a:t>
            </a:r>
            <a:r>
              <a:rPr lang="en-GB" sz="2800" dirty="0" err="1"/>
              <a:t>swydd</a:t>
            </a:r>
            <a:endParaRPr lang="en-GB" sz="2800" dirty="0"/>
          </a:p>
          <a:p>
            <a:r>
              <a:rPr lang="en-GB" sz="2800" dirty="0" err="1"/>
              <a:t>Fel</a:t>
            </a:r>
            <a:r>
              <a:rPr lang="en-GB" sz="2800" dirty="0"/>
              <a:t> </a:t>
            </a:r>
            <a:r>
              <a:rPr lang="en-GB" sz="2800" dirty="0" err="1"/>
              <a:t>arfer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ddi-dâl</a:t>
            </a:r>
            <a:r>
              <a:rPr lang="en-GB" sz="2800" dirty="0"/>
              <a:t> (</a:t>
            </a:r>
            <a:r>
              <a:rPr lang="en-GB" sz="2800" dirty="0" err="1"/>
              <a:t>treuliau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unig</a:t>
            </a:r>
            <a:r>
              <a:rPr lang="en-GB" sz="2800" dirty="0"/>
              <a:t>)</a:t>
            </a:r>
          </a:p>
          <a:p>
            <a:r>
              <a:rPr lang="en-GB" sz="2800" dirty="0" err="1"/>
              <a:t>Ffordd</a:t>
            </a:r>
            <a:r>
              <a:rPr lang="en-GB" sz="2800" dirty="0"/>
              <a:t> wych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ddatblygu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sgiliau</a:t>
            </a:r>
            <a:endParaRPr lang="en-GB" sz="2800" dirty="0"/>
          </a:p>
          <a:p>
            <a:r>
              <a:rPr lang="en-GB" sz="2800" dirty="0" err="1"/>
              <a:t>Cyfle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gwrdd</a:t>
            </a:r>
            <a:r>
              <a:rPr lang="en-GB" sz="2800" dirty="0"/>
              <a:t> </a:t>
            </a:r>
            <a:r>
              <a:rPr lang="en-GB" sz="2800" dirty="0" err="1"/>
              <a:t>â</a:t>
            </a:r>
            <a:r>
              <a:rPr lang="en-GB" sz="2800" dirty="0"/>
              <a:t> lot </a:t>
            </a:r>
            <a:r>
              <a:rPr lang="en-GB" sz="2800" dirty="0" err="1"/>
              <a:t>mawr</a:t>
            </a:r>
            <a:r>
              <a:rPr lang="en-GB" sz="2800" dirty="0"/>
              <a:t> o </a:t>
            </a:r>
            <a:r>
              <a:rPr lang="en-GB" sz="2800" dirty="0" err="1"/>
              <a:t>bobl</a:t>
            </a:r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E927232E-0A5A-C94D-95E5-B9214192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Profiad</a:t>
            </a:r>
            <a:r>
              <a:rPr lang="en-GB" sz="4000" b="1" dirty="0"/>
              <a:t> </a:t>
            </a:r>
            <a:r>
              <a:rPr lang="en-GB" sz="4000" b="1" dirty="0" err="1"/>
              <a:t>gwaith</a:t>
            </a:r>
            <a:endParaRPr lang="en-GB" sz="40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A8E26FF-0C8B-E442-8DD4-0599C2972A95}"/>
              </a:ext>
            </a:extLst>
          </p:cNvPr>
          <p:cNvGrpSpPr/>
          <p:nvPr/>
        </p:nvGrpSpPr>
        <p:grpSpPr>
          <a:xfrm>
            <a:off x="696410" y="1783349"/>
            <a:ext cx="3075145" cy="3083273"/>
            <a:chOff x="696410" y="1783349"/>
            <a:chExt cx="3075145" cy="3083273"/>
          </a:xfrm>
        </p:grpSpPr>
        <p:pic>
          <p:nvPicPr>
            <p:cNvPr id="27" name="Picture 26" descr="Icon&#10;&#10;Description automatically generated">
              <a:extLst>
                <a:ext uri="{FF2B5EF4-FFF2-40B4-BE49-F238E27FC236}">
                  <a16:creationId xmlns="" xmlns:a16="http://schemas.microsoft.com/office/drawing/2014/main" id="{19704DAB-AA89-B343-A462-1889021DD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043" y="1791477"/>
              <a:ext cx="3049661" cy="3075145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4A57AE1C-8FA4-3249-832E-6A5F2FE1A4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9F6B9EBB-25C5-5E4B-82D3-8AF9E9ACF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1393370">
            <a:off x="10003108" y="4087145"/>
            <a:ext cx="2002269" cy="26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34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1C14D241-78A7-204F-915B-D02BE0D79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4845787">
            <a:off x="1059872" y="3861669"/>
            <a:ext cx="2242202" cy="30082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557586"/>
            <a:ext cx="6984776" cy="3084928"/>
          </a:xfrm>
        </p:spPr>
        <p:txBody>
          <a:bodyPr/>
          <a:lstStyle/>
          <a:p>
            <a:r>
              <a:rPr lang="en-GB" sz="2100" dirty="0" err="1"/>
              <a:t>Hyfforddiant</a:t>
            </a:r>
            <a:r>
              <a:rPr lang="en-GB" sz="2100" dirty="0"/>
              <a:t> </a:t>
            </a:r>
            <a:r>
              <a:rPr lang="en-GB" sz="2100" dirty="0" err="1"/>
              <a:t>mewn</a:t>
            </a:r>
            <a:r>
              <a:rPr lang="en-GB" sz="2100" dirty="0"/>
              <a:t> </a:t>
            </a:r>
            <a:r>
              <a:rPr lang="en-GB" sz="2100" dirty="0" err="1"/>
              <a:t>gwaith</a:t>
            </a:r>
            <a:r>
              <a:rPr lang="en-GB" sz="2100" dirty="0"/>
              <a:t> – </a:t>
            </a:r>
            <a:r>
              <a:rPr lang="en-GB" sz="2100" dirty="0" err="1"/>
              <a:t>cael</a:t>
            </a:r>
            <a:r>
              <a:rPr lang="en-GB" sz="2100" dirty="0"/>
              <a:t> </a:t>
            </a:r>
            <a:r>
              <a:rPr lang="en-GB" sz="2100" dirty="0" err="1"/>
              <a:t>eich</a:t>
            </a:r>
            <a:r>
              <a:rPr lang="en-GB" sz="2100" dirty="0"/>
              <a:t> </a:t>
            </a:r>
            <a:r>
              <a:rPr lang="en-GB" sz="2100" dirty="0" err="1"/>
              <a:t>talu</a:t>
            </a:r>
            <a:endParaRPr lang="en-GB" sz="2100" dirty="0"/>
          </a:p>
          <a:p>
            <a:r>
              <a:rPr lang="en-GB" sz="2100" dirty="0" err="1"/>
              <a:t>Fel</a:t>
            </a:r>
            <a:r>
              <a:rPr lang="en-GB" sz="2100" dirty="0"/>
              <a:t> </a:t>
            </a:r>
            <a:r>
              <a:rPr lang="en-GB" sz="2100" dirty="0" err="1"/>
              <a:t>arfer</a:t>
            </a:r>
            <a:r>
              <a:rPr lang="en-GB" sz="2100" dirty="0"/>
              <a:t> </a:t>
            </a:r>
            <a:r>
              <a:rPr lang="en-GB" sz="2100" dirty="0" err="1"/>
              <a:t>lleiafrif</a:t>
            </a:r>
            <a:r>
              <a:rPr lang="en-GB" sz="2100" dirty="0"/>
              <a:t> o 18 mis </a:t>
            </a:r>
            <a:r>
              <a:rPr lang="en-GB" sz="2100" dirty="0" err="1"/>
              <a:t>hyd</a:t>
            </a:r>
            <a:r>
              <a:rPr lang="en-GB" sz="2100" dirty="0"/>
              <a:t> at 4 </a:t>
            </a:r>
            <a:r>
              <a:rPr lang="en-GB" sz="2100" dirty="0" err="1"/>
              <a:t>blynedd</a:t>
            </a:r>
            <a:endParaRPr lang="en-GB" sz="2100" dirty="0"/>
          </a:p>
          <a:p>
            <a:r>
              <a:rPr lang="en-GB" sz="2100" dirty="0" err="1"/>
              <a:t>Rydych</a:t>
            </a:r>
            <a:r>
              <a:rPr lang="en-GB" sz="2100" dirty="0"/>
              <a:t> </a:t>
            </a:r>
            <a:r>
              <a:rPr lang="en-GB" sz="2100" dirty="0" err="1"/>
              <a:t>chi’n</a:t>
            </a:r>
            <a:r>
              <a:rPr lang="en-GB" sz="2100" dirty="0"/>
              <a:t> </a:t>
            </a:r>
            <a:r>
              <a:rPr lang="en-GB" sz="2100" dirty="0" err="1"/>
              <a:t>astudio</a:t>
            </a:r>
            <a:r>
              <a:rPr lang="en-GB" sz="2100" dirty="0"/>
              <a:t> am 1 </a:t>
            </a:r>
            <a:r>
              <a:rPr lang="en-GB" sz="2100" dirty="0" err="1"/>
              <a:t>diwrnod</a:t>
            </a:r>
            <a:r>
              <a:rPr lang="en-GB" sz="2100" dirty="0"/>
              <a:t> </a:t>
            </a:r>
            <a:r>
              <a:rPr lang="en-GB" sz="2100" dirty="0" err="1"/>
              <a:t>yr</a:t>
            </a:r>
            <a:r>
              <a:rPr lang="en-GB" sz="2100" dirty="0"/>
              <a:t> </a:t>
            </a:r>
            <a:r>
              <a:rPr lang="en-GB" sz="2100" dirty="0" err="1"/>
              <a:t>wythnos</a:t>
            </a:r>
            <a:r>
              <a:rPr lang="en-GB" sz="2100" dirty="0"/>
              <a:t> (</a:t>
            </a:r>
            <a:r>
              <a:rPr lang="en-GB" sz="2100" dirty="0" err="1"/>
              <a:t>fel</a:t>
            </a:r>
            <a:r>
              <a:rPr lang="en-GB" sz="2100" dirty="0"/>
              <a:t> </a:t>
            </a:r>
            <a:r>
              <a:rPr lang="en-GB" sz="2100" dirty="0" err="1"/>
              <a:t>arfer</a:t>
            </a:r>
            <a:r>
              <a:rPr lang="en-GB" sz="2100" dirty="0"/>
              <a:t> </a:t>
            </a:r>
            <a:r>
              <a:rPr lang="en-GB" sz="2100" dirty="0" err="1"/>
              <a:t>yn</a:t>
            </a:r>
            <a:r>
              <a:rPr lang="en-GB" sz="2100" dirty="0"/>
              <a:t> y </a:t>
            </a:r>
            <a:r>
              <a:rPr lang="en-GB" sz="2100" dirty="0" err="1"/>
              <a:t>coleg</a:t>
            </a:r>
            <a:r>
              <a:rPr lang="en-GB" sz="2100" dirty="0"/>
              <a:t>)</a:t>
            </a:r>
          </a:p>
          <a:p>
            <a:r>
              <a:rPr lang="en-GB" sz="2100" dirty="0" err="1"/>
              <a:t>Weithiau</a:t>
            </a:r>
            <a:r>
              <a:rPr lang="en-GB" sz="2100" dirty="0"/>
              <a:t> </a:t>
            </a:r>
            <a:r>
              <a:rPr lang="en-GB" sz="2100" dirty="0" err="1"/>
              <a:t>byddwch</a:t>
            </a:r>
            <a:r>
              <a:rPr lang="en-GB" sz="2100" dirty="0"/>
              <a:t> </a:t>
            </a:r>
            <a:r>
              <a:rPr lang="en-GB" sz="2100" dirty="0" err="1"/>
              <a:t>chi’n</a:t>
            </a:r>
            <a:r>
              <a:rPr lang="en-GB" sz="2100" dirty="0"/>
              <a:t> </a:t>
            </a:r>
            <a:r>
              <a:rPr lang="en-GB" sz="2100" dirty="0" err="1"/>
              <a:t>ennill</a:t>
            </a:r>
            <a:r>
              <a:rPr lang="en-GB" sz="2100" dirty="0"/>
              <a:t> </a:t>
            </a:r>
            <a:r>
              <a:rPr lang="en-GB" sz="2100" dirty="0" err="1"/>
              <a:t>swydd</a:t>
            </a:r>
            <a:r>
              <a:rPr lang="en-GB" sz="2100" dirty="0"/>
              <a:t> </a:t>
            </a:r>
            <a:r>
              <a:rPr lang="en-GB" sz="2100" dirty="0" err="1"/>
              <a:t>barhaol</a:t>
            </a:r>
            <a:r>
              <a:rPr lang="en-GB" sz="2100" dirty="0"/>
              <a:t> </a:t>
            </a:r>
            <a:r>
              <a:rPr lang="en-GB" sz="2100" dirty="0" err="1"/>
              <a:t>ar</a:t>
            </a:r>
            <a:r>
              <a:rPr lang="en-GB" sz="2100" dirty="0"/>
              <a:t> y </a:t>
            </a:r>
            <a:r>
              <a:rPr lang="en-GB" sz="2100" dirty="0" err="1"/>
              <a:t>diwedd</a:t>
            </a:r>
            <a:endParaRPr lang="en-GB" sz="2100" dirty="0"/>
          </a:p>
          <a:p>
            <a:r>
              <a:rPr lang="en-GB" sz="2100" dirty="0" err="1"/>
              <a:t>Dros</a:t>
            </a:r>
            <a:r>
              <a:rPr lang="en-GB" sz="2100" dirty="0"/>
              <a:t> 200 o </a:t>
            </a:r>
            <a:r>
              <a:rPr lang="en-GB" sz="2100" dirty="0" err="1"/>
              <a:t>opsiynau</a:t>
            </a:r>
            <a:endParaRPr lang="en-GB" sz="2100" dirty="0"/>
          </a:p>
          <a:p>
            <a:r>
              <a:rPr lang="en-GB" sz="2100" dirty="0"/>
              <a:t>Am </a:t>
            </a:r>
            <a:r>
              <a:rPr lang="en-GB" sz="2100" dirty="0" err="1"/>
              <a:t>fwy</a:t>
            </a:r>
            <a:r>
              <a:rPr lang="en-GB" sz="2100" dirty="0"/>
              <a:t> o </a:t>
            </a:r>
            <a:r>
              <a:rPr lang="en-GB" sz="2100" dirty="0" err="1"/>
              <a:t>wybodaeth</a:t>
            </a:r>
            <a:r>
              <a:rPr lang="en-GB" sz="2100" dirty="0"/>
              <a:t> ac </a:t>
            </a:r>
            <a:r>
              <a:rPr lang="en-GB" sz="2100" dirty="0" err="1"/>
              <a:t>i</a:t>
            </a:r>
            <a:r>
              <a:rPr lang="en-GB" sz="2100" dirty="0"/>
              <a:t> </a:t>
            </a:r>
            <a:r>
              <a:rPr lang="en-GB" sz="2100" dirty="0" err="1"/>
              <a:t>wneud</a:t>
            </a:r>
            <a:r>
              <a:rPr lang="en-GB" sz="2100" dirty="0"/>
              <a:t> </a:t>
            </a:r>
            <a:r>
              <a:rPr lang="en-GB" sz="2100" dirty="0" err="1"/>
              <a:t>cais</a:t>
            </a:r>
            <a:r>
              <a:rPr lang="en-GB" sz="2100" dirty="0"/>
              <a:t> </a:t>
            </a:r>
            <a:r>
              <a:rPr lang="en-GB" sz="2100" dirty="0" err="1"/>
              <a:t>ewch</a:t>
            </a:r>
            <a:r>
              <a:rPr lang="en-GB" sz="2100" dirty="0"/>
              <a:t> </a:t>
            </a:r>
            <a:r>
              <a:rPr lang="en-GB" sz="2100" dirty="0" err="1"/>
              <a:t>i</a:t>
            </a:r>
            <a:r>
              <a:rPr lang="en-GB" sz="2100" dirty="0"/>
              <a:t> </a:t>
            </a:r>
            <a:r>
              <a:rPr lang="en-GB" sz="2100" dirty="0" err="1"/>
              <a:t>Gyrfa</a:t>
            </a:r>
            <a:r>
              <a:rPr lang="en-GB" sz="2100" dirty="0"/>
              <a:t> Cymru (</a:t>
            </a:r>
            <a:r>
              <a:rPr lang="en-GB" sz="2100" u="sng" dirty="0">
                <a:hlinkClick r:id="rId5"/>
              </a:rPr>
              <a:t>https://ams.careerswales.com/Public/Default.aspx?mode=logout&amp;timenow=192239&amp;outputLang=Tr1</a:t>
            </a:r>
            <a:r>
              <a:rPr lang="en-GB" sz="2100" dirty="0"/>
              <a:t>)</a:t>
            </a:r>
            <a:br>
              <a:rPr lang="en-GB" sz="2100" dirty="0"/>
            </a:br>
            <a:r>
              <a:rPr lang="en-GB" sz="2100" dirty="0"/>
              <a:t>neu (</a:t>
            </a:r>
            <a:r>
              <a:rPr lang="en-GB" sz="2100" dirty="0">
                <a:hlinkClick r:id="rId6"/>
              </a:rPr>
              <a:t>https://cymrungweithio.llyw.cymru/sites/default/files/images/FINAL Into Apprenticeships Disability Guide WELSH.pdf</a:t>
            </a:r>
            <a:r>
              <a:rPr lang="en-GB" sz="2100" dirty="0"/>
              <a:t>)</a:t>
            </a:r>
          </a:p>
          <a:p>
            <a:endParaRPr lang="en-GB" sz="2100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Prentisiaethau</a:t>
            </a:r>
            <a:endParaRPr lang="en-GB" sz="40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674C35D-01CE-6541-A9E8-B5E114F46477}"/>
              </a:ext>
            </a:extLst>
          </p:cNvPr>
          <p:cNvGrpSpPr/>
          <p:nvPr/>
        </p:nvGrpSpPr>
        <p:grpSpPr>
          <a:xfrm>
            <a:off x="696410" y="1777452"/>
            <a:ext cx="3075145" cy="3081042"/>
            <a:chOff x="696410" y="1777452"/>
            <a:chExt cx="3075145" cy="3081042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="" xmlns:a16="http://schemas.microsoft.com/office/drawing/2014/main" id="{2D6B834F-19A1-334D-990C-D2744B431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1" y="1777452"/>
              <a:ext cx="3049661" cy="3075145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8CDD6161-7E69-004A-A313-F89406AB7A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115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2" y="1713018"/>
            <a:ext cx="7056784" cy="3084928"/>
          </a:xfrm>
        </p:spPr>
        <p:txBody>
          <a:bodyPr/>
          <a:lstStyle/>
          <a:p>
            <a:pPr marL="347663" indent="-347663"/>
            <a:r>
              <a:rPr lang="en-GB" sz="2400" dirty="0" err="1"/>
              <a:t>Cwrs</a:t>
            </a:r>
            <a:r>
              <a:rPr lang="en-GB" sz="2400" dirty="0"/>
              <a:t> </a:t>
            </a:r>
            <a:r>
              <a:rPr lang="en-GB" sz="2400" dirty="0" err="1"/>
              <a:t>byrrach</a:t>
            </a:r>
            <a:r>
              <a:rPr lang="en-GB" sz="2400" dirty="0"/>
              <a:t> </a:t>
            </a:r>
            <a:r>
              <a:rPr lang="en-GB" sz="2400" dirty="0" err="1"/>
              <a:t>gyda</a:t>
            </a:r>
            <a:r>
              <a:rPr lang="en-GB" sz="2400" dirty="0"/>
              <a:t> </a:t>
            </a:r>
            <a:r>
              <a:rPr lang="en-GB" sz="2400" dirty="0" err="1"/>
              <a:t>lleoliad</a:t>
            </a:r>
            <a:r>
              <a:rPr lang="en-GB" sz="2400" dirty="0"/>
              <a:t> </a:t>
            </a:r>
            <a:r>
              <a:rPr lang="en-GB" sz="2400" dirty="0" err="1"/>
              <a:t>gwaith</a:t>
            </a:r>
            <a:r>
              <a:rPr lang="en-GB" sz="2400" dirty="0"/>
              <a:t> (o 6 </a:t>
            </a:r>
            <a:r>
              <a:rPr lang="en-GB" sz="2400" dirty="0" err="1"/>
              <a:t>wythnos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6 mis)</a:t>
            </a:r>
          </a:p>
          <a:p>
            <a:pPr marL="347663" indent="-347663"/>
            <a:r>
              <a:rPr lang="en-GB" sz="2400" dirty="0" err="1"/>
              <a:t>Defnyddiol</a:t>
            </a:r>
            <a:r>
              <a:rPr lang="en-GB" sz="2400" dirty="0"/>
              <a:t> </a:t>
            </a:r>
            <a:r>
              <a:rPr lang="en-GB" sz="2400" dirty="0" err="1"/>
              <a:t>os</a:t>
            </a:r>
            <a:r>
              <a:rPr lang="en-GB" sz="2400" dirty="0"/>
              <a:t> </a:t>
            </a:r>
            <a:r>
              <a:rPr lang="en-GB" sz="2400" dirty="0" err="1"/>
              <a:t>nad</a:t>
            </a:r>
            <a:r>
              <a:rPr lang="en-GB" sz="2400" dirty="0"/>
              <a:t> </a:t>
            </a:r>
            <a:r>
              <a:rPr lang="en-GB" sz="2400" dirty="0" err="1"/>
              <a:t>oes</a:t>
            </a:r>
            <a:r>
              <a:rPr lang="en-GB" sz="2400" dirty="0"/>
              <a:t> </a:t>
            </a:r>
            <a:r>
              <a:rPr lang="en-GB" sz="2400" dirty="0" err="1"/>
              <a:t>gennych</a:t>
            </a:r>
            <a:r>
              <a:rPr lang="en-GB" sz="2400" dirty="0"/>
              <a:t> chi </a:t>
            </a:r>
            <a:r>
              <a:rPr lang="en-GB" sz="2400" dirty="0" err="1"/>
              <a:t>lawer</a:t>
            </a:r>
            <a:r>
              <a:rPr lang="en-GB" sz="2400" dirty="0"/>
              <a:t> o </a:t>
            </a:r>
            <a:r>
              <a:rPr lang="en-GB" sz="2400" dirty="0" err="1"/>
              <a:t>brofiad</a:t>
            </a:r>
            <a:r>
              <a:rPr lang="en-GB" sz="2400" dirty="0"/>
              <a:t> </a:t>
            </a:r>
            <a:r>
              <a:rPr lang="en-GB" sz="2400" dirty="0" err="1"/>
              <a:t>gwaith</a:t>
            </a:r>
            <a:r>
              <a:rPr lang="en-GB" sz="2400" dirty="0"/>
              <a:t> ac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ansicr</a:t>
            </a:r>
            <a:r>
              <a:rPr lang="en-GB" sz="2400" dirty="0"/>
              <a:t> am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/>
              <a:t>hyn</a:t>
            </a:r>
            <a:r>
              <a:rPr lang="en-GB" sz="2400" dirty="0"/>
              <a:t> </a:t>
            </a:r>
            <a:r>
              <a:rPr lang="en-GB" sz="2400" dirty="0" err="1"/>
              <a:t>rydych</a:t>
            </a:r>
            <a:r>
              <a:rPr lang="en-GB" sz="2400" dirty="0"/>
              <a:t> chi am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wneud</a:t>
            </a:r>
            <a:endParaRPr lang="en-GB" sz="2400" dirty="0"/>
          </a:p>
          <a:p>
            <a:pPr marL="347663" indent="-347663"/>
            <a:r>
              <a:rPr lang="en-GB" sz="2400" dirty="0" err="1"/>
              <a:t>Fel</a:t>
            </a:r>
            <a:r>
              <a:rPr lang="en-GB" sz="2400" dirty="0"/>
              <a:t> </a:t>
            </a:r>
            <a:r>
              <a:rPr lang="en-GB" sz="2400" dirty="0" err="1"/>
              <a:t>arfer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ddi-dâl</a:t>
            </a:r>
            <a:r>
              <a:rPr lang="en-GB" sz="2400" dirty="0"/>
              <a:t> </a:t>
            </a:r>
            <a:r>
              <a:rPr lang="en-GB" sz="2400" dirty="0" err="1"/>
              <a:t>ond</a:t>
            </a:r>
            <a:r>
              <a:rPr lang="en-GB" sz="2400" dirty="0"/>
              <a:t> </a:t>
            </a:r>
            <a:r>
              <a:rPr lang="en-GB" sz="2400" dirty="0" err="1"/>
              <a:t>efallai</a:t>
            </a:r>
            <a:r>
              <a:rPr lang="en-GB" sz="2400" dirty="0"/>
              <a:t> </a:t>
            </a:r>
            <a:r>
              <a:rPr lang="en-GB" sz="2400" dirty="0" err="1"/>
              <a:t>cewch</a:t>
            </a:r>
            <a:r>
              <a:rPr lang="en-GB" sz="2400" dirty="0"/>
              <a:t> chi </a:t>
            </a:r>
            <a:r>
              <a:rPr lang="en-GB" sz="2400" dirty="0" err="1"/>
              <a:t>dreuliadau</a:t>
            </a:r>
            <a:endParaRPr lang="en-GB" sz="2400" dirty="0"/>
          </a:p>
          <a:p>
            <a:pPr marL="347663" indent="-347663"/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paratoi</a:t>
            </a:r>
            <a:r>
              <a:rPr lang="en-GB" sz="2400" dirty="0"/>
              <a:t> chi am </a:t>
            </a:r>
            <a:r>
              <a:rPr lang="en-GB" sz="2400" dirty="0" err="1"/>
              <a:t>brentisiaeth</a:t>
            </a:r>
            <a:endParaRPr lang="en-GB" sz="2400" dirty="0"/>
          </a:p>
          <a:p>
            <a:pPr marL="347663" indent="-347663"/>
            <a:r>
              <a:rPr lang="en-GB" sz="2400" dirty="0"/>
              <a:t>Am </a:t>
            </a:r>
            <a:r>
              <a:rPr lang="en-GB" sz="2400" dirty="0" err="1"/>
              <a:t>fwy</a:t>
            </a:r>
            <a:r>
              <a:rPr lang="en-GB" sz="2400" dirty="0"/>
              <a:t> o </a:t>
            </a:r>
            <a:r>
              <a:rPr lang="en-GB" sz="2400" dirty="0" err="1"/>
              <a:t>wybodaeth</a:t>
            </a:r>
            <a:r>
              <a:rPr lang="en-GB" sz="2400" dirty="0"/>
              <a:t> ac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wneud</a:t>
            </a:r>
            <a:r>
              <a:rPr lang="en-GB" sz="2400" dirty="0"/>
              <a:t> </a:t>
            </a:r>
            <a:r>
              <a:rPr lang="en-GB" sz="2400" dirty="0" err="1"/>
              <a:t>cais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err="1"/>
              <a:t>ar-lein</a:t>
            </a:r>
            <a:r>
              <a:rPr lang="en-GB" sz="2400" dirty="0"/>
              <a:t> </a:t>
            </a:r>
            <a:r>
              <a:rPr lang="en-GB" sz="2400" dirty="0" err="1"/>
              <a:t>ewch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Gyfra</a:t>
            </a:r>
            <a:r>
              <a:rPr lang="en-GB" sz="2400" dirty="0"/>
              <a:t> Cymru – </a:t>
            </a:r>
            <a:r>
              <a:rPr lang="en-GB" sz="2400" u="sng" dirty="0">
                <a:hlinkClick r:id="rId2"/>
              </a:rPr>
              <a:t>https://gyrfacymru.llyw.cymru/cyrsiau-a-hyfforddiant/hyfforddeiaethau</a:t>
            </a:r>
            <a:endParaRPr lang="en-GB" sz="2400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Hyfforddeiaethau</a:t>
            </a:r>
            <a:endParaRPr lang="en-GB" sz="4000" b="1" dirty="0"/>
          </a:p>
        </p:txBody>
      </p:sp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2C6EC011-45F1-2A4D-AC6C-5063D3810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12016958">
            <a:off x="9821066" y="3632903"/>
            <a:ext cx="2242202" cy="30082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BA5DB87-2B26-B247-9265-EC7205161884}"/>
              </a:ext>
            </a:extLst>
          </p:cNvPr>
          <p:cNvGrpSpPr/>
          <p:nvPr/>
        </p:nvGrpSpPr>
        <p:grpSpPr>
          <a:xfrm>
            <a:off x="696410" y="1777452"/>
            <a:ext cx="3075145" cy="3081042"/>
            <a:chOff x="696410" y="1777452"/>
            <a:chExt cx="3075145" cy="3081042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="" xmlns:a16="http://schemas.microsoft.com/office/drawing/2014/main" id="{8B585E8B-A20D-DE46-AC31-4D82A32C0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1" y="1777452"/>
              <a:ext cx="3049661" cy="3075145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B80DD1CD-4F15-564F-A365-F6A7DD01162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21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="" xmlns:a16="http://schemas.microsoft.com/office/drawing/2014/main" id="{3A9DFBB5-304F-D04D-8746-F532F4169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17661905">
            <a:off x="1199584" y="4071491"/>
            <a:ext cx="2242202" cy="30082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345393" cy="3084928"/>
          </a:xfrm>
        </p:spPr>
        <p:txBody>
          <a:bodyPr/>
          <a:lstStyle/>
          <a:p>
            <a:pPr marL="403225" indent="-403225"/>
            <a:r>
              <a:rPr lang="en-GB" sz="2400" dirty="0" err="1"/>
              <a:t>Hefyd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cael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galw’n</a:t>
            </a:r>
            <a:r>
              <a:rPr lang="en-GB" sz="2400" dirty="0"/>
              <a:t> </a:t>
            </a:r>
            <a:r>
              <a:rPr lang="en-GB" sz="2400" dirty="0" err="1"/>
              <a:t>rhaglenni</a:t>
            </a:r>
            <a:r>
              <a:rPr lang="en-GB" sz="2400" dirty="0"/>
              <a:t> Talent </a:t>
            </a:r>
            <a:r>
              <a:rPr lang="en-GB" sz="2400" dirty="0" err="1"/>
              <a:t>Graddedigion</a:t>
            </a:r>
            <a:endParaRPr lang="en-GB" sz="2400" dirty="0"/>
          </a:p>
          <a:p>
            <a:pPr marL="403225" indent="-403225"/>
            <a:r>
              <a:rPr lang="en-GB" sz="2400" dirty="0" err="1"/>
              <a:t>Fel</a:t>
            </a:r>
            <a:r>
              <a:rPr lang="en-GB" sz="2400" dirty="0"/>
              <a:t> </a:t>
            </a:r>
            <a:r>
              <a:rPr lang="en-GB" sz="2400" dirty="0" err="1"/>
              <a:t>arfer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cael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gwneud</a:t>
            </a:r>
            <a:r>
              <a:rPr lang="en-GB" sz="2400" dirty="0"/>
              <a:t> </a:t>
            </a:r>
            <a:r>
              <a:rPr lang="en-GB" sz="2400" dirty="0" err="1"/>
              <a:t>gan</a:t>
            </a:r>
            <a:r>
              <a:rPr lang="en-GB" sz="2400" dirty="0"/>
              <a:t> </a:t>
            </a:r>
            <a:r>
              <a:rPr lang="en-GB" sz="2400" dirty="0" err="1"/>
              <a:t>fyfyrwyr</a:t>
            </a:r>
            <a:r>
              <a:rPr lang="en-GB" sz="2400" dirty="0"/>
              <a:t> </a:t>
            </a:r>
            <a:r>
              <a:rPr lang="en-GB" sz="2400" dirty="0" err="1"/>
              <a:t>fel</a:t>
            </a:r>
            <a:r>
              <a:rPr lang="en-GB" sz="2400" dirty="0"/>
              <a:t> </a:t>
            </a:r>
            <a:r>
              <a:rPr lang="en-GB" sz="2400" dirty="0" err="1"/>
              <a:t>rhan</a:t>
            </a:r>
            <a:r>
              <a:rPr lang="en-GB" sz="2400" dirty="0"/>
              <a:t> </a:t>
            </a:r>
            <a:r>
              <a:rPr lang="en-GB" sz="2400" dirty="0" err="1"/>
              <a:t>o’u</a:t>
            </a:r>
            <a:r>
              <a:rPr lang="en-GB" sz="2400" dirty="0"/>
              <a:t> </a:t>
            </a:r>
            <a:r>
              <a:rPr lang="en-GB" sz="2400" dirty="0" err="1"/>
              <a:t>cwrs</a:t>
            </a:r>
            <a:r>
              <a:rPr lang="en-GB" sz="2400" dirty="0"/>
              <a:t> neu </a:t>
            </a:r>
            <a:r>
              <a:rPr lang="en-GB" sz="2400" dirty="0" err="1"/>
              <a:t>sydd</a:t>
            </a:r>
            <a:r>
              <a:rPr lang="en-GB" sz="2400" dirty="0"/>
              <a:t> </a:t>
            </a:r>
            <a:r>
              <a:rPr lang="en-GB" sz="2400" dirty="0" err="1"/>
              <a:t>wedi</a:t>
            </a:r>
            <a:r>
              <a:rPr lang="en-GB" sz="2400" dirty="0"/>
              <a:t> </a:t>
            </a:r>
            <a:r>
              <a:rPr lang="en-GB" sz="2400" dirty="0" err="1"/>
              <a:t>graddio’n</a:t>
            </a:r>
            <a:r>
              <a:rPr lang="en-GB" sz="2400" dirty="0"/>
              <a:t> </a:t>
            </a:r>
            <a:r>
              <a:rPr lang="en-GB" sz="2400" dirty="0" err="1"/>
              <a:t>ddiweddar</a:t>
            </a:r>
            <a:endParaRPr lang="en-GB" sz="2400" dirty="0"/>
          </a:p>
          <a:p>
            <a:pPr marL="403225" indent="-403225"/>
            <a:r>
              <a:rPr lang="en-GB" sz="2400" dirty="0" err="1"/>
              <a:t>Fel</a:t>
            </a:r>
            <a:r>
              <a:rPr lang="en-GB" sz="2400" dirty="0"/>
              <a:t> </a:t>
            </a:r>
            <a:r>
              <a:rPr lang="en-GB" sz="2400" dirty="0" err="1"/>
              <a:t>arfer</a:t>
            </a:r>
            <a:r>
              <a:rPr lang="en-GB" sz="2400" dirty="0"/>
              <a:t> </a:t>
            </a:r>
            <a:r>
              <a:rPr lang="en-GB" sz="2400" dirty="0" err="1"/>
              <a:t>rydych</a:t>
            </a:r>
            <a:r>
              <a:rPr lang="en-GB" sz="2400" dirty="0"/>
              <a:t> </a:t>
            </a:r>
            <a:r>
              <a:rPr lang="en-GB" sz="2400" dirty="0" err="1"/>
              <a:t>chi’n</a:t>
            </a:r>
            <a:r>
              <a:rPr lang="en-GB" sz="2400" dirty="0"/>
              <a:t> </a:t>
            </a:r>
            <a:r>
              <a:rPr lang="en-GB" sz="2400" dirty="0" err="1"/>
              <a:t>gwybod</a:t>
            </a:r>
            <a:r>
              <a:rPr lang="en-GB" sz="2400" dirty="0"/>
              <a:t> </a:t>
            </a:r>
            <a:r>
              <a:rPr lang="en-GB" sz="2400" dirty="0" err="1"/>
              <a:t>beth</a:t>
            </a:r>
            <a:r>
              <a:rPr lang="en-GB" sz="2400" dirty="0"/>
              <a:t> </a:t>
            </a:r>
            <a:r>
              <a:rPr lang="en-GB" sz="2400" dirty="0" err="1"/>
              <a:t>ydych</a:t>
            </a:r>
            <a:r>
              <a:rPr lang="en-GB" sz="2400" dirty="0"/>
              <a:t> chi am </a:t>
            </a:r>
            <a:r>
              <a:rPr lang="en-GB" sz="2400" dirty="0" err="1"/>
              <a:t>ei</a:t>
            </a:r>
            <a:r>
              <a:rPr lang="en-GB" sz="2400" dirty="0"/>
              <a:t> </a:t>
            </a:r>
            <a:r>
              <a:rPr lang="en-GB" sz="2400" dirty="0" err="1"/>
              <a:t>wneud</a:t>
            </a:r>
            <a:endParaRPr lang="en-GB" sz="2400" dirty="0"/>
          </a:p>
          <a:p>
            <a:pPr marL="403225" indent="-403225"/>
            <a:r>
              <a:rPr lang="en-GB" sz="2400" dirty="0" err="1"/>
              <a:t>Gallu</a:t>
            </a:r>
            <a:r>
              <a:rPr lang="en-GB" sz="2400" dirty="0"/>
              <a:t> </a:t>
            </a:r>
            <a:r>
              <a:rPr lang="en-GB" sz="2400" dirty="0" err="1"/>
              <a:t>fod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gyflogedig</a:t>
            </a:r>
            <a:r>
              <a:rPr lang="en-GB" sz="2400" dirty="0"/>
              <a:t> </a:t>
            </a:r>
            <a:r>
              <a:rPr lang="en-GB" sz="2400" dirty="0" err="1"/>
              <a:t>neu’n</a:t>
            </a:r>
            <a:r>
              <a:rPr lang="en-GB" sz="2400" dirty="0"/>
              <a:t> </a:t>
            </a:r>
            <a:r>
              <a:rPr lang="en-GB" sz="2400" dirty="0" err="1"/>
              <a:t>ddi-dâl</a:t>
            </a:r>
            <a:endParaRPr lang="en-GB" sz="2400" dirty="0"/>
          </a:p>
          <a:p>
            <a:pPr marL="403225" indent="-403225"/>
            <a:r>
              <a:rPr lang="en-GB" sz="2400" dirty="0"/>
              <a:t>Am </a:t>
            </a:r>
            <a:r>
              <a:rPr lang="en-GB" sz="2400" dirty="0" err="1"/>
              <a:t>fwy</a:t>
            </a:r>
            <a:r>
              <a:rPr lang="en-GB" sz="2400" dirty="0"/>
              <a:t> o </a:t>
            </a:r>
            <a:r>
              <a:rPr lang="en-GB" sz="2400" dirty="0" err="1"/>
              <a:t>wybodaeth</a:t>
            </a:r>
            <a:r>
              <a:rPr lang="en-GB" sz="2400" dirty="0"/>
              <a:t> ac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wneud</a:t>
            </a:r>
            <a:r>
              <a:rPr lang="en-GB" sz="2400" dirty="0"/>
              <a:t> </a:t>
            </a:r>
            <a:r>
              <a:rPr lang="en-GB" sz="2400" dirty="0" err="1"/>
              <a:t>cais</a:t>
            </a:r>
            <a:r>
              <a:rPr lang="en-GB" sz="2400" dirty="0"/>
              <a:t> </a:t>
            </a:r>
            <a:r>
              <a:rPr lang="en-GB" sz="2400" dirty="0" err="1"/>
              <a:t>ewch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Gyfra</a:t>
            </a:r>
            <a:r>
              <a:rPr lang="en-GB" sz="2400" dirty="0"/>
              <a:t> Cymru –(</a:t>
            </a:r>
            <a:r>
              <a:rPr lang="en-GB" sz="2400" u="sng" dirty="0">
                <a:hlinkClick r:id="rId4"/>
              </a:rPr>
              <a:t>https://gyrfacymru.llyw.cymru/cael-swydd/sut-i-gael-profiad/interniaethau</a:t>
            </a:r>
            <a:r>
              <a:rPr lang="en-GB" sz="2400" dirty="0"/>
              <a:t>)</a:t>
            </a:r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Interniaethau</a:t>
            </a:r>
            <a:endParaRPr lang="en-GB" sz="40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76DAF78-A51A-5442-855E-FF0CBE0081C4}"/>
              </a:ext>
            </a:extLst>
          </p:cNvPr>
          <p:cNvGrpSpPr/>
          <p:nvPr/>
        </p:nvGrpSpPr>
        <p:grpSpPr>
          <a:xfrm>
            <a:off x="696410" y="1777452"/>
            <a:ext cx="3075145" cy="3081042"/>
            <a:chOff x="696410" y="1777452"/>
            <a:chExt cx="3075145" cy="3081042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="" xmlns:a16="http://schemas.microsoft.com/office/drawing/2014/main" id="{F84D7D2E-BFD3-F047-A085-F01D55945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151" y="1777452"/>
              <a:ext cx="3049661" cy="3075145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911DF4B0-001A-0F43-B8DD-1E47B506388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3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320888" cy="3084928"/>
          </a:xfrm>
        </p:spPr>
        <p:txBody>
          <a:bodyPr/>
          <a:lstStyle/>
          <a:p>
            <a:r>
              <a:rPr lang="en-GB" sz="2800" dirty="0" err="1"/>
              <a:t>Lefel</a:t>
            </a:r>
            <a:r>
              <a:rPr lang="en-GB" sz="2800" dirty="0"/>
              <a:t> </a:t>
            </a:r>
            <a:r>
              <a:rPr lang="en-GB" sz="2800" dirty="0" err="1"/>
              <a:t>addysg</a:t>
            </a:r>
            <a:r>
              <a:rPr lang="en-GB" sz="2800" dirty="0"/>
              <a:t> </a:t>
            </a:r>
            <a:r>
              <a:rPr lang="en-GB" sz="2800" dirty="0" err="1"/>
              <a:t>uwch</a:t>
            </a:r>
            <a:endParaRPr lang="en-GB" sz="2800" dirty="0"/>
          </a:p>
          <a:p>
            <a:r>
              <a:rPr lang="en-GB" sz="2800" dirty="0" err="1"/>
              <a:t>Ennill</a:t>
            </a:r>
            <a:r>
              <a:rPr lang="en-GB" sz="2800" dirty="0"/>
              <a:t> </a:t>
            </a:r>
            <a:r>
              <a:rPr lang="en-GB" sz="2800" dirty="0" err="1"/>
              <a:t>gradd</a:t>
            </a:r>
            <a:r>
              <a:rPr lang="en-GB" sz="2800" dirty="0"/>
              <a:t> </a:t>
            </a:r>
            <a:r>
              <a:rPr lang="en-GB" sz="2800" dirty="0" err="1"/>
              <a:t>trwy</a:t>
            </a:r>
            <a:r>
              <a:rPr lang="en-GB" sz="2800" dirty="0"/>
              <a:t> </a:t>
            </a:r>
            <a:r>
              <a:rPr lang="en-GB" sz="2800" dirty="0" err="1"/>
              <a:t>astudio</a:t>
            </a:r>
            <a:r>
              <a:rPr lang="en-GB" sz="2800" dirty="0"/>
              <a:t> </a:t>
            </a:r>
            <a:r>
              <a:rPr lang="en-GB" sz="2800" dirty="0" err="1"/>
              <a:t>pwnc</a:t>
            </a:r>
            <a:r>
              <a:rPr lang="en-GB" sz="2800" dirty="0"/>
              <a:t> </a:t>
            </a:r>
            <a:r>
              <a:rPr lang="en-GB" sz="2800" dirty="0" err="1"/>
              <a:t>penodol</a:t>
            </a:r>
            <a:endParaRPr lang="en-GB" sz="2800" dirty="0"/>
          </a:p>
          <a:p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angenrheidiol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gyfer</a:t>
            </a:r>
            <a:r>
              <a:rPr lang="en-GB" sz="2800" dirty="0"/>
              <a:t> </a:t>
            </a:r>
            <a:r>
              <a:rPr lang="en-GB" sz="2800" dirty="0" err="1"/>
              <a:t>rhai</a:t>
            </a:r>
            <a:r>
              <a:rPr lang="en-GB" sz="2800" dirty="0"/>
              <a:t> </a:t>
            </a:r>
            <a:r>
              <a:rPr lang="en-GB" sz="2800" dirty="0" err="1"/>
              <a:t>gyrfaoedd</a:t>
            </a:r>
            <a:endParaRPr lang="en-GB" sz="2800" dirty="0"/>
          </a:p>
          <a:p>
            <a:r>
              <a:rPr lang="en-GB" sz="2800" dirty="0" err="1"/>
              <a:t>Mae’n</a:t>
            </a:r>
            <a:r>
              <a:rPr lang="en-GB" sz="2800" dirty="0"/>
              <a:t> </a:t>
            </a:r>
            <a:r>
              <a:rPr lang="en-GB" sz="2800" dirty="0" err="1"/>
              <a:t>rhaid</a:t>
            </a:r>
            <a:r>
              <a:rPr lang="en-GB" sz="2800" dirty="0"/>
              <a:t> </a:t>
            </a:r>
            <a:r>
              <a:rPr lang="en-GB" sz="2800" dirty="0" err="1"/>
              <a:t>gwneud</a:t>
            </a:r>
            <a:r>
              <a:rPr lang="en-GB" sz="2800" dirty="0"/>
              <a:t> </a:t>
            </a:r>
            <a:r>
              <a:rPr lang="en-GB" sz="2800" dirty="0" err="1"/>
              <a:t>cais</a:t>
            </a:r>
            <a:r>
              <a:rPr lang="en-GB" sz="2800" dirty="0"/>
              <a:t> </a:t>
            </a:r>
            <a:r>
              <a:rPr lang="en-GB" sz="2800" dirty="0" err="1"/>
              <a:t>trwy</a:t>
            </a:r>
            <a:r>
              <a:rPr lang="en-GB" sz="2800" dirty="0"/>
              <a:t> :</a:t>
            </a:r>
            <a:br>
              <a:rPr lang="en-GB" sz="2800" dirty="0"/>
            </a:br>
            <a:r>
              <a:rPr lang="en-GB" sz="2800" dirty="0" err="1"/>
              <a:t>Gwasanaeth</a:t>
            </a:r>
            <a:r>
              <a:rPr lang="en-GB" sz="2800" dirty="0"/>
              <a:t> </a:t>
            </a:r>
            <a:r>
              <a:rPr lang="en-GB" sz="2800" dirty="0" err="1"/>
              <a:t>Mynediad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 err="1"/>
              <a:t>Brifysgolion</a:t>
            </a:r>
            <a:r>
              <a:rPr lang="en-GB" sz="2800" dirty="0"/>
              <a:t> a </a:t>
            </a:r>
            <a:r>
              <a:rPr lang="en-GB" sz="2800" dirty="0" err="1"/>
              <a:t>Cholegau</a:t>
            </a:r>
            <a:endParaRPr lang="en-GB" sz="1800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Prifysgol</a:t>
            </a:r>
            <a:endParaRPr lang="en-GB" sz="4000" b="1" dirty="0"/>
          </a:p>
        </p:txBody>
      </p:sp>
      <p:pic>
        <p:nvPicPr>
          <p:cNvPr id="33" name="Graphic 32">
            <a:extLst>
              <a:ext uri="{FF2B5EF4-FFF2-40B4-BE49-F238E27FC236}">
                <a16:creationId xmlns="" xmlns:a16="http://schemas.microsoft.com/office/drawing/2014/main" id="{97E8E183-89B7-2B4E-B737-7C7133154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1393370">
            <a:off x="10003108" y="4087145"/>
            <a:ext cx="2002269" cy="26863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3B5B166-EDE8-7C41-994F-8EBC46037CAE}"/>
              </a:ext>
            </a:extLst>
          </p:cNvPr>
          <p:cNvGrpSpPr/>
          <p:nvPr/>
        </p:nvGrpSpPr>
        <p:grpSpPr>
          <a:xfrm>
            <a:off x="696410" y="1783349"/>
            <a:ext cx="3075145" cy="3078466"/>
            <a:chOff x="696410" y="1783349"/>
            <a:chExt cx="3075145" cy="3078466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="" xmlns:a16="http://schemas.microsoft.com/office/drawing/2014/main" id="{B0943A9F-0693-B84E-989F-164BB86F0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916" y="1786670"/>
              <a:ext cx="3049661" cy="307514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1C44A273-A8C3-3D40-943D-8BFA057C66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7504245-2471-4749-A6A0-06408E798E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985" y="3418908"/>
            <a:ext cx="1805299" cy="60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23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7D22B51-6883-F54B-B0CE-6DBD9891B828}"/>
              </a:ext>
            </a:extLst>
          </p:cNvPr>
          <p:cNvSpPr txBox="1">
            <a:spLocks/>
          </p:cNvSpPr>
          <p:nvPr/>
        </p:nvSpPr>
        <p:spPr bwMode="auto">
          <a:xfrm>
            <a:off x="631422" y="1701602"/>
            <a:ext cx="971463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spcCol="182880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9250" indent="-334963"/>
            <a:r>
              <a:rPr lang="en-GB" sz="2800" dirty="0" err="1"/>
              <a:t>Cyflwyniadau</a:t>
            </a:r>
            <a:r>
              <a:rPr lang="en-GB" sz="2800" dirty="0"/>
              <a:t> a </a:t>
            </a:r>
            <a:r>
              <a:rPr lang="en-GB" sz="2800" dirty="0" err="1"/>
              <a:t>Thorri’r</a:t>
            </a:r>
            <a:r>
              <a:rPr lang="en-GB" sz="2800" dirty="0"/>
              <a:t> </a:t>
            </a:r>
            <a:r>
              <a:rPr lang="en-GB" sz="2800" dirty="0" err="1"/>
              <a:t>Garw</a:t>
            </a:r>
            <a:r>
              <a:rPr lang="en-GB" sz="2800" dirty="0"/>
              <a:t> (CG1)</a:t>
            </a:r>
            <a:endParaRPr lang="en-GB" sz="700" dirty="0"/>
          </a:p>
          <a:p>
            <a:pPr marL="349250" indent="-334963"/>
            <a:r>
              <a:rPr lang="en-GB" sz="2800" dirty="0" err="1"/>
              <a:t>Meddu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byddardod</a:t>
            </a:r>
            <a:r>
              <a:rPr lang="en-GB" sz="2800" dirty="0"/>
              <a:t> (CG2)</a:t>
            </a:r>
          </a:p>
          <a:p>
            <a:pPr marL="349250" indent="-334963"/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hawliau</a:t>
            </a:r>
            <a:r>
              <a:rPr lang="en-GB" sz="2800" dirty="0"/>
              <a:t> (CG3)</a:t>
            </a:r>
          </a:p>
          <a:p>
            <a:pPr marL="349250" indent="-334963"/>
            <a:r>
              <a:rPr lang="en-GB" sz="2800" dirty="0" err="1"/>
              <a:t>Gobeithion</a:t>
            </a:r>
            <a:r>
              <a:rPr lang="en-GB" sz="2800" dirty="0"/>
              <a:t> a </a:t>
            </a:r>
            <a:r>
              <a:rPr lang="en-GB" sz="2800" dirty="0" err="1"/>
              <a:t>breuddwydion</a:t>
            </a:r>
            <a:r>
              <a:rPr lang="en-GB" sz="2800" dirty="0"/>
              <a:t> </a:t>
            </a:r>
            <a:r>
              <a:rPr lang="en-GB" sz="2800" dirty="0" err="1"/>
              <a:t>gyrfa</a:t>
            </a:r>
            <a:r>
              <a:rPr lang="en-GB" sz="2800" dirty="0"/>
              <a:t> (CG4)</a:t>
            </a:r>
          </a:p>
          <a:p>
            <a:pPr marL="349250" indent="-334963"/>
            <a:r>
              <a:rPr lang="en-GB" sz="2800" dirty="0" err="1"/>
              <a:t>Adeiladu’ch</a:t>
            </a:r>
            <a:r>
              <a:rPr lang="en-GB" sz="2800" dirty="0"/>
              <a:t> brand (CG5)</a:t>
            </a:r>
          </a:p>
          <a:p>
            <a:pPr marL="349250" indent="-334963"/>
            <a:r>
              <a:rPr lang="en-GB" sz="2800" dirty="0" err="1"/>
              <a:t>Opsiynau</a:t>
            </a:r>
            <a:r>
              <a:rPr lang="en-GB" sz="2800" dirty="0"/>
              <a:t> Ôl-16 (CG6)</a:t>
            </a:r>
          </a:p>
          <a:p>
            <a:pPr marL="349250" indent="-334963"/>
            <a:r>
              <a:rPr lang="en-GB" sz="2800" dirty="0" err="1"/>
              <a:t>Cefnogaeth</a:t>
            </a:r>
            <a:r>
              <a:rPr lang="en-GB" sz="2800" dirty="0"/>
              <a:t> a </a:t>
            </a:r>
            <a:r>
              <a:rPr lang="en-GB" sz="2800" dirty="0" err="1"/>
              <a:t>thechnoleg</a:t>
            </a:r>
            <a:r>
              <a:rPr lang="en-GB" sz="2800" dirty="0"/>
              <a:t> (CG7)</a:t>
            </a:r>
          </a:p>
          <a:p>
            <a:pPr marL="349250" indent="-334963"/>
            <a:r>
              <a:rPr lang="en-GB" sz="2800" dirty="0" err="1"/>
              <a:t>Cynllunio</a:t>
            </a:r>
            <a:r>
              <a:rPr lang="en-GB" sz="2800" dirty="0"/>
              <a:t> </a:t>
            </a:r>
            <a:r>
              <a:rPr lang="en-GB" sz="2800" dirty="0" err="1"/>
              <a:t>camau</a:t>
            </a:r>
            <a:r>
              <a:rPr lang="en-GB" sz="2800" dirty="0"/>
              <a:t> </a:t>
            </a:r>
            <a:r>
              <a:rPr lang="en-GB" sz="2800" dirty="0" err="1"/>
              <a:t>gweithredu</a:t>
            </a:r>
            <a:r>
              <a:rPr lang="en-GB" sz="2800" dirty="0"/>
              <a:t> </a:t>
            </a:r>
            <a:r>
              <a:rPr lang="en-GB" sz="2800" dirty="0" err="1"/>
              <a:t>i’ch</a:t>
            </a:r>
            <a:r>
              <a:rPr lang="en-GB" sz="2800" dirty="0"/>
              <a:t> </a:t>
            </a:r>
            <a:r>
              <a:rPr lang="en-GB" sz="2800" dirty="0" err="1"/>
              <a:t>gyrfa</a:t>
            </a:r>
            <a:r>
              <a:rPr lang="en-GB" sz="2800" dirty="0"/>
              <a:t> (CG8)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E192E23-1416-7C48-BDD6-03DB274ECA9F}"/>
              </a:ext>
            </a:extLst>
          </p:cNvPr>
          <p:cNvSpPr txBox="1">
            <a:spLocks/>
          </p:cNvSpPr>
          <p:nvPr/>
        </p:nvSpPr>
        <p:spPr bwMode="auto">
          <a:xfrm>
            <a:off x="648428" y="361999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320"/>
              </a:lnSpc>
            </a:pPr>
            <a:r>
              <a:rPr lang="en-GB" sz="4000" dirty="0" err="1">
                <a:solidFill>
                  <a:srgbClr val="FFE900"/>
                </a:solidFill>
                <a:latin typeface="Calibri" panose="020F0502020204030204" pitchFamily="34" charset="0"/>
              </a:rPr>
              <a:t>Sesiwn</a:t>
            </a: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E900"/>
                </a:solidFill>
                <a:latin typeface="Calibri" panose="020F0502020204030204" pitchFamily="34" charset="0"/>
              </a:rPr>
              <a:t>Fy</a:t>
            </a: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E900"/>
                </a:solidFill>
                <a:latin typeface="Calibri" panose="020F0502020204030204" pitchFamily="34" charset="0"/>
              </a:rPr>
              <a:t>Nyfodol</a:t>
            </a:r>
            <a:r>
              <a:rPr lang="en-GB" sz="4000" dirty="0">
                <a:solidFill>
                  <a:srgbClr val="FFE900"/>
                </a:solidFill>
                <a:latin typeface="Calibri" panose="020F0502020204030204" pitchFamily="34" charset="0"/>
              </a:rPr>
              <a:t> – 8 </a:t>
            </a:r>
            <a:r>
              <a:rPr lang="en-GB" sz="4000" dirty="0" err="1">
                <a:solidFill>
                  <a:srgbClr val="FFE900"/>
                </a:solidFill>
                <a:latin typeface="Calibri" panose="020F0502020204030204" pitchFamily="34" charset="0"/>
              </a:rPr>
              <a:t>rhan</a:t>
            </a:r>
            <a:endParaRPr lang="en-GB" sz="40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0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6984775" cy="3084928"/>
          </a:xfrm>
        </p:spPr>
        <p:txBody>
          <a:bodyPr/>
          <a:lstStyle/>
          <a:p>
            <a:r>
              <a:rPr lang="en-GB" sz="2800" dirty="0" err="1"/>
              <a:t>Swydd</a:t>
            </a:r>
            <a:r>
              <a:rPr lang="en-GB" sz="2800" dirty="0"/>
              <a:t> </a:t>
            </a:r>
            <a:r>
              <a:rPr lang="en-GB" sz="2800" dirty="0" err="1"/>
              <a:t>gyflogedig</a:t>
            </a:r>
            <a:endParaRPr lang="en-GB" sz="2800" dirty="0"/>
          </a:p>
          <a:p>
            <a:r>
              <a:rPr lang="en-GB" sz="2800" dirty="0" err="1"/>
              <a:t>Llawn</a:t>
            </a:r>
            <a:r>
              <a:rPr lang="en-GB" sz="2800" dirty="0"/>
              <a:t> </a:t>
            </a:r>
            <a:r>
              <a:rPr lang="en-GB" sz="2800" dirty="0" err="1"/>
              <a:t>amser</a:t>
            </a:r>
            <a:r>
              <a:rPr lang="en-GB" sz="2800" dirty="0"/>
              <a:t> neu ran </a:t>
            </a:r>
            <a:r>
              <a:rPr lang="en-GB" sz="2800" dirty="0" err="1"/>
              <a:t>amser</a:t>
            </a:r>
            <a:endParaRPr lang="en-GB" sz="2800" dirty="0"/>
          </a:p>
          <a:p>
            <a:r>
              <a:rPr lang="en-GB" sz="2800" dirty="0"/>
              <a:t>Does dim </a:t>
            </a:r>
            <a:r>
              <a:rPr lang="en-GB" sz="2800" dirty="0" err="1"/>
              <a:t>rhaid</a:t>
            </a:r>
            <a:r>
              <a:rPr lang="en-GB" sz="2800" dirty="0"/>
              <a:t> </a:t>
            </a:r>
            <a:r>
              <a:rPr lang="en-GB" sz="2800" dirty="0" err="1"/>
              <a:t>iddo</a:t>
            </a:r>
            <a:r>
              <a:rPr lang="en-GB" sz="2800" dirty="0"/>
              <a:t> </a:t>
            </a:r>
            <a:r>
              <a:rPr lang="en-GB" sz="2800" dirty="0" err="1"/>
              <a:t>fod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‘</a:t>
            </a:r>
            <a:r>
              <a:rPr lang="en-GB" sz="2800" dirty="0" err="1"/>
              <a:t>swydd</a:t>
            </a:r>
            <a:r>
              <a:rPr lang="en-GB" sz="2800" dirty="0"/>
              <a:t> am </a:t>
            </a:r>
            <a:r>
              <a:rPr lang="en-GB" sz="2800" dirty="0" err="1"/>
              <a:t>oes</a:t>
            </a:r>
            <a:r>
              <a:rPr lang="en-GB" sz="2800" dirty="0"/>
              <a:t>’</a:t>
            </a:r>
          </a:p>
          <a:p>
            <a:r>
              <a:rPr lang="en-GB" sz="2800" dirty="0"/>
              <a:t>Mae dal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bosib</a:t>
            </a:r>
            <a:r>
              <a:rPr lang="en-GB" sz="2800" dirty="0"/>
              <a:t> </a:t>
            </a:r>
            <a:r>
              <a:rPr lang="en-GB" sz="2800" dirty="0" err="1"/>
              <a:t>astudio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yr</a:t>
            </a:r>
            <a:r>
              <a:rPr lang="en-GB" sz="2800" dirty="0"/>
              <a:t> un </a:t>
            </a:r>
            <a:r>
              <a:rPr lang="en-GB" sz="2800" dirty="0" err="1"/>
              <a:t>pryd</a:t>
            </a:r>
            <a:r>
              <a:rPr lang="en-GB" sz="2800" dirty="0"/>
              <a:t> </a:t>
            </a:r>
            <a:r>
              <a:rPr lang="en-GB" sz="2800" dirty="0" err="1"/>
              <a:t>â</a:t>
            </a:r>
            <a:r>
              <a:rPr lang="en-GB" sz="2800" dirty="0"/>
              <a:t> </a:t>
            </a:r>
            <a:r>
              <a:rPr lang="en-GB" sz="2800" dirty="0" err="1"/>
              <a:t>gweithio</a:t>
            </a:r>
            <a:endParaRPr lang="en-GB" sz="2800" dirty="0"/>
          </a:p>
          <a:p>
            <a:r>
              <a:rPr lang="en-GB" sz="2800" dirty="0" err="1"/>
              <a:t>Sectorau</a:t>
            </a:r>
            <a:r>
              <a:rPr lang="en-GB" sz="2800" dirty="0"/>
              <a:t> </a:t>
            </a:r>
            <a:r>
              <a:rPr lang="en-GB" sz="2800" dirty="0" err="1"/>
              <a:t>cyhoeddus</a:t>
            </a:r>
            <a:r>
              <a:rPr lang="en-GB" sz="2800" dirty="0"/>
              <a:t>, </a:t>
            </a:r>
            <a:r>
              <a:rPr lang="en-GB" sz="2800" dirty="0" err="1"/>
              <a:t>preifat</a:t>
            </a:r>
            <a:r>
              <a:rPr lang="en-GB" sz="2800" dirty="0"/>
              <a:t> neu </a:t>
            </a:r>
            <a:r>
              <a:rPr lang="en-GB" sz="2800" dirty="0" err="1"/>
              <a:t>elusennol</a:t>
            </a:r>
            <a:endParaRPr lang="en-GB" sz="3200" dirty="0"/>
          </a:p>
          <a:p>
            <a:endParaRPr lang="en-GB" sz="28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1800" dirty="0"/>
          </a:p>
          <a:p>
            <a:endParaRPr lang="en-GB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261442"/>
            <a:ext cx="8256091" cy="720000"/>
          </a:xfrm>
        </p:spPr>
        <p:txBody>
          <a:bodyPr/>
          <a:lstStyle/>
          <a:p>
            <a:r>
              <a:rPr lang="en-GB" sz="4000" b="1" dirty="0" err="1"/>
              <a:t>Cyflogaeth</a:t>
            </a:r>
            <a:endParaRPr lang="en-GB" sz="4000" b="1" dirty="0"/>
          </a:p>
        </p:txBody>
      </p:sp>
      <p:pic>
        <p:nvPicPr>
          <p:cNvPr id="41" name="Graphic 40">
            <a:extLst>
              <a:ext uri="{FF2B5EF4-FFF2-40B4-BE49-F238E27FC236}">
                <a16:creationId xmlns="" xmlns:a16="http://schemas.microsoft.com/office/drawing/2014/main" id="{52130850-8D65-8843-A7A3-25F7C9ABD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4845787">
            <a:off x="9619818" y="4204787"/>
            <a:ext cx="2242202" cy="30082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4DACA9C-6EE7-9C46-909F-7F9258B4F8B7}"/>
              </a:ext>
            </a:extLst>
          </p:cNvPr>
          <p:cNvGrpSpPr/>
          <p:nvPr/>
        </p:nvGrpSpPr>
        <p:grpSpPr>
          <a:xfrm>
            <a:off x="696410" y="1783349"/>
            <a:ext cx="3083567" cy="3078466"/>
            <a:chOff x="696410" y="1783349"/>
            <a:chExt cx="3083567" cy="3078466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="" xmlns:a16="http://schemas.microsoft.com/office/drawing/2014/main" id="{472EE4AA-9B54-7547-9E2A-181799A5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316" y="1786670"/>
              <a:ext cx="3049661" cy="3075145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63701F4F-2CAC-134D-B921-D4DD901AB5E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4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371" y="1713018"/>
            <a:ext cx="7311488" cy="3084928"/>
          </a:xfrm>
        </p:spPr>
        <p:txBody>
          <a:bodyPr/>
          <a:lstStyle/>
          <a:p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edrych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wych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CV</a:t>
            </a:r>
          </a:p>
          <a:p>
            <a:r>
              <a:rPr lang="en-GB" sz="2800" dirty="0" err="1"/>
              <a:t>Ennill</a:t>
            </a:r>
            <a:r>
              <a:rPr lang="en-GB" sz="2800" dirty="0"/>
              <a:t> </a:t>
            </a:r>
            <a:r>
              <a:rPr lang="en-GB" sz="2800" dirty="0" err="1"/>
              <a:t>profiad</a:t>
            </a:r>
            <a:r>
              <a:rPr lang="en-GB" sz="2800" dirty="0"/>
              <a:t> </a:t>
            </a:r>
            <a:r>
              <a:rPr lang="en-GB" sz="2800" dirty="0" err="1"/>
              <a:t>gwerthfawr</a:t>
            </a:r>
            <a:r>
              <a:rPr lang="en-GB" sz="2800" dirty="0"/>
              <a:t> a </a:t>
            </a:r>
            <a:r>
              <a:rPr lang="en-GB" sz="2800" dirty="0" err="1"/>
              <a:t>dysgu</a:t>
            </a:r>
            <a:r>
              <a:rPr lang="en-GB" sz="2800" dirty="0"/>
              <a:t> </a:t>
            </a:r>
            <a:r>
              <a:rPr lang="en-GB" sz="2800" dirty="0" err="1"/>
              <a:t>sgiliau</a:t>
            </a:r>
            <a:r>
              <a:rPr lang="en-GB" sz="2800" dirty="0"/>
              <a:t> </a:t>
            </a:r>
            <a:r>
              <a:rPr lang="en-GB" sz="2800" dirty="0" err="1"/>
              <a:t>newydd</a:t>
            </a:r>
            <a:endParaRPr lang="en-GB" sz="2800" dirty="0"/>
          </a:p>
          <a:p>
            <a:r>
              <a:rPr lang="en-GB" sz="2800" dirty="0" err="1"/>
              <a:t>Gallu</a:t>
            </a:r>
            <a:r>
              <a:rPr lang="en-GB" sz="2800" dirty="0"/>
              <a:t> </a:t>
            </a:r>
            <a:r>
              <a:rPr lang="en-GB" sz="2800" dirty="0" err="1"/>
              <a:t>fod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foddhaus</a:t>
            </a:r>
            <a:r>
              <a:rPr lang="en-GB" sz="2800" dirty="0"/>
              <a:t> a lot o hwyl</a:t>
            </a:r>
          </a:p>
          <a:p>
            <a:r>
              <a:rPr lang="en-GB" sz="2800" dirty="0" err="1"/>
              <a:t>Gallwch</a:t>
            </a:r>
            <a:r>
              <a:rPr lang="en-GB" sz="2800" dirty="0"/>
              <a:t> chi </a:t>
            </a:r>
            <a:r>
              <a:rPr lang="en-GB" sz="2800" dirty="0" err="1"/>
              <a:t>wirfoddoli</a:t>
            </a:r>
            <a:r>
              <a:rPr lang="en-GB" sz="2800" dirty="0"/>
              <a:t> </a:t>
            </a:r>
            <a:r>
              <a:rPr lang="en-GB" sz="2800" dirty="0" err="1"/>
              <a:t>dramor</a:t>
            </a:r>
            <a:r>
              <a:rPr lang="en-GB" sz="2800" dirty="0"/>
              <a:t> </a:t>
            </a:r>
            <a:r>
              <a:rPr lang="en-GB" sz="2800" dirty="0" err="1"/>
              <a:t>hefyd</a:t>
            </a:r>
            <a:r>
              <a:rPr lang="en-GB" sz="2800" dirty="0"/>
              <a:t>!</a:t>
            </a:r>
          </a:p>
          <a:p>
            <a:r>
              <a:rPr lang="en-GB" sz="2800" dirty="0"/>
              <a:t>Am </a:t>
            </a:r>
            <a:r>
              <a:rPr lang="en-GB" sz="2800" dirty="0" err="1"/>
              <a:t>wybodaeth</a:t>
            </a:r>
            <a:r>
              <a:rPr lang="en-GB" sz="2800" dirty="0"/>
              <a:t> a </a:t>
            </a:r>
            <a:r>
              <a:rPr lang="en-GB" sz="2800" dirty="0" err="1"/>
              <a:t>chyfleoedd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 err="1"/>
              <a:t>wirfoddoli</a:t>
            </a:r>
            <a:r>
              <a:rPr lang="en-GB" sz="2800" dirty="0"/>
              <a:t> </a:t>
            </a:r>
            <a:r>
              <a:rPr lang="en-GB" sz="2800" dirty="0" err="1"/>
              <a:t>yng</a:t>
            </a:r>
            <a:r>
              <a:rPr lang="en-GB" sz="2800" dirty="0"/>
              <a:t> </a:t>
            </a:r>
            <a:r>
              <a:rPr lang="en-GB" sz="2800" dirty="0" err="1"/>
              <a:t>Nghymru</a:t>
            </a:r>
            <a:r>
              <a:rPr lang="en-GB" sz="2800" dirty="0"/>
              <a:t> </a:t>
            </a:r>
            <a:r>
              <a:rPr lang="en-GB" sz="2800" dirty="0" err="1"/>
              <a:t>ewch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u="sng" dirty="0">
                <a:solidFill>
                  <a:schemeClr val="bg2"/>
                </a:solidFill>
                <a:hlinkClick r:id="rId2"/>
              </a:rPr>
              <a:t>https://volunteering-wales.net/vk/volunteers/index.htm?lang=CY</a:t>
            </a:r>
            <a:r>
              <a:rPr lang="en-GB" sz="2800" dirty="0">
                <a:solidFill>
                  <a:schemeClr val="bg2"/>
                </a:solidFill>
              </a:rPr>
              <a:t> </a:t>
            </a:r>
          </a:p>
          <a:p>
            <a:pPr marL="0" indent="0">
              <a:buNone/>
            </a:pPr>
            <a:endParaRPr lang="en-GB" dirty="0">
              <a:solidFill>
                <a:schemeClr val="bg2"/>
              </a:solidFill>
            </a:endParaRPr>
          </a:p>
          <a:p>
            <a:endParaRPr lang="en-GB" dirty="0"/>
          </a:p>
          <a:p>
            <a:pPr marL="0" indent="0">
              <a:buNone/>
            </a:pPr>
            <a:endParaRPr lang="en-GB" sz="1800" dirty="0"/>
          </a:p>
          <a:p>
            <a:endParaRPr lang="en-GB" dirty="0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07C76C1-0CCB-2B41-8EFB-C42CFA03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Gwirfoddoli</a:t>
            </a:r>
            <a:endParaRPr lang="en-GB" sz="4000" b="1" dirty="0"/>
          </a:p>
        </p:txBody>
      </p:sp>
      <p:pic>
        <p:nvPicPr>
          <p:cNvPr id="32" name="Graphic 31">
            <a:extLst>
              <a:ext uri="{FF2B5EF4-FFF2-40B4-BE49-F238E27FC236}">
                <a16:creationId xmlns="" xmlns:a16="http://schemas.microsoft.com/office/drawing/2014/main" id="{596DC6BD-89C9-714A-B56C-94B187096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 rot="12016958">
            <a:off x="2226843" y="3725160"/>
            <a:ext cx="2242202" cy="30082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B83F17-CD35-7F45-9BAF-2C4B69E02967}"/>
              </a:ext>
            </a:extLst>
          </p:cNvPr>
          <p:cNvGrpSpPr/>
          <p:nvPr/>
        </p:nvGrpSpPr>
        <p:grpSpPr>
          <a:xfrm>
            <a:off x="696410" y="1783349"/>
            <a:ext cx="3083567" cy="3078466"/>
            <a:chOff x="696410" y="1783349"/>
            <a:chExt cx="3083567" cy="3078466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="" xmlns:a16="http://schemas.microsoft.com/office/drawing/2014/main" id="{F0C99FF4-6783-1F47-94DE-5BFBBBBBA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316" y="1786670"/>
              <a:ext cx="3049661" cy="3075145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D59D244-05C7-ED46-8C0C-D2F1383AA55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6410" y="1783349"/>
              <a:ext cx="3075145" cy="3075145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indent="0" algn="ctr">
                <a:buNone/>
              </a:pPr>
              <a:endParaRPr lang="en-GB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320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Gweithgaredd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217024" cy="2952328"/>
          </a:xfrm>
        </p:spPr>
        <p:txBody>
          <a:bodyPr/>
          <a:lstStyle/>
          <a:p>
            <a:r>
              <a:rPr lang="en-GB" dirty="0" err="1"/>
              <a:t>Rhowch</a:t>
            </a:r>
            <a:r>
              <a:rPr lang="en-GB" dirty="0"/>
              <a:t> y </a:t>
            </a:r>
            <a:r>
              <a:rPr lang="en-GB" dirty="0" err="1"/>
              <a:t>darluniau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llawr</a:t>
            </a:r>
            <a:endParaRPr lang="en-GB" dirty="0"/>
          </a:p>
          <a:p>
            <a:r>
              <a:rPr lang="en-GB" dirty="0" err="1"/>
              <a:t>Defnyddiwch</a:t>
            </a:r>
            <a:r>
              <a:rPr lang="en-GB" dirty="0"/>
              <a:t> </a:t>
            </a:r>
            <a:r>
              <a:rPr lang="es-ES" dirty="0" err="1"/>
              <a:t>yr</a:t>
            </a:r>
            <a:r>
              <a:rPr lang="es-ES" dirty="0"/>
              <a:t> </a:t>
            </a:r>
            <a:r>
              <a:rPr lang="es-ES" dirty="0" err="1"/>
              <a:t>olion</a:t>
            </a:r>
            <a:r>
              <a:rPr lang="es-ES" dirty="0"/>
              <a:t> traed </a:t>
            </a:r>
            <a:r>
              <a:rPr lang="es-ES" dirty="0" err="1"/>
              <a:t>i’w</a:t>
            </a:r>
            <a:r>
              <a:rPr lang="es-ES" dirty="0"/>
              <a:t> </a:t>
            </a:r>
            <a:r>
              <a:rPr lang="es-ES" dirty="0" err="1"/>
              <a:t>cysylltu</a:t>
            </a:r>
            <a:endParaRPr lang="en-GB" dirty="0"/>
          </a:p>
          <a:p>
            <a:pPr lvl="0"/>
            <a:r>
              <a:rPr lang="es-ES" dirty="0" err="1"/>
              <a:t>Gofynnwch</a:t>
            </a:r>
            <a:r>
              <a:rPr lang="es-ES" dirty="0"/>
              <a:t> </a:t>
            </a:r>
            <a:r>
              <a:rPr lang="es-ES" dirty="0" err="1"/>
              <a:t>i’r</a:t>
            </a:r>
            <a:r>
              <a:rPr lang="es-ES" dirty="0"/>
              <a:t> </a:t>
            </a:r>
            <a:r>
              <a:rPr lang="es-ES" dirty="0" err="1"/>
              <a:t>bobl</a:t>
            </a:r>
            <a:r>
              <a:rPr lang="es-ES" dirty="0"/>
              <a:t> </a:t>
            </a:r>
            <a:r>
              <a:rPr lang="es-ES" dirty="0" err="1"/>
              <a:t>ifanc</a:t>
            </a:r>
            <a:r>
              <a:rPr lang="es-ES" dirty="0"/>
              <a:t> i </a:t>
            </a:r>
            <a:r>
              <a:rPr lang="es-ES" dirty="0" err="1"/>
              <a:t>ddewis</a:t>
            </a:r>
            <a:r>
              <a:rPr lang="es-ES" dirty="0"/>
              <a:t> </a:t>
            </a:r>
            <a:r>
              <a:rPr lang="es-ES" dirty="0" err="1"/>
              <a:t>beth</a:t>
            </a:r>
            <a:r>
              <a:rPr lang="es-ES" dirty="0"/>
              <a:t/>
            </a:r>
            <a:br>
              <a:rPr lang="es-ES" dirty="0"/>
            </a:br>
            <a:r>
              <a:rPr lang="es-ES" dirty="0" err="1"/>
              <a:t>ydyn</a:t>
            </a:r>
            <a:r>
              <a:rPr lang="es-ES" dirty="0"/>
              <a:t> </a:t>
            </a:r>
            <a:r>
              <a:rPr lang="es-ES" dirty="0" err="1"/>
              <a:t>nhw’n</a:t>
            </a:r>
            <a:r>
              <a:rPr lang="es-ES" dirty="0"/>
              <a:t> </a:t>
            </a:r>
            <a:r>
              <a:rPr lang="es-ES" dirty="0" err="1"/>
              <a:t>meddwl</a:t>
            </a:r>
            <a:r>
              <a:rPr lang="es-ES" dirty="0"/>
              <a:t> am </a:t>
            </a:r>
            <a:r>
              <a:rPr lang="es-ES" dirty="0" err="1"/>
              <a:t>wneud</a:t>
            </a:r>
            <a:r>
              <a:rPr lang="es-ES" dirty="0"/>
              <a:t> </a:t>
            </a:r>
            <a:r>
              <a:rPr lang="es-ES" dirty="0" err="1"/>
              <a:t>nesaf</a:t>
            </a:r>
            <a:endParaRPr lang="es-ES" dirty="0"/>
          </a:p>
          <a:p>
            <a:r>
              <a:rPr lang="en-GB" dirty="0" err="1"/>
              <a:t>Wedyn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cam </a:t>
            </a:r>
            <a:r>
              <a:rPr lang="en-GB" dirty="0" err="1"/>
              <a:t>nesaf</a:t>
            </a:r>
            <a:r>
              <a:rPr lang="en-GB" dirty="0"/>
              <a:t>?</a:t>
            </a:r>
          </a:p>
          <a:p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9AC2CBFF-EB0D-D24A-BC80-254F709D1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1393370">
            <a:off x="7417275" y="1253685"/>
            <a:ext cx="3917281" cy="52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12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20080"/>
          </a:xfrm>
        </p:spPr>
        <p:txBody>
          <a:bodyPr/>
          <a:lstStyle/>
          <a:p>
            <a:r>
              <a:rPr lang="en-GB" sz="4000" b="1" dirty="0" err="1"/>
              <a:t>Opsiwn</a:t>
            </a:r>
            <a:r>
              <a:rPr lang="en-GB" sz="4000" b="1" dirty="0"/>
              <a:t> </a:t>
            </a:r>
            <a:r>
              <a:rPr lang="en-GB" sz="4000" b="1" dirty="0" err="1"/>
              <a:t>arall</a:t>
            </a:r>
            <a:r>
              <a:rPr lang="en-GB" sz="4000" b="1" dirty="0"/>
              <a:t> </a:t>
            </a:r>
            <a:r>
              <a:rPr lang="en-GB" sz="4000" b="1" dirty="0" err="1"/>
              <a:t>yw</a:t>
            </a:r>
            <a:r>
              <a:rPr lang="en-GB" sz="4000" b="1" dirty="0"/>
              <a:t>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359F421-EE17-824E-B813-275AE827138D}"/>
              </a:ext>
            </a:extLst>
          </p:cNvPr>
          <p:cNvSpPr txBox="1">
            <a:spLocks/>
          </p:cNvSpPr>
          <p:nvPr/>
        </p:nvSpPr>
        <p:spPr>
          <a:xfrm>
            <a:off x="624979" y="1701602"/>
            <a:ext cx="9217024" cy="2952328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Teithio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Blwyddyn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ffwrdd</a:t>
            </a:r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Teithio’r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byd</a:t>
            </a:r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Gwirfoddoli</a:t>
            </a:r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Dysgu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diwylliannau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newydd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ac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ymweld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thirnodau</a:t>
            </a:r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Dysgu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sgiliau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newydd</a:t>
            </a:r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Cyflawni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heriau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personol</a:t>
            </a:r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endParaRPr lang="en-GB" sz="3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110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81215" y="485079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Awstralia</a:t>
            </a:r>
            <a:endParaRPr lang="en-GB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7546" y="4837910"/>
            <a:ext cx="192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Ffrainc</a:t>
            </a:r>
            <a:endParaRPr lang="en-GB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3407" y="483791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Aifft</a:t>
            </a:r>
            <a:endParaRPr lang="en-GB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3695" y="4837909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Tsieina</a:t>
            </a:r>
            <a:endParaRPr lang="en-GB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972F893-E314-0C4E-8907-0D86E5AEDC0A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451" y="2167922"/>
            <a:ext cx="2523744" cy="2523744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50657F-09A8-7040-9597-B42D1682BB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771" y="2167922"/>
            <a:ext cx="2523744" cy="2523744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90C9B82-F506-EC4D-AED5-8DC43330113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5611" y="2167922"/>
            <a:ext cx="2523744" cy="2523744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92C877C-AC3D-4949-8BA7-44EB0EC684C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3931" y="2167922"/>
            <a:ext cx="2523744" cy="2523744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374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81215" y="485079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Eidal</a:t>
            </a:r>
            <a:endParaRPr lang="en-GB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7546" y="4837910"/>
            <a:ext cx="192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3407" y="483791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83695" y="4837909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Periw</a:t>
            </a:r>
            <a:endParaRPr lang="en-GB" sz="2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A7C7A8F-F3A8-5549-BF9C-2A0710AF7ABE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14" y="2167922"/>
            <a:ext cx="2523744" cy="2520000"/>
          </a:xfrm>
          <a:prstGeom prst="ellipse">
            <a:avLst/>
          </a:prstGeom>
          <a:ln w="508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4DAD25F-1E6B-B44E-8E8C-CBE8EE34862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771" y="2167922"/>
            <a:ext cx="2523744" cy="2520000"/>
          </a:xfrm>
          <a:prstGeom prst="ellipse">
            <a:avLst/>
          </a:prstGeom>
          <a:ln w="508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884C384-7460-6E47-9A98-CFF08088EE2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948" y="2167922"/>
            <a:ext cx="2523744" cy="2520000"/>
          </a:xfrm>
          <a:prstGeom prst="ellipse">
            <a:avLst/>
          </a:prstGeom>
          <a:ln w="508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CF4D79-564A-2A4F-8FD8-50B1390B0A8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115" y="2167922"/>
            <a:ext cx="2523744" cy="2520000"/>
          </a:xfrm>
          <a:prstGeom prst="ellipse">
            <a:avLst/>
          </a:prstGeom>
          <a:ln w="50800"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302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CA3136D-0226-044D-A06F-36D004102C3D}"/>
              </a:ext>
            </a:extLst>
          </p:cNvPr>
          <p:cNvSpPr txBox="1"/>
          <p:nvPr/>
        </p:nvSpPr>
        <p:spPr>
          <a:xfrm>
            <a:off x="3459466" y="3438050"/>
            <a:ext cx="2592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Meddyg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Iau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mlynedd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BF97BA21-03BC-904D-B0D0-DDEAABF1466A}"/>
              </a:ext>
            </a:extLst>
          </p:cNvPr>
          <p:cNvGrpSpPr/>
          <p:nvPr/>
        </p:nvGrpSpPr>
        <p:grpSpPr>
          <a:xfrm>
            <a:off x="3334990" y="4140182"/>
            <a:ext cx="2885278" cy="914483"/>
            <a:chOff x="3256660" y="2800048"/>
            <a:chExt cx="2885278" cy="914483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06E20BFB-1F10-CB4C-BF21-1871FCEE98B4}"/>
                </a:ext>
              </a:extLst>
            </p:cNvPr>
            <p:cNvSpPr txBox="1"/>
            <p:nvPr/>
          </p:nvSpPr>
          <p:spPr>
            <a:xfrm>
              <a:off x="3256660" y="3037423"/>
              <a:ext cx="288527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Meddygaeth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y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brifysgol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–  6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blynedd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4BE602AF-7E8B-FC4A-9642-19644B04F44E}"/>
                </a:ext>
              </a:extLst>
            </p:cNvPr>
            <p:cNvCxnSpPr/>
            <p:nvPr/>
          </p:nvCxnSpPr>
          <p:spPr bwMode="auto">
            <a:xfrm>
              <a:off x="4722648" y="280004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394D988-7C48-894A-8FA2-7378277032F3}"/>
              </a:ext>
            </a:extLst>
          </p:cNvPr>
          <p:cNvGrpSpPr/>
          <p:nvPr/>
        </p:nvGrpSpPr>
        <p:grpSpPr>
          <a:xfrm>
            <a:off x="3051926" y="5074467"/>
            <a:ext cx="3456383" cy="595284"/>
            <a:chOff x="2929236" y="4635202"/>
            <a:chExt cx="3456383" cy="595284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C03D3DCA-A571-3443-A490-863AACC14C94}"/>
                </a:ext>
              </a:extLst>
            </p:cNvPr>
            <p:cNvSpPr txBox="1"/>
            <p:nvPr/>
          </p:nvSpPr>
          <p:spPr>
            <a:xfrm>
              <a:off x="2929236" y="4845765"/>
              <a:ext cx="345638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Lefel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mewn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Gwyddoniaeth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042FA54C-F62C-524B-B7FB-76DEBDA5AC5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8288" y="4635202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981DC008-9B6E-0C4A-9AB6-2DE7065EA233}"/>
              </a:ext>
            </a:extLst>
          </p:cNvPr>
          <p:cNvGrpSpPr/>
          <p:nvPr/>
        </p:nvGrpSpPr>
        <p:grpSpPr>
          <a:xfrm>
            <a:off x="597684" y="1691640"/>
            <a:ext cx="2979623" cy="1066609"/>
            <a:chOff x="597684" y="1701602"/>
            <a:chExt cx="2979623" cy="1066609"/>
          </a:xfrm>
        </p:grpSpPr>
        <p:sp>
          <p:nvSpPr>
            <p:cNvPr id="20" name="Title 1">
              <a:extLst>
                <a:ext uri="{FF2B5EF4-FFF2-40B4-BE49-F238E27FC236}">
                  <a16:creationId xmlns="" xmlns:a16="http://schemas.microsoft.com/office/drawing/2014/main" id="{18294BF3-6D1F-AC42-A080-F28D364A15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7684" y="2048211"/>
              <a:ext cx="2497734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900" b="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b="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gymedrol</a:t>
              </a:r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b="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fyddar</a:t>
              </a:r>
              <a:endParaRPr lang="en-US" sz="1900" b="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900" b="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Dau</a:t>
              </a:r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b="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gymorth</a:t>
              </a:r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b="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clyw</a:t>
              </a:r>
              <a:endParaRPr lang="en-GB" sz="1900" b="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="" xmlns:a16="http://schemas.microsoft.com/office/drawing/2014/main" id="{524D0C6D-18E1-914E-8008-1263E56A772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1992" y="1701602"/>
              <a:ext cx="2975315" cy="41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GB" sz="2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B, </a:t>
              </a:r>
              <a:r>
                <a:rPr lang="en-GB" sz="2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Canolbarth</a:t>
              </a:r>
              <a:r>
                <a:rPr lang="en-GB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Lloegr</a:t>
              </a:r>
              <a:endParaRPr lang="en-GB" sz="2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EE339D0E-296A-624C-9878-2A764D0344F1}"/>
              </a:ext>
            </a:extLst>
          </p:cNvPr>
          <p:cNvGrpSpPr/>
          <p:nvPr/>
        </p:nvGrpSpPr>
        <p:grpSpPr>
          <a:xfrm>
            <a:off x="6601643" y="1691640"/>
            <a:ext cx="3868551" cy="1028215"/>
            <a:chOff x="6601643" y="1697104"/>
            <a:chExt cx="3868551" cy="1028215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2BE4255-673C-5445-9990-5B16BD5DBB83}"/>
                </a:ext>
              </a:extLst>
            </p:cNvPr>
            <p:cNvSpPr txBox="1"/>
            <p:nvPr/>
          </p:nvSpPr>
          <p:spPr>
            <a:xfrm>
              <a:off x="6622019" y="2048211"/>
              <a:ext cx="3062775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hollol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fyddar</a:t>
              </a:r>
              <a:endParaRPr lang="en-US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mewnblaniad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y cochlear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0439007E-BAF7-494E-8B7E-F798F97AE544}"/>
                </a:ext>
              </a:extLst>
            </p:cNvPr>
            <p:cNvSpPr/>
            <p:nvPr/>
          </p:nvSpPr>
          <p:spPr>
            <a:xfrm>
              <a:off x="6601643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L, </a:t>
              </a:r>
              <a:r>
                <a:rPr lang="en-GB" sz="21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Llundain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DE04383-8402-D645-8F5E-C0DBFA28D47E}"/>
              </a:ext>
            </a:extLst>
          </p:cNvPr>
          <p:cNvGrpSpPr/>
          <p:nvPr/>
        </p:nvGrpSpPr>
        <p:grpSpPr>
          <a:xfrm>
            <a:off x="4086644" y="1701602"/>
            <a:ext cx="1440160" cy="1753881"/>
            <a:chOff x="3963954" y="1701602"/>
            <a:chExt cx="1440160" cy="175388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49EC32BF-88DC-364D-B47A-760C232FEE18}"/>
                </a:ext>
              </a:extLst>
            </p:cNvPr>
            <p:cNvCxnSpPr/>
            <p:nvPr/>
          </p:nvCxnSpPr>
          <p:spPr bwMode="auto">
            <a:xfrm>
              <a:off x="4678288" y="3211031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CD8B8787-38F5-8B4F-B11E-4EDE444F5B87}"/>
                </a:ext>
              </a:extLst>
            </p:cNvPr>
            <p:cNvSpPr/>
            <p:nvPr/>
          </p:nvSpPr>
          <p:spPr bwMode="auto">
            <a:xfrm>
              <a:off x="396395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Meddyg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Ymgynghorol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8" name="Title 1">
            <a:extLst>
              <a:ext uri="{FF2B5EF4-FFF2-40B4-BE49-F238E27FC236}">
                <a16:creationId xmlns="" xmlns:a16="http://schemas.microsoft.com/office/drawing/2014/main" id="{8B631A6F-53E3-254D-A219-835DF76D8594}"/>
              </a:ext>
            </a:extLst>
          </p:cNvPr>
          <p:cNvSpPr txBox="1">
            <a:spLocks/>
          </p:cNvSpPr>
          <p:nvPr/>
        </p:nvSpPr>
        <p:spPr bwMode="auto">
          <a:xfrm>
            <a:off x="620473" y="333450"/>
            <a:ext cx="624156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Enghreifftiau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iawn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mwy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diwedd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!)</a:t>
            </a:r>
            <a:endParaRPr lang="en-GB" sz="4000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78AFD8B-A2AE-DB4E-8D35-BA9B9B4B6D27}"/>
              </a:ext>
            </a:extLst>
          </p:cNvPr>
          <p:cNvGrpSpPr/>
          <p:nvPr/>
        </p:nvGrpSpPr>
        <p:grpSpPr>
          <a:xfrm>
            <a:off x="3165100" y="5669751"/>
            <a:ext cx="3290201" cy="595898"/>
            <a:chOff x="3042410" y="5522873"/>
            <a:chExt cx="3290201" cy="595898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DDC05A54-BB27-8A43-99CB-93445DC24009}"/>
                </a:ext>
              </a:extLst>
            </p:cNvPr>
            <p:cNvSpPr txBox="1"/>
            <p:nvPr/>
          </p:nvSpPr>
          <p:spPr>
            <a:xfrm>
              <a:off x="3042410" y="5734050"/>
              <a:ext cx="32902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TGAU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mewn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Gwyddoniaeth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9A09A54B-E1EC-8045-A1F6-17879D532B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8288" y="5522873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123BF62B-6B21-454E-A964-D89E3A7A606A}"/>
              </a:ext>
            </a:extLst>
          </p:cNvPr>
          <p:cNvGrpSpPr/>
          <p:nvPr/>
        </p:nvGrpSpPr>
        <p:grpSpPr>
          <a:xfrm>
            <a:off x="9321296" y="3454241"/>
            <a:ext cx="2411401" cy="630254"/>
            <a:chOff x="3453083" y="3454241"/>
            <a:chExt cx="2411401" cy="630254"/>
          </a:xfrm>
        </p:grpSpPr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3290971D-F72B-124E-AA73-1B8EF1C2AA07}"/>
                </a:ext>
              </a:extLst>
            </p:cNvPr>
            <p:cNvCxnSpPr/>
            <p:nvPr/>
          </p:nvCxnSpPr>
          <p:spPr bwMode="auto">
            <a:xfrm>
              <a:off x="4704151" y="3840043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78AD312A-57AD-2A4D-A9AB-F04B2F135403}"/>
                </a:ext>
              </a:extLst>
            </p:cNvPr>
            <p:cNvSpPr txBox="1"/>
            <p:nvPr/>
          </p:nvSpPr>
          <p:spPr>
            <a:xfrm>
              <a:off x="3453083" y="3454241"/>
              <a:ext cx="24114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Profiad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gwaith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4AB4BB7C-11BF-D74F-808A-21FDA08924FF}"/>
              </a:ext>
            </a:extLst>
          </p:cNvPr>
          <p:cNvGrpSpPr/>
          <p:nvPr/>
        </p:nvGrpSpPr>
        <p:grpSpPr>
          <a:xfrm>
            <a:off x="9004377" y="4076263"/>
            <a:ext cx="3255889" cy="1241586"/>
            <a:chOff x="3136164" y="4287896"/>
            <a:chExt cx="3255889" cy="1241586"/>
          </a:xfrm>
        </p:grpSpPr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50F2198D-6331-F246-B865-D351B4D081FA}"/>
                </a:ext>
              </a:extLst>
            </p:cNvPr>
            <p:cNvSpPr txBox="1"/>
            <p:nvPr/>
          </p:nvSpPr>
          <p:spPr>
            <a:xfrm>
              <a:off x="3136164" y="4287896"/>
              <a:ext cx="3255889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Gradd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mewn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Ffotograffiaeth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y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brifysgol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EAE98B59-EA67-1A40-8AAB-B2B669D95E80}"/>
                </a:ext>
              </a:extLst>
            </p:cNvPr>
            <p:cNvCxnSpPr/>
            <p:nvPr/>
          </p:nvCxnSpPr>
          <p:spPr bwMode="auto">
            <a:xfrm>
              <a:off x="4704151" y="528503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02F45AF0-955B-E247-B380-01CBEB909A1D}"/>
              </a:ext>
            </a:extLst>
          </p:cNvPr>
          <p:cNvGrpSpPr/>
          <p:nvPr/>
        </p:nvGrpSpPr>
        <p:grpSpPr>
          <a:xfrm>
            <a:off x="9837307" y="1701602"/>
            <a:ext cx="1440160" cy="1775506"/>
            <a:chOff x="9666821" y="1701602"/>
            <a:chExt cx="1440160" cy="1775506"/>
          </a:xfrm>
        </p:grpSpPr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B8AC639D-4B45-1344-B0B1-A2806CB14850}"/>
                </a:ext>
              </a:extLst>
            </p:cNvPr>
            <p:cNvCxnSpPr/>
            <p:nvPr/>
          </p:nvCxnSpPr>
          <p:spPr bwMode="auto">
            <a:xfrm>
              <a:off x="10401878" y="323265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>
              <a:extLst>
                <a:ext uri="{FF2B5EF4-FFF2-40B4-BE49-F238E27FC236}">
                  <a16:creationId xmlns="" xmlns:a16="http://schemas.microsoft.com/office/drawing/2014/main" id="{F0E4E846-813E-8643-9473-9EEA26F0BEAE}"/>
                </a:ext>
              </a:extLst>
            </p:cNvPr>
            <p:cNvSpPr/>
            <p:nvPr/>
          </p:nvSpPr>
          <p:spPr bwMode="auto">
            <a:xfrm>
              <a:off x="9666821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Ffotograffydd</a:t>
              </a: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Llawrydd</a:t>
              </a:r>
              <a:endParaRPr lang="en-GB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4B6330C5-2B82-8740-95B2-E5322CC3F3D0}"/>
              </a:ext>
            </a:extLst>
          </p:cNvPr>
          <p:cNvSpPr txBox="1"/>
          <p:nvPr/>
        </p:nvSpPr>
        <p:spPr>
          <a:xfrm>
            <a:off x="8788353" y="5870710"/>
            <a:ext cx="34719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TGAU a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Lefel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1F8523B8-6A49-E940-8A69-21D1C0522378}"/>
              </a:ext>
            </a:extLst>
          </p:cNvPr>
          <p:cNvGrpSpPr/>
          <p:nvPr/>
        </p:nvGrpSpPr>
        <p:grpSpPr>
          <a:xfrm>
            <a:off x="9243845" y="5273731"/>
            <a:ext cx="2592288" cy="630254"/>
            <a:chOff x="3375632" y="5142245"/>
            <a:chExt cx="2592288" cy="630254"/>
          </a:xfrm>
        </p:grpSpPr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3A388C4A-36B1-7E4F-B744-6DA29E22A7DA}"/>
                </a:ext>
              </a:extLst>
            </p:cNvPr>
            <p:cNvSpPr txBox="1"/>
            <p:nvPr/>
          </p:nvSpPr>
          <p:spPr>
            <a:xfrm>
              <a:off x="3375632" y="5142245"/>
              <a:ext cx="259228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Teithio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A834FFB5-ACD3-8246-8360-56AAC6A1B7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04151" y="5528047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93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9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264E264-20A7-2046-8A33-CE4A229E03E9}"/>
              </a:ext>
            </a:extLst>
          </p:cNvPr>
          <p:cNvSpPr/>
          <p:nvPr/>
        </p:nvSpPr>
        <p:spPr bwMode="auto">
          <a:xfrm>
            <a:off x="8742933" y="2746143"/>
            <a:ext cx="2323206" cy="230304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22" name="Content Placeholder 4">
            <a:extLst>
              <a:ext uri="{FF2B5EF4-FFF2-40B4-BE49-F238E27FC236}">
                <a16:creationId xmlns="" xmlns:a16="http://schemas.microsoft.com/office/drawing/2014/main" id="{DB368997-DE82-0F4D-AF18-58E378B023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524149"/>
              </p:ext>
            </p:extLst>
          </p:nvPr>
        </p:nvGraphicFramePr>
        <p:xfrm>
          <a:off x="8533871" y="2709714"/>
          <a:ext cx="2945349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53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Gofal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Iechyd a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Chymdeithasol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Peirianneg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Gweithio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gydag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Anifeiliaid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Trin</a:t>
                      </a:r>
                      <a:r>
                        <a:rPr lang="en-GB" sz="1400" b="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i="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Gwallt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2E570F2-3785-0441-B4BC-167E7C79D940}"/>
              </a:ext>
            </a:extLst>
          </p:cNvPr>
          <p:cNvSpPr/>
          <p:nvPr/>
        </p:nvSpPr>
        <p:spPr bwMode="auto">
          <a:xfrm>
            <a:off x="8742933" y="2430757"/>
            <a:ext cx="1428110" cy="17522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20" name="Content Placeholder 4">
            <a:extLst>
              <a:ext uri="{FF2B5EF4-FFF2-40B4-BE49-F238E27FC236}">
                <a16:creationId xmlns="" xmlns:a16="http://schemas.microsoft.com/office/drawing/2014/main" id="{61527C8D-238D-C94F-9249-0F2DFBF113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8088700"/>
              </p:ext>
            </p:extLst>
          </p:nvPr>
        </p:nvGraphicFramePr>
        <p:xfrm>
          <a:off x="8533871" y="1701602"/>
          <a:ext cx="237744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Coginio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Peirianneg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Gweithio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gydag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Anifeiliaid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b="0" baseline="0" dirty="0" err="1">
                          <a:solidFill>
                            <a:schemeClr val="tx1"/>
                          </a:solidFill>
                        </a:rPr>
                        <a:t>Gwnïadyddiaeth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6E64115-8B80-D74A-8138-487AAEF6641B}"/>
              </a:ext>
            </a:extLst>
          </p:cNvPr>
          <p:cNvSpPr/>
          <p:nvPr/>
        </p:nvSpPr>
        <p:spPr bwMode="auto">
          <a:xfrm>
            <a:off x="3508384" y="2195474"/>
            <a:ext cx="2184071" cy="62288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32" name="Content Placeholder 4">
            <a:extLst>
              <a:ext uri="{FF2B5EF4-FFF2-40B4-BE49-F238E27FC236}">
                <a16:creationId xmlns="" xmlns:a16="http://schemas.microsoft.com/office/drawing/2014/main" id="{75457FF8-6D8E-994B-9EA2-2FE2DCB70C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496580"/>
              </p:ext>
            </p:extLst>
          </p:nvPr>
        </p:nvGraphicFramePr>
        <p:xfrm>
          <a:off x="3316191" y="1701602"/>
          <a:ext cx="2376264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949944">
                <a:tc>
                  <a:txBody>
                    <a:bodyPr/>
                    <a:lstStyle/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Cael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dehonglwr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os oes 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angen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 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arnoch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Cael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eich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talu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mwy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na’ch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cyd-weithwyr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am 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wneud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 </a:t>
                      </a:r>
                      <a:r>
                        <a:rPr lang="es-ES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swydd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Is-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deitlau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mewn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cyflwyniadau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fideos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neu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areithiau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Cael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cymorth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radio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C745586-2C6F-8B4B-A16A-C16D84D575D3}"/>
              </a:ext>
            </a:extLst>
          </p:cNvPr>
          <p:cNvSpPr/>
          <p:nvPr/>
        </p:nvSpPr>
        <p:spPr bwMode="auto">
          <a:xfrm>
            <a:off x="3505299" y="4442768"/>
            <a:ext cx="1296144" cy="177265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34" name="Content Placeholder 4">
            <a:extLst>
              <a:ext uri="{FF2B5EF4-FFF2-40B4-BE49-F238E27FC236}">
                <a16:creationId xmlns="" xmlns:a16="http://schemas.microsoft.com/office/drawing/2014/main" id="{DD4ED949-7E5D-8E4D-97B8-82DCA64F72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847321"/>
              </p:ext>
            </p:extLst>
          </p:nvPr>
        </p:nvGraphicFramePr>
        <p:xfrm>
          <a:off x="3316191" y="3714778"/>
          <a:ext cx="237626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18-21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21-30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30-50</a:t>
                      </a: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Unrhyw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oedran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!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39AB0F7-AD42-4F42-9E97-FAB925C2DF19}"/>
              </a:ext>
            </a:extLst>
          </p:cNvPr>
          <p:cNvSpPr/>
          <p:nvPr/>
        </p:nvSpPr>
        <p:spPr bwMode="auto">
          <a:xfrm>
            <a:off x="3505299" y="5177337"/>
            <a:ext cx="330784" cy="210312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374881" cy="772640"/>
          </a:xfrm>
        </p:spPr>
        <p:txBody>
          <a:bodyPr/>
          <a:lstStyle/>
          <a:p>
            <a:r>
              <a:rPr lang="en-GB" sz="4000" b="1" dirty="0" err="1"/>
              <a:t>Cwis</a:t>
            </a:r>
            <a:r>
              <a:rPr lang="en-GB" sz="4000" b="1" dirty="0"/>
              <a:t> </a:t>
            </a:r>
            <a:r>
              <a:rPr lang="en-GB" sz="4000" b="1" dirty="0" err="1"/>
              <a:t>gyrfaoedd</a:t>
            </a:r>
            <a:r>
              <a:rPr lang="en-GB" sz="4000" b="1" dirty="0"/>
              <a:t>!</a:t>
            </a:r>
          </a:p>
        </p:txBody>
      </p:sp>
      <p:graphicFrame>
        <p:nvGraphicFramePr>
          <p:cNvPr id="31" name="Content Placeholder 4">
            <a:extLst>
              <a:ext uri="{FF2B5EF4-FFF2-40B4-BE49-F238E27FC236}">
                <a16:creationId xmlns="" xmlns:a16="http://schemas.microsoft.com/office/drawing/2014/main" id="{4504A7AD-D3C0-8A41-BF16-F7547018C0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6400685"/>
              </p:ext>
            </p:extLst>
          </p:nvPr>
        </p:nvGraphicFramePr>
        <p:xfrm>
          <a:off x="768995" y="1701602"/>
          <a:ext cx="2376264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11680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  </a:t>
                      </a:r>
                      <a:r>
                        <a:rPr lang="es-ES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</a:t>
                      </a:r>
                      <a:r>
                        <a:rPr lang="es-E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 </a:t>
                      </a:r>
                      <a:r>
                        <a:rPr lang="es-ES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sydd</a:t>
                      </a:r>
                      <a:r>
                        <a:rPr lang="es-E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7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ddim</a:t>
                      </a:r>
                      <a:r>
                        <a:rPr lang="es-E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s-E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addasiad</a:t>
                      </a:r>
                      <a:r>
                        <a:rPr lang="es-E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rhesymol</a:t>
                      </a:r>
                      <a:r>
                        <a:rPr lang="es-ES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GB" sz="17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Content Placeholder 4">
            <a:extLst>
              <a:ext uri="{FF2B5EF4-FFF2-40B4-BE49-F238E27FC236}">
                <a16:creationId xmlns="" xmlns:a16="http://schemas.microsoft.com/office/drawing/2014/main" id="{8F618FB0-CDAB-F147-A90C-D34293D303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935321"/>
              </p:ext>
            </p:extLst>
          </p:nvPr>
        </p:nvGraphicFramePr>
        <p:xfrm>
          <a:off x="768995" y="3714778"/>
          <a:ext cx="2376264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  </a:t>
                      </a:r>
                      <a:r>
                        <a:rPr lang="en-GB" sz="17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Erbyn</a:t>
                      </a: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pryd</a:t>
                      </a: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mae’n</a:t>
                      </a: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rhaid</a:t>
                      </a: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chi </a:t>
                      </a:r>
                      <a:r>
                        <a:rPr lang="en-GB" sz="17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ddechrau’r</a:t>
                      </a: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brifysgol</a:t>
                      </a:r>
                      <a:r>
                        <a:rPr lang="en-GB" sz="17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GB" sz="17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Content Placeholder 4">
            <a:extLst>
              <a:ext uri="{FF2B5EF4-FFF2-40B4-BE49-F238E27FC236}">
                <a16:creationId xmlns="" xmlns:a16="http://schemas.microsoft.com/office/drawing/2014/main" id="{B6356F80-23AB-C54F-B176-573B499B54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0742113"/>
              </p:ext>
            </p:extLst>
          </p:nvPr>
        </p:nvGraphicFramePr>
        <p:xfrm>
          <a:off x="768995" y="4656610"/>
          <a:ext cx="2376264" cy="994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94691">
                <a:tc>
                  <a:txBody>
                    <a:bodyPr/>
                    <a:lstStyle/>
                    <a:p>
                      <a:pPr marL="342900" marR="0" lvl="0" indent="-34290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  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Pwy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sy’n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gwneud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cais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am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Fynediad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at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Waith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Content Placeholder 4">
            <a:extLst>
              <a:ext uri="{FF2B5EF4-FFF2-40B4-BE49-F238E27FC236}">
                <a16:creationId xmlns="" xmlns:a16="http://schemas.microsoft.com/office/drawing/2014/main" id="{580B96B7-9B3A-BE48-A78E-DA883853EA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438516"/>
              </p:ext>
            </p:extLst>
          </p:nvPr>
        </p:nvGraphicFramePr>
        <p:xfrm>
          <a:off x="3316191" y="4706421"/>
          <a:ext cx="237626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Eich</a:t>
                      </a: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cyflogwr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Eich</a:t>
                      </a: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rhieni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</a:t>
                      </a:r>
                    </a:p>
                    <a:p>
                      <a:pPr marL="228600" lvl="0" indent="-228600">
                        <a:spcBef>
                          <a:spcPts val="0"/>
                        </a:spcBef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Eich</a:t>
                      </a:r>
                      <a:r>
                        <a:rPr lang="en-GB" sz="14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rheolwr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DB989F3-7510-2242-B89B-F9B9E99DF3C4}"/>
              </a:ext>
            </a:extLst>
          </p:cNvPr>
          <p:cNvSpPr/>
          <p:nvPr/>
        </p:nvSpPr>
        <p:spPr bwMode="auto">
          <a:xfrm>
            <a:off x="8729973" y="3760142"/>
            <a:ext cx="1441070" cy="850519"/>
          </a:xfrm>
          <a:prstGeom prst="rect">
            <a:avLst/>
          </a:prstGeom>
          <a:solidFill>
            <a:schemeClr val="accent4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aphicFrame>
        <p:nvGraphicFramePr>
          <p:cNvPr id="19" name="Content Placeholder 4">
            <a:extLst>
              <a:ext uri="{FF2B5EF4-FFF2-40B4-BE49-F238E27FC236}">
                <a16:creationId xmlns="" xmlns:a16="http://schemas.microsoft.com/office/drawing/2014/main" id="{7BFF125F-CCE5-764A-905A-CB7466A384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6418887"/>
              </p:ext>
            </p:extLst>
          </p:nvPr>
        </p:nvGraphicFramePr>
        <p:xfrm>
          <a:off x="6022494" y="1701602"/>
          <a:ext cx="2377440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 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1914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beth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oedd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brentisiaeth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fwyaf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poblogaidd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GB" sz="17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Content Placeholder 4">
            <a:extLst>
              <a:ext uri="{FF2B5EF4-FFF2-40B4-BE49-F238E27FC236}">
                <a16:creationId xmlns="" xmlns:a16="http://schemas.microsoft.com/office/drawing/2014/main" id="{468BA37F-E9EA-E240-BF94-0F58AB220B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1303683"/>
              </p:ext>
            </p:extLst>
          </p:nvPr>
        </p:nvGraphicFramePr>
        <p:xfrm>
          <a:off x="6022494" y="2709714"/>
          <a:ext cx="2377440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2014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beth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oedd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brentisiaeth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fwyaf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poblogaidd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GB" sz="17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Content Placeholder 4">
            <a:extLst>
              <a:ext uri="{FF2B5EF4-FFF2-40B4-BE49-F238E27FC236}">
                <a16:creationId xmlns="" xmlns:a16="http://schemas.microsoft.com/office/drawing/2014/main" id="{8A2C78F4-F51F-5440-AFFE-224F383081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9689794"/>
              </p:ext>
            </p:extLst>
          </p:nvPr>
        </p:nvGraphicFramePr>
        <p:xfrm>
          <a:off x="6022494" y="3717826"/>
          <a:ext cx="2377440" cy="94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183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1700" b="1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  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sgiliau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sy’n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fwyaf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gwerthfawr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7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gyflogwyr</a:t>
                      </a:r>
                      <a:r>
                        <a:rPr lang="en-GB" sz="17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GB" sz="17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Content Placeholder 4">
            <a:extLst>
              <a:ext uri="{FF2B5EF4-FFF2-40B4-BE49-F238E27FC236}">
                <a16:creationId xmlns="" xmlns:a16="http://schemas.microsoft.com/office/drawing/2014/main" id="{53DEEC7F-984B-0946-9CC5-14D3B8630B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8659539"/>
              </p:ext>
            </p:extLst>
          </p:nvPr>
        </p:nvGraphicFramePr>
        <p:xfrm>
          <a:off x="8533871" y="3717826"/>
          <a:ext cx="237744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Cyfathrebu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Gwaith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tîm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Rheoli</a:t>
                      </a:r>
                      <a:r>
                        <a:rPr kumimoji="0" lang="en-GB" sz="1400" b="0" i="0" u="none" strike="noStrike" cap="none" normalizeH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GB" sz="1400" b="0" i="0" u="none" strike="noStrike" cap="none" normalizeH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amser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marR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Datrys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problemau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2BE36EE-371A-0246-8AA1-A77B14A37E66}"/>
              </a:ext>
            </a:extLst>
          </p:cNvPr>
          <p:cNvSpPr txBox="1"/>
          <p:nvPr/>
        </p:nvSpPr>
        <p:spPr>
          <a:xfrm>
            <a:off x="8703569" y="4736751"/>
            <a:ext cx="220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Pob</a:t>
            </a:r>
            <a:r>
              <a:rPr lang="en-GB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GB" sz="1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ohonyn</a:t>
            </a:r>
            <a:r>
              <a:rPr lang="en-GB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nhw</a:t>
            </a:r>
            <a:r>
              <a:rPr lang="en-GB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endParaRPr lang="en-GB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01C2511-6646-C541-B60D-F193018CACE9}"/>
              </a:ext>
            </a:extLst>
          </p:cNvPr>
          <p:cNvSpPr txBox="1"/>
          <p:nvPr/>
        </p:nvSpPr>
        <p:spPr>
          <a:xfrm>
            <a:off x="8703569" y="4992671"/>
            <a:ext cx="308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Sori, </a:t>
            </a:r>
            <a:r>
              <a:rPr lang="en-GB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tric</a:t>
            </a:r>
            <a:r>
              <a:rPr lang="en-GB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oedd</a:t>
            </a:r>
            <a:r>
              <a:rPr lang="en-GB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cwestiwn</a:t>
            </a:r>
            <a:r>
              <a:rPr lang="en-GB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yna</a:t>
            </a:r>
            <a:r>
              <a:rPr lang="en-GB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903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9" grpId="0" animBg="1"/>
      <p:bldP spid="45" grpId="0" animBg="1"/>
      <p:bldP spid="46" grpId="0" animBg="1"/>
      <p:bldP spid="18" grpId="0" animBg="1"/>
      <p:bldP spid="25" grpId="0"/>
      <p:bldP spid="2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="" xmlns:a16="http://schemas.microsoft.com/office/drawing/2014/main" id="{6AF47CC2-9A74-2B47-8185-7B6D0BBB555B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7</a:t>
            </a:r>
            <a:r>
              <a:rPr lang="en-US" sz="7200" kern="0" dirty="0" smtClean="0">
                <a:solidFill>
                  <a:srgbClr val="FFE900"/>
                </a:solidFill>
                <a:latin typeface="Calibri" panose="020F0502020204030204" pitchFamily="34" charset="0"/>
              </a:rPr>
              <a:t>.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Cymorth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 a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thechnoleg</a:t>
            </a:r>
            <a:endParaRPr lang="en-US" sz="72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763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FE1E764-049D-1443-A8F6-151D72E76569}"/>
              </a:ext>
            </a:extLst>
          </p:cNvPr>
          <p:cNvSpPr txBox="1">
            <a:spLocks/>
          </p:cNvSpPr>
          <p:nvPr/>
        </p:nvSpPr>
        <p:spPr>
          <a:xfrm>
            <a:off x="624979" y="1701602"/>
            <a:ext cx="9217024" cy="576064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Rhowch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enw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gyda’r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darlun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cywir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="" xmlns:a16="http://schemas.microsoft.com/office/drawing/2014/main" id="{4D96B411-44C1-B745-BC1E-F76CA4B35C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1041451"/>
              </p:ext>
            </p:extLst>
          </p:nvPr>
        </p:nvGraphicFramePr>
        <p:xfrm>
          <a:off x="624979" y="2277666"/>
          <a:ext cx="10945215" cy="3551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28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1400">
                  <a:extLst>
                    <a:ext uri="{9D8B030D-6E8A-4147-A177-3AD203B41FA5}">
                      <a16:colId xmlns="" xmlns:a16="http://schemas.microsoft.com/office/drawing/2014/main" val="1654541026"/>
                    </a:ext>
                  </a:extLst>
                </a:gridCol>
                <a:gridCol w="5390917">
                  <a:extLst>
                    <a:ext uri="{9D8B030D-6E8A-4147-A177-3AD203B41FA5}">
                      <a16:colId xmlns="" xmlns:a16="http://schemas.microsoft.com/office/drawing/2014/main" val="3855006846"/>
                    </a:ext>
                  </a:extLst>
                </a:gridCol>
              </a:tblGrid>
              <a:tr h="564063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Amser</a:t>
                      </a: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1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ychwanegol</a:t>
                      </a: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25%</a:t>
                      </a: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Gwefus-siaradwr</a:t>
                      </a:r>
                      <a:endParaRPr lang="en-US" sz="2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406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Athro</a:t>
                      </a: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Plant </a:t>
                      </a:r>
                      <a:r>
                        <a:rPr lang="en-GB" sz="21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Byddar</a:t>
                      </a: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Agenda neu </a:t>
                      </a: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drawsgrifiad</a:t>
                      </a: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4870525"/>
                  </a:ext>
                </a:extLst>
              </a:tr>
              <a:tr h="564063">
                <a:tc>
                  <a:txBody>
                    <a:bodyPr/>
                    <a:lstStyle/>
                    <a:p>
                      <a:pPr marL="298450" marR="0" lvl="0" indent="-29845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Cofnodwr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lleferydd-i-destun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(STTR)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Dehonglydd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Iaith </a:t>
                      </a: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Arwyddion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Prydain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9141056"/>
                  </a:ext>
                </a:extLst>
              </a:tr>
              <a:tr h="564063">
                <a:tc>
                  <a:txBody>
                    <a:bodyPr/>
                    <a:lstStyle/>
                    <a:p>
                      <a:pPr marL="298450" marR="0" lvl="0" indent="-29845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Mwyadur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ffôn</a:t>
                      </a:r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Gweithiwr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Cymorth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Cyfathrebu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(GCC)</a:t>
                      </a: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64642846"/>
                  </a:ext>
                </a:extLst>
              </a:tr>
              <a:tr h="564062"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Is-</a:t>
                      </a:r>
                      <a:r>
                        <a:rPr lang="en-GB" sz="21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deitlau</a:t>
                      </a: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marR="0" lvl="0" indent="-29845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Cymerwr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nodiadau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GB" sz="21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Ysgrifenedig</a:t>
                      </a: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</a:t>
                      </a:r>
                      <a:r>
                        <a:rPr lang="en-GB" sz="21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Electronig</a:t>
                      </a: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98363918"/>
                  </a:ext>
                </a:extLst>
              </a:tr>
              <a:tr h="564063">
                <a:tc>
                  <a:txBody>
                    <a:bodyPr/>
                    <a:lstStyle/>
                    <a:p>
                      <a:pPr marL="12700" marR="0" lvl="0" indent="-1270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Hyfforddiant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mewn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ymwybyddiaeth</a:t>
                      </a: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 </a:t>
                      </a:r>
                      <a:r>
                        <a:rPr lang="en-US" sz="21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fyddardod</a:t>
                      </a:r>
                      <a:endParaRPr lang="en-US" sz="2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endParaRPr lang="en-GB" sz="21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98450" indent="-298450">
                        <a:tabLst/>
                      </a:pPr>
                      <a:r>
                        <a:rPr lang="en-GB" sz="2100" b="0" i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Cymorth</a:t>
                      </a:r>
                      <a:r>
                        <a:rPr lang="en-GB" sz="21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Radio</a:t>
                      </a:r>
                    </a:p>
                  </a:txBody>
                  <a:tcPr marL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3666278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6648CD81-9237-5E40-B416-25A78E5F1C7F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585012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 err="1">
                <a:solidFill>
                  <a:schemeClr val="accent4"/>
                </a:solidFill>
                <a:latin typeface="Calibri" panose="020F0502020204030204" pitchFamily="34" charset="0"/>
              </a:rPr>
              <a:t>Gweithgaredd</a:t>
            </a: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 – </a:t>
            </a:r>
            <a:b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</a:br>
            <a:r>
              <a:rPr lang="en-GB" sz="4000" dirty="0" err="1">
                <a:solidFill>
                  <a:schemeClr val="accent4"/>
                </a:solidFill>
                <a:latin typeface="Calibri" panose="020F0502020204030204" pitchFamily="34" charset="0"/>
              </a:rPr>
              <a:t>Cymorth</a:t>
            </a:r>
            <a:r>
              <a:rPr lang="en-GB" sz="4000" dirty="0">
                <a:solidFill>
                  <a:schemeClr val="accent4"/>
                </a:solidFill>
                <a:latin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chemeClr val="accent4"/>
                </a:solidFill>
                <a:latin typeface="Calibri" panose="020F0502020204030204" pitchFamily="34" charset="0"/>
              </a:rPr>
              <a:t>cyfathrebu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43A6195-2082-A84D-B42E-D5ED603996BF}"/>
              </a:ext>
            </a:extLst>
          </p:cNvPr>
          <p:cNvSpPr/>
          <p:nvPr/>
        </p:nvSpPr>
        <p:spPr bwMode="auto">
          <a:xfrm>
            <a:off x="5953571" y="2277666"/>
            <a:ext cx="144016" cy="3672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90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8B6C8080-C3CE-0743-AD1D-22FF1E9A2D36}"/>
              </a:ext>
            </a:extLst>
          </p:cNvPr>
          <p:cNvSpPr txBox="1">
            <a:spLocks/>
          </p:cNvSpPr>
          <p:nvPr/>
        </p:nvSpPr>
        <p:spPr bwMode="auto">
          <a:xfrm>
            <a:off x="631421" y="1701602"/>
            <a:ext cx="11226805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spcCol="182880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800" dirty="0" err="1"/>
              <a:t>Trefniadau</a:t>
            </a:r>
            <a:r>
              <a:rPr lang="en-GB" sz="2800" dirty="0"/>
              <a:t> </a:t>
            </a:r>
            <a:r>
              <a:rPr lang="en-GB" sz="2800" dirty="0" err="1"/>
              <a:t>Ymarferol</a:t>
            </a:r>
            <a:endParaRPr lang="en-GB" sz="2800" dirty="0"/>
          </a:p>
          <a:p>
            <a:r>
              <a:rPr lang="en-GB" sz="2800" dirty="0" err="1"/>
              <a:t>Codwch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llaw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siarad</a:t>
            </a:r>
            <a:endParaRPr lang="en-GB" sz="2800" dirty="0"/>
          </a:p>
          <a:p>
            <a:r>
              <a:rPr lang="en-GB" sz="2800" dirty="0" err="1"/>
              <a:t>Siaradwch</a:t>
            </a:r>
            <a:r>
              <a:rPr lang="en-GB" sz="2800" dirty="0"/>
              <a:t> un </a:t>
            </a:r>
            <a:r>
              <a:rPr lang="en-GB" sz="2800" dirty="0" err="1"/>
              <a:t>ar</a:t>
            </a:r>
            <a:r>
              <a:rPr lang="en-GB" sz="2800" dirty="0"/>
              <a:t> y </a:t>
            </a:r>
            <a:r>
              <a:rPr lang="en-GB" sz="2800" dirty="0" err="1"/>
              <a:t>tro</a:t>
            </a:r>
            <a:endParaRPr lang="en-GB" sz="2800" dirty="0"/>
          </a:p>
          <a:p>
            <a:r>
              <a:rPr lang="en-GB" sz="2800" dirty="0" err="1"/>
              <a:t>Cefnogwch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gilydd</a:t>
            </a:r>
            <a:endParaRPr lang="en-GB" sz="2800" dirty="0"/>
          </a:p>
          <a:p>
            <a:r>
              <a:rPr lang="en-GB" sz="2800" dirty="0" err="1"/>
              <a:t>Sicrhewch</a:t>
            </a:r>
            <a:r>
              <a:rPr lang="en-GB" sz="2800" dirty="0"/>
              <a:t> </a:t>
            </a:r>
            <a:r>
              <a:rPr lang="en-GB" sz="2800" dirty="0" err="1"/>
              <a:t>fod</a:t>
            </a:r>
            <a:r>
              <a:rPr lang="en-GB" sz="2800" dirty="0"/>
              <a:t> </a:t>
            </a:r>
            <a:r>
              <a:rPr lang="en-GB" sz="2800" dirty="0" err="1"/>
              <a:t>pawb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gallu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gweld</a:t>
            </a:r>
            <a:r>
              <a:rPr lang="en-GB" sz="2800" dirty="0"/>
              <a:t> chi</a:t>
            </a:r>
          </a:p>
          <a:p>
            <a:r>
              <a:rPr lang="en-GB" sz="2800" dirty="0" err="1"/>
              <a:t>Byddwch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agored</a:t>
            </a:r>
            <a:r>
              <a:rPr lang="en-GB" sz="2800" dirty="0"/>
              <a:t> ac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onest</a:t>
            </a:r>
            <a:endParaRPr lang="en-GB" sz="2800" dirty="0"/>
          </a:p>
          <a:p>
            <a:r>
              <a:rPr lang="en-GB" sz="2800" dirty="0" err="1"/>
              <a:t>Mwynhewch</a:t>
            </a:r>
            <a:r>
              <a:rPr lang="en-GB" sz="2800" dirty="0"/>
              <a:t>!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8127AFF-B7EB-7543-A03E-7E8E23F480CA}"/>
              </a:ext>
            </a:extLst>
          </p:cNvPr>
          <p:cNvSpPr txBox="1">
            <a:spLocks/>
          </p:cNvSpPr>
          <p:nvPr/>
        </p:nvSpPr>
        <p:spPr bwMode="auto">
          <a:xfrm>
            <a:off x="633177" y="320040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FFE900"/>
                </a:solidFill>
                <a:latin typeface="Work Sans" pitchFamily="2" charset="77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dirty="0" err="1">
                <a:latin typeface="Calibri" panose="020F0502020204030204" pitchFamily="34" charset="0"/>
              </a:rPr>
              <a:t>Rheolau</a:t>
            </a:r>
            <a:r>
              <a:rPr lang="en-GB" sz="4000" dirty="0">
                <a:latin typeface="Calibri" panose="020F0502020204030204" pitchFamily="34" charset="0"/>
              </a:rPr>
              <a:t> </a:t>
            </a:r>
            <a:r>
              <a:rPr lang="en-GB" sz="4000" dirty="0" err="1">
                <a:latin typeface="Calibri" panose="020F0502020204030204" pitchFamily="34" charset="0"/>
              </a:rPr>
              <a:t>Sylfaenol</a:t>
            </a:r>
            <a:endParaRPr lang="en-GB" sz="400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339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774C535-7631-A141-941A-5CEDDC658DB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983" y="1563439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FB27330-9DC5-B24E-A047-BC9D2EEB617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648" y="3666237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72A8C68-9529-5447-B587-6216201232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703" y="1563439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BBFCF5A-7509-CF4E-84DA-5EABF512FC2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6" r="10767" b="2485"/>
          <a:stretch/>
        </p:blipFill>
        <p:spPr>
          <a:xfrm>
            <a:off x="8298851" y="3666237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36CAF041-773C-DF42-8AD8-E687A4C56B5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04" y="3666237"/>
            <a:ext cx="1845935" cy="1845936"/>
          </a:xfrm>
          <a:prstGeom prst="ellipse">
            <a:avLst/>
          </a:prstGeom>
          <a:ln w="38100">
            <a:solidFill>
              <a:schemeClr val="bg2">
                <a:lumMod val="20000"/>
                <a:lumOff val="80000"/>
              </a:schemeClr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6E4CFB6D-BB5A-A84F-914B-42FC77E3FBCB}"/>
              </a:ext>
            </a:extLst>
          </p:cNvPr>
          <p:cNvGrpSpPr/>
          <p:nvPr/>
        </p:nvGrpSpPr>
        <p:grpSpPr>
          <a:xfrm>
            <a:off x="603504" y="1563439"/>
            <a:ext cx="1845936" cy="1845936"/>
            <a:chOff x="603504" y="1563439"/>
            <a:chExt cx="1845936" cy="1845936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A0963727-3AD8-6D4C-9F5A-E1DEA91FEDB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3504" y="1563439"/>
              <a:ext cx="1845936" cy="1845936"/>
            </a:xfrm>
            <a:prstGeom prst="ellipse">
              <a:avLst/>
            </a:prstGeom>
            <a:ln w="38100">
              <a:solidFill>
                <a:schemeClr val="bg2">
                  <a:lumMod val="20000"/>
                  <a:lumOff val="80000"/>
                </a:schemeClr>
              </a:solidFill>
            </a:ln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8FC24B03-2CA7-384C-A83C-EA98B8E37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3030" y="2637706"/>
              <a:ext cx="666880" cy="666880"/>
            </a:xfrm>
            <a:prstGeom prst="ellipse">
              <a:avLst/>
            </a:prstGeom>
            <a:ln w="38100">
              <a:solidFill>
                <a:schemeClr val="bg2">
                  <a:lumMod val="20000"/>
                  <a:lumOff val="80000"/>
                </a:schemeClr>
              </a:solidFill>
            </a:ln>
          </p:spPr>
        </p:pic>
      </p:grp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DBFC68BB-D8DC-B649-B9B0-157988F12908}"/>
              </a:ext>
            </a:extLst>
          </p:cNvPr>
          <p:cNvSpPr/>
          <p:nvPr/>
        </p:nvSpPr>
        <p:spPr bwMode="auto">
          <a:xfrm>
            <a:off x="6006224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Athro</a:t>
            </a:r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Plant </a:t>
            </a:r>
            <a:r>
              <a:rPr lang="en-GB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Byddar</a:t>
            </a:r>
            <a:endParaRPr lang="en-GB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B6E0ED1-2048-0E4F-A422-279224AFF603}"/>
              </a:ext>
            </a:extLst>
          </p:cNvPr>
          <p:cNvSpPr/>
          <p:nvPr/>
        </p:nvSpPr>
        <p:spPr bwMode="auto">
          <a:xfrm>
            <a:off x="10029010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Cofnodwr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lleferydd-i-destun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(STTR)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7DC82379-E2FA-D94E-8590-12029DF5F17A}"/>
              </a:ext>
            </a:extLst>
          </p:cNvPr>
          <p:cNvSpPr/>
          <p:nvPr/>
        </p:nvSpPr>
        <p:spPr bwMode="auto">
          <a:xfrm>
            <a:off x="2155651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Gwefus-siaradwr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A28BA62-1F95-EF4B-800D-CFF81FD32FF7}"/>
              </a:ext>
            </a:extLst>
          </p:cNvPr>
          <p:cNvSpPr/>
          <p:nvPr/>
        </p:nvSpPr>
        <p:spPr bwMode="auto">
          <a:xfrm>
            <a:off x="6006224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163CD0D-0413-5649-BED8-287DFC0B8B9E}"/>
              </a:ext>
            </a:extLst>
          </p:cNvPr>
          <p:cNvSpPr/>
          <p:nvPr/>
        </p:nvSpPr>
        <p:spPr bwMode="auto">
          <a:xfrm>
            <a:off x="10029010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Dehonglydd</a:t>
            </a:r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Iaith </a:t>
            </a:r>
            <a:r>
              <a:rPr lang="en-GB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Arwyddion</a:t>
            </a:r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Prydain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F78639B7-0578-4F42-AEE0-A3956B7B427F}"/>
              </a:ext>
            </a:extLst>
          </p:cNvPr>
          <p:cNvSpPr/>
          <p:nvPr/>
        </p:nvSpPr>
        <p:spPr bwMode="auto">
          <a:xfrm>
            <a:off x="2155651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Amser</a:t>
            </a:r>
            <a:r>
              <a:rPr lang="en-GB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ychwanegol</a:t>
            </a:r>
            <a:endParaRPr lang="en-GB" sz="16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5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  <p:bldP spid="22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413D93C-BD48-0941-88EC-E70C027B64A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52" t="22362" r="20215"/>
          <a:stretch/>
        </p:blipFill>
        <p:spPr>
          <a:xfrm>
            <a:off x="603504" y="1563439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E8FB216-D0EE-DA41-8C88-7081A058983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14" r="15114" b="2164"/>
          <a:stretch/>
        </p:blipFill>
        <p:spPr>
          <a:xfrm>
            <a:off x="4459981" y="1563439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533CC0D-751D-7A46-AA94-D25FE0AB09B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701" y="1563439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94B2F02-11C1-F249-85CB-E787DB14860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04" y="3666237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A2300FC-455E-334A-87B3-C17FF77D524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981" y="3666237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E153E0D-46EE-4D4E-9133-4A7D63183F1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74" t="11377" r="21836" b="1082"/>
          <a:stretch/>
        </p:blipFill>
        <p:spPr>
          <a:xfrm>
            <a:off x="8304701" y="3666237"/>
            <a:ext cx="1845936" cy="1845936"/>
          </a:xfrm>
          <a:prstGeom prst="ellips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28" name="Oval 27">
            <a:extLst>
              <a:ext uri="{FF2B5EF4-FFF2-40B4-BE49-F238E27FC236}">
                <a16:creationId xmlns="" xmlns:a16="http://schemas.microsoft.com/office/drawing/2014/main" id="{134F5B66-AFCF-B64B-AD08-37633B67C1B2}"/>
              </a:ext>
            </a:extLst>
          </p:cNvPr>
          <p:cNvSpPr/>
          <p:nvPr/>
        </p:nvSpPr>
        <p:spPr bwMode="auto">
          <a:xfrm>
            <a:off x="2155651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Mwyadur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ffôn</a:t>
            </a:r>
            <a:r>
              <a:rPr lang="en-GB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CD7C5235-DFC9-044B-A014-7CB0A5F5506A}"/>
              </a:ext>
            </a:extLst>
          </p:cNvPr>
          <p:cNvSpPr/>
          <p:nvPr/>
        </p:nvSpPr>
        <p:spPr bwMode="auto">
          <a:xfrm>
            <a:off x="6006224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Gweithiwr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Cymorth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Cyfathrebu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(GCC)</a:t>
            </a:r>
            <a:endParaRPr lang="en-GB" sz="1300" kern="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80D501DC-3A58-FB42-BCCA-E33C41B230B9}"/>
              </a:ext>
            </a:extLst>
          </p:cNvPr>
          <p:cNvSpPr/>
          <p:nvPr/>
        </p:nvSpPr>
        <p:spPr bwMode="auto">
          <a:xfrm>
            <a:off x="10029010" y="1557586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Is-</a:t>
            </a:r>
            <a:r>
              <a:rPr lang="en-GB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deitlau</a:t>
            </a:r>
            <a:endParaRPr lang="en-GB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2690FFE-15AD-E040-9E1A-48EAE85B140C}"/>
              </a:ext>
            </a:extLst>
          </p:cNvPr>
          <p:cNvSpPr/>
          <p:nvPr/>
        </p:nvSpPr>
        <p:spPr bwMode="auto">
          <a:xfrm>
            <a:off x="2155651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Cymerwr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nodiadau</a:t>
            </a:r>
            <a:endParaRPr lang="en-GB" sz="1600" kern="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724A5605-3306-424E-9841-E26D442D3629}"/>
              </a:ext>
            </a:extLst>
          </p:cNvPr>
          <p:cNvSpPr/>
          <p:nvPr/>
        </p:nvSpPr>
        <p:spPr bwMode="auto">
          <a:xfrm>
            <a:off x="6006224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55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Hyfforddiant</a:t>
            </a:r>
            <a:r>
              <a:rPr lang="en-US" sz="15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5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mewn</a:t>
            </a:r>
            <a:r>
              <a:rPr lang="en-US" sz="15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5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ymwybyddiaeth</a:t>
            </a:r>
            <a:r>
              <a:rPr lang="en-US" sz="15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55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fyddardod</a:t>
            </a:r>
            <a:endParaRPr lang="en-US" sz="155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B456D4A4-ED73-7340-B74C-39DA93E6230F}"/>
              </a:ext>
            </a:extLst>
          </p:cNvPr>
          <p:cNvSpPr/>
          <p:nvPr/>
        </p:nvSpPr>
        <p:spPr bwMode="auto">
          <a:xfrm>
            <a:off x="10029010" y="3666237"/>
            <a:ext cx="1851789" cy="18517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6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Cymorth</a:t>
            </a:r>
            <a:r>
              <a:rPr lang="en-GB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Radio</a:t>
            </a:r>
          </a:p>
        </p:txBody>
      </p:sp>
    </p:spTree>
    <p:extLst>
      <p:ext uri="{BB962C8B-B14F-4D97-AF65-F5344CB8AC3E}">
        <p14:creationId xmlns:p14="http://schemas.microsoft.com/office/powerpoint/2010/main" val="21640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3FE6542-6F4E-1346-983B-E5171229EA01}"/>
              </a:ext>
            </a:extLst>
          </p:cNvPr>
          <p:cNvSpPr txBox="1">
            <a:spLocks/>
          </p:cNvSpPr>
          <p:nvPr/>
        </p:nvSpPr>
        <p:spPr>
          <a:xfrm>
            <a:off x="656045" y="1701602"/>
            <a:ext cx="9545998" cy="2952328"/>
          </a:xfrm>
          <a:prstGeom prst="rect">
            <a:avLst/>
          </a:prstGeom>
        </p:spPr>
        <p:txBody>
          <a:bodyPr anchor="t"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/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talu</a:t>
            </a:r>
            <a:r>
              <a:rPr lang="en-GB" sz="2800" dirty="0"/>
              <a:t> am </a:t>
            </a:r>
            <a:r>
              <a:rPr lang="en-GB" sz="2800" dirty="0" err="1"/>
              <a:t>gefnogaeth</a:t>
            </a:r>
            <a:r>
              <a:rPr lang="en-GB" sz="2800" dirty="0"/>
              <a:t> </a:t>
            </a:r>
            <a:r>
              <a:rPr lang="en-GB" sz="2800" dirty="0" err="1"/>
              <a:t>mewn</a:t>
            </a:r>
            <a:r>
              <a:rPr lang="en-GB" sz="2800" dirty="0"/>
              <a:t> </a:t>
            </a:r>
            <a:r>
              <a:rPr lang="en-GB" sz="2800" dirty="0" err="1"/>
              <a:t>Addysg</a:t>
            </a:r>
            <a:r>
              <a:rPr lang="en-GB" sz="2800" dirty="0"/>
              <a:t> </a:t>
            </a:r>
            <a:r>
              <a:rPr lang="en-GB" sz="2800" dirty="0" err="1"/>
              <a:t>Uwch</a:t>
            </a:r>
            <a:r>
              <a:rPr lang="en-GB" sz="2800" dirty="0"/>
              <a:t> (</a:t>
            </a:r>
            <a:r>
              <a:rPr lang="en-GB" sz="2800" dirty="0" err="1"/>
              <a:t>prifysgol</a:t>
            </a:r>
            <a:r>
              <a:rPr lang="en-GB" sz="2800" dirty="0"/>
              <a:t>)</a:t>
            </a:r>
          </a:p>
          <a:p>
            <a:pPr marL="457200" indent="-457200"/>
            <a:r>
              <a:rPr lang="en-GB" sz="2800" dirty="0" err="1"/>
              <a:t>Gallwch</a:t>
            </a:r>
            <a:r>
              <a:rPr lang="en-GB" sz="2800" dirty="0"/>
              <a:t> chi </a:t>
            </a:r>
            <a:r>
              <a:rPr lang="en-GB" sz="2800" dirty="0" err="1"/>
              <a:t>ei</a:t>
            </a:r>
            <a:r>
              <a:rPr lang="en-GB" sz="2800" dirty="0"/>
              <a:t> </a:t>
            </a:r>
            <a:r>
              <a:rPr lang="en-GB" sz="2800" dirty="0" err="1"/>
              <a:t>ddefnyddio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brynu</a:t>
            </a:r>
            <a:r>
              <a:rPr lang="en-GB" sz="2800" dirty="0"/>
              <a:t> darn o </a:t>
            </a:r>
            <a:r>
              <a:rPr lang="en-GB" sz="2800" dirty="0" err="1"/>
              <a:t>dechnoleg</a:t>
            </a:r>
            <a:r>
              <a:rPr lang="en-GB" sz="2800" dirty="0"/>
              <a:t> neu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dalu</a:t>
            </a:r>
            <a:r>
              <a:rPr lang="en-GB" sz="2800" dirty="0"/>
              <a:t> am </a:t>
            </a:r>
            <a:r>
              <a:rPr lang="en-GB" sz="2800" dirty="0" err="1"/>
              <a:t>gymorth</a:t>
            </a:r>
            <a:r>
              <a:rPr lang="en-GB" sz="2800" dirty="0"/>
              <a:t> </a:t>
            </a:r>
            <a:r>
              <a:rPr lang="en-GB" sz="2800" dirty="0" err="1"/>
              <a:t>cyfathrebu</a:t>
            </a:r>
            <a:endParaRPr lang="en-GB" sz="2800" dirty="0"/>
          </a:p>
          <a:p>
            <a:pPr marL="457200" indent="-457200"/>
            <a:r>
              <a:rPr lang="en-GB" sz="2800" dirty="0" err="1"/>
              <a:t>Gallwch</a:t>
            </a:r>
            <a:r>
              <a:rPr lang="en-GB" sz="2800" dirty="0"/>
              <a:t> chi </a:t>
            </a:r>
            <a:r>
              <a:rPr lang="en-GB" sz="2800" dirty="0" err="1"/>
              <a:t>wneud</a:t>
            </a:r>
            <a:r>
              <a:rPr lang="en-GB" sz="2800" dirty="0"/>
              <a:t> </a:t>
            </a:r>
            <a:r>
              <a:rPr lang="en-GB" sz="2800" dirty="0" err="1"/>
              <a:t>cais</a:t>
            </a:r>
            <a:r>
              <a:rPr lang="en-GB" sz="2800" dirty="0"/>
              <a:t> am DSA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yr</a:t>
            </a:r>
            <a:r>
              <a:rPr lang="en-GB" sz="2800" dirty="0"/>
              <a:t> un </a:t>
            </a:r>
            <a:r>
              <a:rPr lang="en-GB" sz="2800" dirty="0" err="1"/>
              <a:t>pryd</a:t>
            </a:r>
            <a:r>
              <a:rPr lang="en-GB" sz="2800" dirty="0"/>
              <a:t> </a:t>
            </a:r>
            <a:r>
              <a:rPr lang="en-GB" sz="2800" dirty="0" err="1"/>
              <a:t>â</a:t>
            </a:r>
            <a:r>
              <a:rPr lang="en-GB" sz="2800" dirty="0"/>
              <a:t> </a:t>
            </a:r>
            <a:r>
              <a:rPr lang="en-GB" sz="2800" dirty="0" err="1"/>
              <a:t>gwneud</a:t>
            </a:r>
            <a:r>
              <a:rPr lang="en-GB" sz="2800" dirty="0"/>
              <a:t> </a:t>
            </a:r>
            <a:r>
              <a:rPr lang="en-GB" sz="2800" dirty="0" err="1"/>
              <a:t>cais</a:t>
            </a:r>
            <a:r>
              <a:rPr lang="en-GB" sz="2800" dirty="0"/>
              <a:t> am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benthyciad</a:t>
            </a:r>
            <a:r>
              <a:rPr lang="en-GB" sz="2800" dirty="0"/>
              <a:t> </a:t>
            </a:r>
            <a:r>
              <a:rPr lang="en-GB" sz="2800" dirty="0" err="1"/>
              <a:t>ffioedd</a:t>
            </a:r>
            <a:r>
              <a:rPr lang="en-GB" sz="2800" dirty="0"/>
              <a:t> </a:t>
            </a:r>
            <a:r>
              <a:rPr lang="en-GB" sz="2800" dirty="0" err="1"/>
              <a:t>dysgu</a:t>
            </a:r>
            <a:endParaRPr lang="en-GB" sz="2800" dirty="0"/>
          </a:p>
          <a:p>
            <a:pPr marL="457200" indent="-457200"/>
            <a:r>
              <a:rPr lang="en-GB" sz="2800" dirty="0"/>
              <a:t>Am </a:t>
            </a:r>
            <a:r>
              <a:rPr lang="en-GB" sz="2800" dirty="0" err="1"/>
              <a:t>fwy</a:t>
            </a:r>
            <a:r>
              <a:rPr lang="en-GB" sz="2800" dirty="0"/>
              <a:t> o </a:t>
            </a:r>
            <a:r>
              <a:rPr lang="en-GB" sz="2800" dirty="0" err="1"/>
              <a:t>wybodaeth</a:t>
            </a:r>
            <a:r>
              <a:rPr lang="en-GB" sz="2800" dirty="0"/>
              <a:t>, </a:t>
            </a:r>
            <a:r>
              <a:rPr lang="en-GB" sz="2800" dirty="0" err="1"/>
              <a:t>ymwelwch</a:t>
            </a:r>
            <a:r>
              <a:rPr lang="en-GB" sz="2800" dirty="0"/>
              <a:t> </a:t>
            </a:r>
            <a:r>
              <a:rPr lang="en-GB" sz="2800" dirty="0" err="1"/>
              <a:t>â</a:t>
            </a:r>
            <a:r>
              <a:rPr lang="en-GB" sz="2800" dirty="0"/>
              <a:t> </a:t>
            </a:r>
            <a:r>
              <a:rPr lang="en-GB" sz="2800" dirty="0" err="1"/>
              <a:t>Cyllid</a:t>
            </a:r>
            <a:r>
              <a:rPr lang="en-GB" sz="2800" dirty="0"/>
              <a:t> </a:t>
            </a:r>
            <a:r>
              <a:rPr lang="en-GB" sz="2800" dirty="0" err="1"/>
              <a:t>Myfyrwyr</a:t>
            </a:r>
            <a:r>
              <a:rPr lang="en-GB" sz="2800" dirty="0"/>
              <a:t> Cymru (</a:t>
            </a:r>
            <a:r>
              <a:rPr lang="en-GB" sz="2800" u="sng" dirty="0">
                <a:hlinkClick r:id="rId2"/>
              </a:rPr>
              <a:t>https://www.cyllidmyfyrwyrcymru.co.uk/myfyrwyr-israddedig/myfyrwyr-newydd/pa-</a:t>
            </a:r>
            <a:r>
              <a:rPr lang="en-GB" sz="2800" u="sng" dirty="0" err="1">
                <a:hlinkClick r:id="rId2"/>
              </a:rPr>
              <a:t>gymorth</a:t>
            </a:r>
            <a:r>
              <a:rPr lang="en-GB" sz="2800" u="sng" dirty="0">
                <a:hlinkClick r:id="rId2"/>
              </a:rPr>
              <a:t>-</a:t>
            </a:r>
            <a:r>
              <a:rPr lang="en-GB" sz="2800" u="sng" dirty="0" err="1">
                <a:hlinkClick r:id="rId2"/>
              </a:rPr>
              <a:t>ariannol-sydd-ar-gael</a:t>
            </a:r>
            <a:r>
              <a:rPr lang="en-GB" sz="2800" u="sng" dirty="0">
                <a:hlinkClick r:id="rId2"/>
              </a:rPr>
              <a:t>/</a:t>
            </a:r>
            <a:r>
              <a:rPr lang="en-GB" sz="2800" u="sng" dirty="0" err="1">
                <a:hlinkClick r:id="rId2"/>
              </a:rPr>
              <a:t>lwfans-myfyrwyr-anabl.aspx</a:t>
            </a:r>
            <a:r>
              <a:rPr lang="en-GB" sz="2800" dirty="0"/>
              <a:t>)</a:t>
            </a:r>
            <a:endParaRPr lang="en-GB" sz="2800" kern="0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DFF4351-28CD-B24A-808E-9F4994F1B719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657020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DSA (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Lwfans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Myfyrwyr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Anabl</a:t>
            </a:r>
            <a:r>
              <a:rPr lang="en-GB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GB" sz="4000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20000"/>
          </a:xfrm>
        </p:spPr>
        <p:txBody>
          <a:bodyPr/>
          <a:lstStyle/>
          <a:p>
            <a:r>
              <a:rPr lang="en-GB" sz="4000" b="1" dirty="0"/>
              <a:t>ATW ( </a:t>
            </a:r>
            <a:r>
              <a:rPr lang="en-GB" sz="4000" b="1" dirty="0" err="1"/>
              <a:t>Mynediad</a:t>
            </a:r>
            <a:r>
              <a:rPr lang="en-GB" sz="4000" b="1" dirty="0"/>
              <a:t> At </a:t>
            </a:r>
            <a:r>
              <a:rPr lang="en-GB" sz="4000" b="1" dirty="0" err="1"/>
              <a:t>Waith</a:t>
            </a:r>
            <a:r>
              <a:rPr lang="en-GB" sz="4000" b="1" dirty="0"/>
              <a:t>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4979" y="1714500"/>
            <a:ext cx="8258150" cy="3944374"/>
          </a:xfrm>
          <a:prstGeom prst="rect">
            <a:avLst/>
          </a:prstGeom>
        </p:spPr>
        <p:txBody>
          <a:bodyPr anchor="t"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/>
            <a:r>
              <a:rPr lang="en-GB" sz="2800" dirty="0" err="1"/>
              <a:t>Cynllun</a:t>
            </a:r>
            <a:r>
              <a:rPr lang="en-GB" sz="2800" dirty="0"/>
              <a:t> </a:t>
            </a:r>
            <a:r>
              <a:rPr lang="en-GB" sz="2800" dirty="0" err="1"/>
              <a:t>llywodraeth</a:t>
            </a:r>
            <a:r>
              <a:rPr lang="en-GB" sz="2800" dirty="0"/>
              <a:t> y DU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gyfer</a:t>
            </a:r>
            <a:r>
              <a:rPr lang="en-GB" sz="2800" dirty="0"/>
              <a:t> </a:t>
            </a:r>
            <a:r>
              <a:rPr lang="en-GB" sz="2800" dirty="0" err="1"/>
              <a:t>gweithwyr</a:t>
            </a:r>
            <a:r>
              <a:rPr lang="en-GB" sz="2800" dirty="0"/>
              <a:t> </a:t>
            </a:r>
            <a:r>
              <a:rPr lang="en-GB" sz="2800" dirty="0" err="1"/>
              <a:t>sy’n</a:t>
            </a:r>
            <a:r>
              <a:rPr lang="en-GB" sz="2800" dirty="0"/>
              <a:t> </a:t>
            </a:r>
            <a:r>
              <a:rPr lang="en-GB" sz="2800" dirty="0" err="1"/>
              <a:t>fyddar</a:t>
            </a:r>
            <a:r>
              <a:rPr lang="en-GB" sz="2800" dirty="0"/>
              <a:t> neu </a:t>
            </a:r>
            <a:r>
              <a:rPr lang="en-GB" sz="2800" dirty="0" err="1"/>
              <a:t>sydd</a:t>
            </a:r>
            <a:r>
              <a:rPr lang="en-GB" sz="2800" dirty="0"/>
              <a:t> ag </a:t>
            </a:r>
            <a:r>
              <a:rPr lang="en-GB" sz="2800" dirty="0" err="1"/>
              <a:t>anabledd</a:t>
            </a:r>
            <a:endParaRPr lang="en-GB" sz="2800" dirty="0"/>
          </a:p>
          <a:p>
            <a:pPr marL="457200" indent="-457200"/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cynnig</a:t>
            </a:r>
            <a:r>
              <a:rPr lang="en-GB" sz="2800" dirty="0"/>
              <a:t> </a:t>
            </a:r>
            <a:r>
              <a:rPr lang="en-GB" sz="2800" dirty="0" err="1"/>
              <a:t>cyllid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dalu</a:t>
            </a:r>
            <a:r>
              <a:rPr lang="en-GB" sz="2800" dirty="0"/>
              <a:t> am </a:t>
            </a:r>
            <a:r>
              <a:rPr lang="en-GB" sz="2800" dirty="0" err="1"/>
              <a:t>gefnogaeth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y </a:t>
            </a:r>
            <a:r>
              <a:rPr lang="en-GB" sz="2800" dirty="0" err="1"/>
              <a:t>gweithle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cynnwys</a:t>
            </a:r>
            <a:r>
              <a:rPr lang="en-GB" sz="2800" dirty="0"/>
              <a:t> </a:t>
            </a:r>
            <a:r>
              <a:rPr lang="en-GB" sz="2800" dirty="0" err="1"/>
              <a:t>prentisiaethau</a:t>
            </a:r>
            <a:r>
              <a:rPr lang="en-GB" sz="2800" dirty="0"/>
              <a:t>, </a:t>
            </a:r>
            <a:r>
              <a:rPr lang="en-GB" sz="2800" dirty="0" err="1"/>
              <a:t>hyfforddeiaethau</a:t>
            </a:r>
            <a:r>
              <a:rPr lang="en-GB" sz="2800" dirty="0"/>
              <a:t> ac </a:t>
            </a:r>
            <a:r>
              <a:rPr lang="en-GB" sz="2800" dirty="0" err="1"/>
              <a:t>interniaethau</a:t>
            </a:r>
            <a:r>
              <a:rPr lang="en-GB" sz="2800" dirty="0"/>
              <a:t> </a:t>
            </a:r>
            <a:r>
              <a:rPr lang="en-GB" sz="2800" dirty="0" err="1"/>
              <a:t>â</a:t>
            </a:r>
            <a:r>
              <a:rPr lang="en-GB" sz="2800" dirty="0"/>
              <a:t> </a:t>
            </a:r>
            <a:r>
              <a:rPr lang="en-GB" sz="2800" dirty="0" err="1"/>
              <a:t>chymorth</a:t>
            </a:r>
            <a:endParaRPr lang="en-GB" sz="2800" dirty="0"/>
          </a:p>
          <a:p>
            <a:pPr marL="457200" indent="-457200"/>
            <a:r>
              <a:rPr lang="en-GB" sz="2800" dirty="0"/>
              <a:t>Mae </a:t>
            </a:r>
            <a:r>
              <a:rPr lang="en-GB" sz="2800" dirty="0" err="1"/>
              <a:t>uchafswm</a:t>
            </a:r>
            <a:r>
              <a:rPr lang="en-GB" sz="2800" dirty="0"/>
              <a:t> o £59,200 y </a:t>
            </a:r>
            <a:r>
              <a:rPr lang="en-GB" sz="2800" dirty="0" err="1"/>
              <a:t>flwyddyn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y </a:t>
            </a:r>
            <a:r>
              <a:rPr lang="en-GB" sz="2800" dirty="0" err="1"/>
              <a:t>cyllid</a:t>
            </a:r>
            <a:r>
              <a:rPr lang="en-GB" sz="2800" dirty="0"/>
              <a:t> (o </a:t>
            </a:r>
            <a:r>
              <a:rPr lang="en-GB" sz="2800" dirty="0" err="1"/>
              <a:t>Ebrill</a:t>
            </a:r>
            <a:r>
              <a:rPr lang="en-GB" sz="2800" dirty="0"/>
              <a:t> 2019)</a:t>
            </a:r>
          </a:p>
          <a:p>
            <a:pPr marL="457200" indent="-457200"/>
            <a:r>
              <a:rPr lang="en-GB" sz="2800" dirty="0" err="1"/>
              <a:t>Mae’n</a:t>
            </a:r>
            <a:r>
              <a:rPr lang="en-GB" sz="2800" dirty="0"/>
              <a:t> </a:t>
            </a:r>
            <a:r>
              <a:rPr lang="en-GB" sz="2800" dirty="0" err="1"/>
              <a:t>rhaid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chi </a:t>
            </a:r>
            <a:r>
              <a:rPr lang="en-GB" sz="2800" dirty="0" err="1"/>
              <a:t>wneud</a:t>
            </a:r>
            <a:r>
              <a:rPr lang="en-GB" sz="2800" dirty="0"/>
              <a:t> </a:t>
            </a:r>
            <a:r>
              <a:rPr lang="en-GB" sz="2800" dirty="0" err="1"/>
              <a:t>cais</a:t>
            </a:r>
            <a:r>
              <a:rPr lang="en-GB" sz="2800" dirty="0"/>
              <a:t> am </a:t>
            </a:r>
            <a:r>
              <a:rPr lang="en-GB" sz="2800" dirty="0" err="1"/>
              <a:t>hyn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hunan</a:t>
            </a:r>
            <a:r>
              <a:rPr lang="en-GB" sz="2800" dirty="0"/>
              <a:t> – </a:t>
            </a:r>
            <a:r>
              <a:rPr lang="en-GB" sz="2800" dirty="0" err="1"/>
              <a:t>ar-lein</a:t>
            </a:r>
            <a:r>
              <a:rPr lang="en-GB" sz="2800" dirty="0"/>
              <a:t> </a:t>
            </a:r>
            <a:r>
              <a:rPr lang="en-GB" sz="2800" dirty="0" err="1"/>
              <a:t>trwy</a:t>
            </a:r>
            <a:r>
              <a:rPr lang="en-GB" sz="2800" dirty="0"/>
              <a:t> </a:t>
            </a:r>
            <a:r>
              <a:rPr lang="en-GB" sz="2800" dirty="0" err="1"/>
              <a:t>wefan</a:t>
            </a:r>
            <a:r>
              <a:rPr lang="en-GB" sz="2800" dirty="0"/>
              <a:t> </a:t>
            </a:r>
            <a:r>
              <a:rPr lang="en-GB" sz="2800" dirty="0" err="1"/>
              <a:t>gov.uk</a:t>
            </a:r>
            <a:endParaRPr lang="en-GB" sz="2800" kern="0" dirty="0"/>
          </a:p>
        </p:txBody>
      </p:sp>
    </p:spTree>
    <p:extLst>
      <p:ext uri="{BB962C8B-B14F-4D97-AF65-F5344CB8AC3E}">
        <p14:creationId xmlns:p14="http://schemas.microsoft.com/office/powerpoint/2010/main" val="424915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114134" cy="792088"/>
          </a:xfrm>
        </p:spPr>
        <p:txBody>
          <a:bodyPr/>
          <a:lstStyle/>
          <a:p>
            <a:r>
              <a:rPr lang="en-GB" sz="4000" b="1" dirty="0" err="1"/>
              <a:t>Cwis</a:t>
            </a:r>
            <a:r>
              <a:rPr lang="en-GB" sz="4000" b="1" dirty="0"/>
              <a:t> </a:t>
            </a:r>
            <a:r>
              <a:rPr lang="en-GB" sz="4000" b="1" dirty="0" err="1"/>
              <a:t>technoleg</a:t>
            </a:r>
            <a:r>
              <a:rPr lang="en-GB" sz="4000" b="1" dirty="0"/>
              <a:t>!</a:t>
            </a:r>
          </a:p>
        </p:txBody>
      </p:sp>
      <p:graphicFrame>
        <p:nvGraphicFramePr>
          <p:cNvPr id="20" name="Content Placeholder 4">
            <a:extLst>
              <a:ext uri="{FF2B5EF4-FFF2-40B4-BE49-F238E27FC236}">
                <a16:creationId xmlns="" xmlns:a16="http://schemas.microsoft.com/office/drawing/2014/main" id="{9FDC8258-FE2A-8641-B02C-CF4B8AE781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664856"/>
              </p:ext>
            </p:extLst>
          </p:nvPr>
        </p:nvGraphicFramePr>
        <p:xfrm>
          <a:off x="696987" y="3693294"/>
          <a:ext cx="8784976" cy="803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3642">
                <a:tc>
                  <a:txBody>
                    <a:bodyPr/>
                    <a:lstStyle/>
                    <a:p>
                      <a:pPr marL="342900" indent="-342900">
                        <a:tabLst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Dydw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ddim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clywed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dda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mewn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grwpiau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bobl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felly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dydw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ddim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bod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athro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23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Content Placeholder 4">
            <a:extLst>
              <a:ext uri="{FF2B5EF4-FFF2-40B4-BE49-F238E27FC236}">
                <a16:creationId xmlns="" xmlns:a16="http://schemas.microsoft.com/office/drawing/2014/main" id="{3181AD2C-01EE-6749-A8AE-0A9A88C1BF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6989028"/>
              </p:ext>
            </p:extLst>
          </p:nvPr>
        </p:nvGraphicFramePr>
        <p:xfrm>
          <a:off x="696987" y="3251334"/>
          <a:ext cx="8784976" cy="453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3451">
                <a:tc>
                  <a:txBody>
                    <a:bodyPr/>
                    <a:lstStyle/>
                    <a:p>
                      <a:pPr marL="0" marR="0" lvl="0" indent="0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Mae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cymhorthion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radio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eich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helpu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chi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glywed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fel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pobl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sy’n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clywed</a:t>
                      </a:r>
                      <a:endParaRPr lang="en-GB" sz="23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Content Placeholder 4">
            <a:extLst>
              <a:ext uri="{FF2B5EF4-FFF2-40B4-BE49-F238E27FC236}">
                <a16:creationId xmlns="" xmlns:a16="http://schemas.microsoft.com/office/drawing/2014/main" id="{FB78682D-A326-2345-9C34-C4962FEE07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111166"/>
              </p:ext>
            </p:extLst>
          </p:nvPr>
        </p:nvGraphicFramePr>
        <p:xfrm>
          <a:off x="696987" y="2458855"/>
          <a:ext cx="8784976" cy="80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3970">
                <a:tc>
                  <a:txBody>
                    <a:bodyPr/>
                    <a:lstStyle/>
                    <a:p>
                      <a:pPr marL="292100" indent="-292100">
                        <a:tabLst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 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 person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byddar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fod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swyddog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yr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heddlu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trwy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ddefnyddio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radio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wedi’i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addasu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gyfer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cyfathrebu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radio</a:t>
                      </a: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		</a:t>
                      </a: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Content Placeholder 4">
            <a:extLst>
              <a:ext uri="{FF2B5EF4-FFF2-40B4-BE49-F238E27FC236}">
                <a16:creationId xmlns="" xmlns:a16="http://schemas.microsoft.com/office/drawing/2014/main" id="{2A35A4AC-878D-AC4B-A290-5B439CFDD8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2238714"/>
              </p:ext>
            </p:extLst>
          </p:nvPr>
        </p:nvGraphicFramePr>
        <p:xfrm>
          <a:off x="696987" y="1701602"/>
          <a:ext cx="8784976" cy="80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3970">
                <a:tc>
                  <a:txBody>
                    <a:bodyPr/>
                    <a:lstStyle/>
                    <a:p>
                      <a:pPr marL="342900" indent="-342900">
                        <a:tabLst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Dydw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ddim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bod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feddyg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neu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nyrs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oherwydd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dydw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ddim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clywed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curiadau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calonnau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pobl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gyda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stethosgop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GB" sz="23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Content Placeholder 4">
            <a:extLst>
              <a:ext uri="{FF2B5EF4-FFF2-40B4-BE49-F238E27FC236}">
                <a16:creationId xmlns="" xmlns:a16="http://schemas.microsoft.com/office/drawing/2014/main" id="{542E293C-BAD5-3B40-B872-3E41A620FE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735040"/>
              </p:ext>
            </p:extLst>
          </p:nvPr>
        </p:nvGraphicFramePr>
        <p:xfrm>
          <a:off x="696987" y="4450217"/>
          <a:ext cx="8784976" cy="80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3970">
                <a:tc>
                  <a:txBody>
                    <a:bodyPr/>
                    <a:lstStyle/>
                    <a:p>
                      <a:pPr marL="357188" marR="0" lvl="0" indent="-357188" algn="l" defTabSz="6100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 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 person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byddar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weithio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safle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adeiladu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oherwydd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gallan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nhw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gael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rhybuddio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am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dân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gyda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dyfais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wedi’i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3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haddasu</a:t>
                      </a:r>
                      <a:r>
                        <a:rPr lang="en-GB" sz="23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GB" sz="23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Content Placeholder 4">
            <a:extLst>
              <a:ext uri="{FF2B5EF4-FFF2-40B4-BE49-F238E27FC236}">
                <a16:creationId xmlns="" xmlns:a16="http://schemas.microsoft.com/office/drawing/2014/main" id="{93334A9D-2B9A-914E-AB8C-4AA1767D33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206232"/>
              </p:ext>
            </p:extLst>
          </p:nvPr>
        </p:nvGraphicFramePr>
        <p:xfrm>
          <a:off x="9481963" y="2458855"/>
          <a:ext cx="1841218" cy="805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2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5551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Gwir</a:t>
                      </a:r>
                      <a: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/>
                      </a:r>
                      <a:br>
                        <a:rPr lang="en-GB" sz="2300" b="1" i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</a:br>
                      <a:endParaRPr lang="en-GB" sz="23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Content Placeholder 4">
            <a:extLst>
              <a:ext uri="{FF2B5EF4-FFF2-40B4-BE49-F238E27FC236}">
                <a16:creationId xmlns="" xmlns:a16="http://schemas.microsoft.com/office/drawing/2014/main" id="{79EE058C-98E9-C043-A93C-2B4935D502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61248"/>
              </p:ext>
            </p:extLst>
          </p:nvPr>
        </p:nvGraphicFramePr>
        <p:xfrm>
          <a:off x="9481963" y="1701602"/>
          <a:ext cx="1841218" cy="803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2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3969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Anwir</a:t>
                      </a:r>
                      <a:endParaRPr lang="en-GB" sz="23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l"/>
                      <a:endParaRPr lang="en-GB" sz="23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Content Placeholder 4">
            <a:extLst>
              <a:ext uri="{FF2B5EF4-FFF2-40B4-BE49-F238E27FC236}">
                <a16:creationId xmlns="" xmlns:a16="http://schemas.microsoft.com/office/drawing/2014/main" id="{40DB8503-2FF3-DE4F-9C5E-83374523FF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2601029"/>
              </p:ext>
            </p:extLst>
          </p:nvPr>
        </p:nvGraphicFramePr>
        <p:xfrm>
          <a:off x="9481963" y="4462037"/>
          <a:ext cx="184121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2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Gwir</a:t>
                      </a:r>
                      <a:endParaRPr lang="en-GB" sz="23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l"/>
                      <a:endParaRPr lang="en-GB" sz="2300" b="1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" name="Content Placeholder 4">
            <a:extLst>
              <a:ext uri="{FF2B5EF4-FFF2-40B4-BE49-F238E27FC236}">
                <a16:creationId xmlns="" xmlns:a16="http://schemas.microsoft.com/office/drawing/2014/main" id="{9CC9BC04-B69C-054C-9032-E799A7B453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0585670"/>
              </p:ext>
            </p:extLst>
          </p:nvPr>
        </p:nvGraphicFramePr>
        <p:xfrm>
          <a:off x="9481963" y="3693295"/>
          <a:ext cx="1841218" cy="803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2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3642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Anwir</a:t>
                      </a:r>
                      <a:endParaRPr lang="en-GB" sz="23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Content Placeholder 4">
            <a:extLst>
              <a:ext uri="{FF2B5EF4-FFF2-40B4-BE49-F238E27FC236}">
                <a16:creationId xmlns="" xmlns:a16="http://schemas.microsoft.com/office/drawing/2014/main" id="{2CE6A795-2BE1-FC4A-994E-F2D2B88D78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1659410"/>
              </p:ext>
            </p:extLst>
          </p:nvPr>
        </p:nvGraphicFramePr>
        <p:xfrm>
          <a:off x="9481963" y="3262826"/>
          <a:ext cx="1841218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2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GB" sz="2300" b="1" i="0" dirty="0" err="1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Anwir</a:t>
                      </a:r>
                      <a:endParaRPr lang="en-GB" sz="2300" b="1" i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62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Gweithgaredd</a:t>
            </a:r>
            <a:r>
              <a:rPr lang="en-GB" sz="4000" b="1" dirty="0"/>
              <a:t> </a:t>
            </a:r>
            <a:r>
              <a:rPr lang="en-GB" sz="4000" b="1" dirty="0" err="1"/>
              <a:t>Sefyllfaoedd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2"/>
            <a:ext cx="9361040" cy="2952328"/>
          </a:xfrm>
        </p:spPr>
        <p:txBody>
          <a:bodyPr/>
          <a:lstStyle/>
          <a:p>
            <a:r>
              <a:rPr lang="en-GB" sz="3200" dirty="0" err="1"/>
              <a:t>Rhannwch</a:t>
            </a:r>
            <a:r>
              <a:rPr lang="en-GB" sz="3200" dirty="0"/>
              <a:t> y </a:t>
            </a:r>
            <a:r>
              <a:rPr lang="en-GB" sz="3200" dirty="0" err="1"/>
              <a:t>grŵp</a:t>
            </a:r>
            <a:r>
              <a:rPr lang="en-GB" sz="3200" dirty="0"/>
              <a:t> </a:t>
            </a:r>
            <a:r>
              <a:rPr lang="en-GB" sz="3200" dirty="0" err="1"/>
              <a:t>yn</a:t>
            </a:r>
            <a:r>
              <a:rPr lang="en-GB" sz="3200" dirty="0"/>
              <a:t> </a:t>
            </a:r>
            <a:r>
              <a:rPr lang="en-GB" sz="3200" dirty="0" err="1"/>
              <a:t>grwpiau</a:t>
            </a:r>
            <a:r>
              <a:rPr lang="en-GB" sz="3200" dirty="0"/>
              <a:t> </a:t>
            </a:r>
            <a:r>
              <a:rPr lang="en-GB" sz="3200" dirty="0" err="1"/>
              <a:t>llai</a:t>
            </a:r>
            <a:endParaRPr lang="en-GB" sz="3200" dirty="0"/>
          </a:p>
          <a:p>
            <a:r>
              <a:rPr lang="en-GB" sz="3200" dirty="0" err="1"/>
              <a:t>Rhowch</a:t>
            </a:r>
            <a:r>
              <a:rPr lang="en-GB" sz="3200" dirty="0"/>
              <a:t> </a:t>
            </a:r>
            <a:r>
              <a:rPr lang="en-GB" sz="3200" dirty="0" err="1"/>
              <a:t>sefyllfa</a:t>
            </a:r>
            <a:r>
              <a:rPr lang="en-GB" sz="3200" dirty="0"/>
              <a:t> </a:t>
            </a:r>
            <a:r>
              <a:rPr lang="en-GB" sz="3200" dirty="0" err="1"/>
              <a:t>i</a:t>
            </a:r>
            <a:r>
              <a:rPr lang="en-GB" sz="3200" dirty="0"/>
              <a:t> bob </a:t>
            </a:r>
            <a:r>
              <a:rPr lang="en-GB" sz="3200" dirty="0" err="1"/>
              <a:t>grŵp</a:t>
            </a:r>
            <a:endParaRPr lang="en-GB" sz="3200" dirty="0"/>
          </a:p>
          <a:p>
            <a:r>
              <a:rPr lang="en-GB" sz="3200" dirty="0" err="1"/>
              <a:t>Gofynnwch</a:t>
            </a:r>
            <a:r>
              <a:rPr lang="en-GB" sz="3200" dirty="0"/>
              <a:t> </a:t>
            </a:r>
            <a:r>
              <a:rPr lang="en-GB" sz="3200" dirty="0" err="1"/>
              <a:t>iddyn</a:t>
            </a:r>
            <a:r>
              <a:rPr lang="en-GB" sz="3200" dirty="0"/>
              <a:t> </a:t>
            </a:r>
            <a:r>
              <a:rPr lang="en-GB" sz="3200" dirty="0" err="1"/>
              <a:t>nhw</a:t>
            </a:r>
            <a:r>
              <a:rPr lang="en-GB" sz="3200" dirty="0"/>
              <a:t> </a:t>
            </a:r>
            <a:r>
              <a:rPr lang="en-GB" sz="3200" dirty="0" err="1"/>
              <a:t>i</a:t>
            </a:r>
            <a:r>
              <a:rPr lang="en-GB" sz="3200" dirty="0"/>
              <a:t> </a:t>
            </a:r>
            <a:r>
              <a:rPr lang="en-GB" sz="3200" dirty="0" err="1"/>
              <a:t>feddwl</a:t>
            </a:r>
            <a:r>
              <a:rPr lang="en-GB" sz="3200" dirty="0"/>
              <a:t> am </a:t>
            </a:r>
            <a:r>
              <a:rPr lang="en-GB" sz="3200" dirty="0" err="1"/>
              <a:t>ba</a:t>
            </a:r>
            <a:r>
              <a:rPr lang="en-GB" sz="3200" dirty="0"/>
              <a:t> </a:t>
            </a:r>
            <a:r>
              <a:rPr lang="en-GB" sz="3200" dirty="0" err="1"/>
              <a:t>opsiynau</a:t>
            </a:r>
            <a:r>
              <a:rPr lang="en-GB" sz="3200" dirty="0"/>
              <a:t> </a:t>
            </a:r>
            <a:r>
              <a:rPr lang="en-GB" sz="3200" dirty="0" err="1"/>
              <a:t>cefnogaeth</a:t>
            </a:r>
            <a:r>
              <a:rPr lang="en-GB" sz="3200" dirty="0"/>
              <a:t> a all </a:t>
            </a:r>
            <a:r>
              <a:rPr lang="en-GB" sz="3200" dirty="0" err="1"/>
              <a:t>cael</a:t>
            </a:r>
            <a:r>
              <a:rPr lang="en-GB" sz="3200" dirty="0"/>
              <a:t> </a:t>
            </a:r>
            <a:r>
              <a:rPr lang="en-GB" sz="3200" dirty="0" err="1"/>
              <a:t>eu</a:t>
            </a:r>
            <a:r>
              <a:rPr lang="en-GB" sz="3200" dirty="0"/>
              <a:t> </a:t>
            </a:r>
            <a:r>
              <a:rPr lang="en-GB" sz="3200" dirty="0" err="1"/>
              <a:t>defnyddio</a:t>
            </a:r>
            <a:r>
              <a:rPr lang="en-GB" sz="3200" dirty="0"/>
              <a:t> </a:t>
            </a:r>
            <a:r>
              <a:rPr lang="en-GB" sz="3200" dirty="0" err="1"/>
              <a:t>mewn</a:t>
            </a:r>
            <a:r>
              <a:rPr lang="en-GB" sz="3200" dirty="0"/>
              <a:t> </a:t>
            </a:r>
            <a:br>
              <a:rPr lang="en-GB" sz="3200" dirty="0"/>
            </a:br>
            <a:r>
              <a:rPr lang="en-GB" sz="3200" dirty="0" err="1"/>
              <a:t>pob</a:t>
            </a:r>
            <a:r>
              <a:rPr lang="en-GB" sz="3200" dirty="0"/>
              <a:t> </a:t>
            </a:r>
            <a:r>
              <a:rPr lang="en-GB" sz="3200" dirty="0" err="1"/>
              <a:t>sefyllfa</a:t>
            </a:r>
            <a:endParaRPr lang="en-GB" sz="3200" dirty="0"/>
          </a:p>
          <a:p>
            <a:r>
              <a:rPr lang="en-GB" sz="3200" dirty="0" err="1"/>
              <a:t>Cyflwynwch</a:t>
            </a:r>
            <a:r>
              <a:rPr lang="en-GB" sz="3200" dirty="0"/>
              <a:t> </a:t>
            </a:r>
            <a:r>
              <a:rPr lang="en-GB" sz="3200" dirty="0" err="1"/>
              <a:t>yr</a:t>
            </a:r>
            <a:r>
              <a:rPr lang="en-GB" sz="3200" dirty="0"/>
              <a:t> </a:t>
            </a:r>
            <a:r>
              <a:rPr lang="en-GB" sz="3200" dirty="0" err="1"/>
              <a:t>ymatebion</a:t>
            </a:r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7559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09E5DFBF-1F37-9547-B404-AE600A35EC18}"/>
              </a:ext>
            </a:extLst>
          </p:cNvPr>
          <p:cNvSpPr txBox="1">
            <a:spLocks/>
          </p:cNvSpPr>
          <p:nvPr/>
        </p:nvSpPr>
        <p:spPr>
          <a:xfrm>
            <a:off x="624979" y="1701602"/>
            <a:ext cx="8252904" cy="2952328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dirty="0"/>
              <a:t>Sut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popeth</a:t>
            </a:r>
            <a:r>
              <a:rPr lang="en-GB" dirty="0"/>
              <a:t> </a:t>
            </a:r>
            <a:r>
              <a:rPr lang="en-GB" dirty="0" err="1"/>
              <a:t>rydyn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heddiw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gweithio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byd</a:t>
            </a:r>
            <a:r>
              <a:rPr lang="en-GB" dirty="0"/>
              <a:t> go </a:t>
            </a:r>
            <a:r>
              <a:rPr lang="en-GB" dirty="0" err="1"/>
              <a:t>iawn</a:t>
            </a:r>
            <a:r>
              <a:rPr lang="en-GB" dirty="0"/>
              <a:t>?</a:t>
            </a:r>
          </a:p>
          <a:p>
            <a:r>
              <a:rPr lang="en-GB" dirty="0"/>
              <a:t>Pa </a:t>
            </a:r>
            <a:r>
              <a:rPr lang="en-GB" dirty="0" err="1"/>
              <a:t>gefnogaeth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?</a:t>
            </a:r>
          </a:p>
          <a:p>
            <a:r>
              <a:rPr lang="en-GB" dirty="0"/>
              <a:t>Beth </a:t>
            </a:r>
            <a:r>
              <a:rPr lang="en-GB" dirty="0" err="1"/>
              <a:t>oedd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taith</a:t>
            </a:r>
            <a:r>
              <a:rPr lang="en-GB" dirty="0"/>
              <a:t> </a:t>
            </a:r>
            <a:r>
              <a:rPr lang="en-GB" dirty="0" err="1"/>
              <a:t>addysg</a:t>
            </a:r>
            <a:r>
              <a:rPr lang="en-GB" dirty="0"/>
              <a:t> a </a:t>
            </a:r>
            <a:r>
              <a:rPr lang="en-GB" dirty="0" err="1"/>
              <a:t>gyrfa</a:t>
            </a:r>
            <a:r>
              <a:rPr lang="en-GB" dirty="0"/>
              <a:t>?</a:t>
            </a:r>
          </a:p>
          <a:p>
            <a:r>
              <a:rPr lang="en-GB" dirty="0"/>
              <a:t>Pa </a:t>
            </a:r>
            <a:r>
              <a:rPr lang="en-GB" dirty="0" err="1"/>
              <a:t>awgrymiadau</a:t>
            </a:r>
            <a:r>
              <a:rPr lang="en-GB" dirty="0"/>
              <a:t> </a:t>
            </a:r>
            <a:r>
              <a:rPr lang="en-GB" dirty="0" err="1"/>
              <a:t>allan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roi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chi?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FB70FD4-3C2B-6041-9273-6C73A555967A}"/>
              </a:ext>
            </a:extLst>
          </p:cNvPr>
          <p:cNvSpPr txBox="1">
            <a:spLocks/>
          </p:cNvSpPr>
          <p:nvPr/>
        </p:nvSpPr>
        <p:spPr bwMode="auto">
          <a:xfrm>
            <a:off x="621792" y="320040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rgbClr val="FFE90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b="1" dirty="0" err="1"/>
              <a:t>Cofio’r</a:t>
            </a:r>
            <a:r>
              <a:rPr lang="en-GB" sz="4000" b="1" dirty="0"/>
              <a:t> </a:t>
            </a:r>
            <a:r>
              <a:rPr lang="en-GB" sz="4000" b="1" dirty="0" err="1"/>
              <a:t>wynebau</a:t>
            </a:r>
            <a:r>
              <a:rPr lang="en-GB" sz="4000" b="1" dirty="0"/>
              <a:t>?</a:t>
            </a:r>
            <a:endParaRPr lang="en-GB" sz="4000" b="1" kern="0" dirty="0"/>
          </a:p>
        </p:txBody>
      </p:sp>
    </p:spTree>
    <p:extLst>
      <p:ext uri="{BB962C8B-B14F-4D97-AF65-F5344CB8AC3E}">
        <p14:creationId xmlns:p14="http://schemas.microsoft.com/office/powerpoint/2010/main" val="26730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4A19658-959C-5D4E-9ED6-AACE9778ABB5}"/>
              </a:ext>
            </a:extLst>
          </p:cNvPr>
          <p:cNvSpPr/>
          <p:nvPr/>
        </p:nvSpPr>
        <p:spPr bwMode="auto">
          <a:xfrm>
            <a:off x="6635431" y="1341562"/>
            <a:ext cx="5559742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3800" b="1" dirty="0"/>
              <a:t>Doctor </a:t>
            </a:r>
            <a:r>
              <a:rPr lang="en-GB" sz="3800" b="1" dirty="0" err="1"/>
              <a:t>Damweiniau</a:t>
            </a:r>
            <a:r>
              <a:rPr lang="en-GB" sz="3800" b="1" dirty="0"/>
              <a:t> ac </a:t>
            </a:r>
            <a:r>
              <a:rPr lang="en-GB" sz="3800" b="1" dirty="0" err="1"/>
              <a:t>Achosion</a:t>
            </a:r>
            <a:r>
              <a:rPr lang="en-GB" sz="3800" b="1" dirty="0"/>
              <a:t> </a:t>
            </a:r>
            <a:r>
              <a:rPr lang="en-GB" sz="3800" b="1" dirty="0" err="1"/>
              <a:t>Brys</a:t>
            </a:r>
            <a:endParaRPr lang="en-GB" sz="38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6873131" y="1728216"/>
            <a:ext cx="61206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Technoleg</a:t>
            </a:r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gwaith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Stethosgop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electronig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Gwifrau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mewnbwn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uniongyrchol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ffôn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clyfar</a:t>
            </a:r>
            <a:endParaRPr lang="en-GB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6873131" y="2996702"/>
            <a:ext cx="51927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Awgrymiadau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bobl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ifanc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byddar</a:t>
            </a:r>
            <a: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Meddyliwch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beth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ydych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chi’n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dwlu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wneud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. Mae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pob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swydd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heriol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adegau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Bydd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mwynhau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hyn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rydych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chi’n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wneud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help chi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ddod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trwy’r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anawsterau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3EEBE1C-DE6F-C943-B8C0-78C9FBAF9666}"/>
              </a:ext>
            </a:extLst>
          </p:cNvPr>
          <p:cNvSpPr txBox="1"/>
          <p:nvPr/>
        </p:nvSpPr>
        <p:spPr>
          <a:xfrm>
            <a:off x="3627721" y="3438050"/>
            <a:ext cx="25922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Meddyg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Iau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mlynedd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A2C7F231-5BD1-D045-B439-010DDD61FA60}"/>
              </a:ext>
            </a:extLst>
          </p:cNvPr>
          <p:cNvGrpSpPr/>
          <p:nvPr/>
        </p:nvGrpSpPr>
        <p:grpSpPr>
          <a:xfrm>
            <a:off x="3386363" y="4140182"/>
            <a:ext cx="3002163" cy="914483"/>
            <a:chOff x="3139778" y="2800048"/>
            <a:chExt cx="3002163" cy="914483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53E73F03-3870-B843-B260-0B0E2D3E8BC8}"/>
                </a:ext>
              </a:extLst>
            </p:cNvPr>
            <p:cNvSpPr txBox="1"/>
            <p:nvPr/>
          </p:nvSpPr>
          <p:spPr>
            <a:xfrm>
              <a:off x="3139778" y="3037423"/>
              <a:ext cx="300216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Meddygaeth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y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brifysgol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blynedd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0BA43690-8640-B94D-B1E5-61114B2B1212}"/>
                </a:ext>
              </a:extLst>
            </p:cNvPr>
            <p:cNvCxnSpPr/>
            <p:nvPr/>
          </p:nvCxnSpPr>
          <p:spPr bwMode="auto">
            <a:xfrm>
              <a:off x="4722648" y="280004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824AFED9-5644-414A-8AA9-29B5F18A7976}"/>
              </a:ext>
            </a:extLst>
          </p:cNvPr>
          <p:cNvGrpSpPr/>
          <p:nvPr/>
        </p:nvGrpSpPr>
        <p:grpSpPr>
          <a:xfrm>
            <a:off x="2932149" y="5074467"/>
            <a:ext cx="3961844" cy="595284"/>
            <a:chOff x="3212301" y="4635202"/>
            <a:chExt cx="2885282" cy="595284"/>
          </a:xfrm>
        </p:grpSpPr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147CDB40-7C28-CC40-BEC9-FFF8F987AAB9}"/>
                </a:ext>
              </a:extLst>
            </p:cNvPr>
            <p:cNvSpPr txBox="1"/>
            <p:nvPr/>
          </p:nvSpPr>
          <p:spPr>
            <a:xfrm>
              <a:off x="3212301" y="4845765"/>
              <a:ext cx="288528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Lefel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mewn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Gwyddoniaeth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9DC83E6A-3424-A745-B7F8-ABE98553D18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8288" y="4635202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28F3D243-369C-024B-905F-B8F637B1BE2D}"/>
              </a:ext>
            </a:extLst>
          </p:cNvPr>
          <p:cNvGrpSpPr/>
          <p:nvPr/>
        </p:nvGrpSpPr>
        <p:grpSpPr>
          <a:xfrm>
            <a:off x="597684" y="1691640"/>
            <a:ext cx="2979623" cy="1066609"/>
            <a:chOff x="597684" y="1701602"/>
            <a:chExt cx="2979623" cy="1066609"/>
          </a:xfrm>
        </p:grpSpPr>
        <p:sp>
          <p:nvSpPr>
            <p:cNvPr id="54" name="Title 1">
              <a:extLst>
                <a:ext uri="{FF2B5EF4-FFF2-40B4-BE49-F238E27FC236}">
                  <a16:creationId xmlns="" xmlns:a16="http://schemas.microsoft.com/office/drawing/2014/main" id="{EED99ADD-5231-674D-8A6A-89F2D390A2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7684" y="2048211"/>
              <a:ext cx="2497734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US" sz="1900" b="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b="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gymedrol</a:t>
              </a:r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b="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fyddar</a:t>
              </a:r>
              <a:endParaRPr lang="en-US" sz="1900" b="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900" b="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Dau</a:t>
              </a:r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b="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gymorth</a:t>
              </a:r>
              <a:r>
                <a:rPr lang="en-US" sz="1900" b="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b="0" kern="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clyw</a:t>
              </a:r>
              <a:endParaRPr lang="en-GB" sz="1900" b="0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Title 1">
              <a:extLst>
                <a:ext uri="{FF2B5EF4-FFF2-40B4-BE49-F238E27FC236}">
                  <a16:creationId xmlns="" xmlns:a16="http://schemas.microsoft.com/office/drawing/2014/main" id="{A53E0628-759A-3349-873F-53BF35572A7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1992" y="1701602"/>
              <a:ext cx="2975315" cy="41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22008" tIns="61004" rIns="122008" bIns="61004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5pPr>
              <a:lvl6pPr marL="610042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6pPr>
              <a:lvl7pPr marL="1220084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7pPr>
              <a:lvl8pPr marL="1830126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8pPr>
              <a:lvl9pPr marL="2440168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5900">
                  <a:solidFill>
                    <a:schemeClr val="tx2"/>
                  </a:solidFill>
                  <a:latin typeface="Arial" pitchFamily="-107" charset="0"/>
                  <a:ea typeface="ＭＳ Ｐゴシック" pitchFamily="-107" charset="-128"/>
                  <a:cs typeface="ＭＳ Ｐゴシック" pitchFamily="-107" charset="-128"/>
                </a:defRPr>
              </a:lvl9pPr>
            </a:lstStyle>
            <a:p>
              <a:r>
                <a:rPr lang="en-GB" sz="21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B, </a:t>
              </a:r>
              <a:r>
                <a:rPr lang="en-GB" sz="2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Canolbarth</a:t>
              </a:r>
              <a:r>
                <a:rPr lang="en-GB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1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Lloegr</a:t>
              </a:r>
              <a:endParaRPr lang="en-GB" sz="2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D67A0EFD-7D0F-F446-9688-F95680F933A7}"/>
              </a:ext>
            </a:extLst>
          </p:cNvPr>
          <p:cNvGrpSpPr/>
          <p:nvPr/>
        </p:nvGrpSpPr>
        <p:grpSpPr>
          <a:xfrm>
            <a:off x="4254899" y="1701602"/>
            <a:ext cx="1440160" cy="1753881"/>
            <a:chOff x="3963954" y="1701602"/>
            <a:chExt cx="1440160" cy="1753881"/>
          </a:xfrm>
        </p:grpSpPr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68FF6164-A935-B944-900D-677F936CC8FC}"/>
                </a:ext>
              </a:extLst>
            </p:cNvPr>
            <p:cNvCxnSpPr/>
            <p:nvPr/>
          </p:nvCxnSpPr>
          <p:spPr bwMode="auto">
            <a:xfrm>
              <a:off x="4678288" y="3211031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2" name="Oval 71">
              <a:extLst>
                <a:ext uri="{FF2B5EF4-FFF2-40B4-BE49-F238E27FC236}">
                  <a16:creationId xmlns="" xmlns:a16="http://schemas.microsoft.com/office/drawing/2014/main" id="{4A1B62AA-44F8-B949-A575-9A99A19D6561}"/>
                </a:ext>
              </a:extLst>
            </p:cNvPr>
            <p:cNvSpPr/>
            <p:nvPr/>
          </p:nvSpPr>
          <p:spPr bwMode="auto">
            <a:xfrm>
              <a:off x="396395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Meddyg</a:t>
              </a:r>
              <a:r>
                <a:rPr lang="en-GB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4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Ymgynghorol</a:t>
              </a:r>
              <a:endParaRPr kumimoji="0" lang="en-GB" sz="1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6B7D8ECB-95D8-B64F-822C-6A3EE1E3E78A}"/>
              </a:ext>
            </a:extLst>
          </p:cNvPr>
          <p:cNvGrpSpPr/>
          <p:nvPr/>
        </p:nvGrpSpPr>
        <p:grpSpPr>
          <a:xfrm>
            <a:off x="3004161" y="5669751"/>
            <a:ext cx="3816414" cy="595898"/>
            <a:chOff x="3410449" y="5522873"/>
            <a:chExt cx="2444942" cy="595898"/>
          </a:xfrm>
        </p:grpSpPr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94167012-74AE-C24C-AEFF-80328A4F96A7}"/>
                </a:ext>
              </a:extLst>
            </p:cNvPr>
            <p:cNvSpPr txBox="1"/>
            <p:nvPr/>
          </p:nvSpPr>
          <p:spPr>
            <a:xfrm>
              <a:off x="3410449" y="5734050"/>
              <a:ext cx="244494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TGAU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mewn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Gwyddoniaeth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AADD1590-07F4-C547-BB47-53370E4FDCA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8288" y="5522873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057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52" grpId="0"/>
      <p:bldP spid="53" grpId="0"/>
      <p:bldP spid="4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CA61D21-B7B7-0D4A-893B-CD9BB42C2E85}"/>
              </a:ext>
            </a:extLst>
          </p:cNvPr>
          <p:cNvSpPr/>
          <p:nvPr/>
        </p:nvSpPr>
        <p:spPr bwMode="auto">
          <a:xfrm>
            <a:off x="6642413" y="1341562"/>
            <a:ext cx="5552761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 err="1"/>
              <a:t>Ffotograffydd</a:t>
            </a:r>
            <a:endParaRPr lang="en-GB" sz="40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6880113" y="1728216"/>
            <a:ext cx="569004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Technoleg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gwaith</a:t>
            </a:r>
            <a: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Dim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gwaith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ond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defnyddio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dolen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glyw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mewn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theatrau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sinemâu</a:t>
            </a:r>
            <a:endParaRPr lang="en-GB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6880113" y="2992810"/>
            <a:ext cx="51927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Awgrymiadau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bobl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ifanc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byddar</a:t>
            </a:r>
            <a: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Peidiwch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ofni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gofyn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am help –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mae’n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cyflawni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lot ac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helpu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gwrdd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â’ch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targedau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BDBF426-60B6-504C-922A-40538E3ADABC}"/>
              </a:ext>
            </a:extLst>
          </p:cNvPr>
          <p:cNvGrpSpPr/>
          <p:nvPr/>
        </p:nvGrpSpPr>
        <p:grpSpPr>
          <a:xfrm>
            <a:off x="512129" y="1892330"/>
            <a:ext cx="3868551" cy="1028215"/>
            <a:chOff x="6601643" y="1697104"/>
            <a:chExt cx="3868551" cy="1028215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498A9855-B045-E149-9E94-84954C07CFD7}"/>
                </a:ext>
              </a:extLst>
            </p:cNvPr>
            <p:cNvSpPr txBox="1"/>
            <p:nvPr/>
          </p:nvSpPr>
          <p:spPr>
            <a:xfrm>
              <a:off x="6622019" y="2048211"/>
              <a:ext cx="3062775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hollol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fyddar</a:t>
              </a:r>
              <a:endParaRPr lang="en-US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mewnblaniad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y cochlear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EB9B3C36-E464-0544-BF72-A72BC8786694}"/>
                </a:ext>
              </a:extLst>
            </p:cNvPr>
            <p:cNvSpPr/>
            <p:nvPr/>
          </p:nvSpPr>
          <p:spPr>
            <a:xfrm>
              <a:off x="6601643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L, </a:t>
              </a:r>
              <a:r>
                <a:rPr lang="en-GB" sz="21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Llundain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E99B28EF-81DA-9C46-8EB9-355874448E16}"/>
              </a:ext>
            </a:extLst>
          </p:cNvPr>
          <p:cNvGrpSpPr/>
          <p:nvPr/>
        </p:nvGrpSpPr>
        <p:grpSpPr>
          <a:xfrm>
            <a:off x="3603573" y="3669168"/>
            <a:ext cx="2411401" cy="869023"/>
            <a:chOff x="3453083" y="3468478"/>
            <a:chExt cx="2411401" cy="869023"/>
          </a:xfrm>
        </p:grpSpPr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835759A4-1F96-0B46-B1E0-4E7ED1FCDF0D}"/>
                </a:ext>
              </a:extLst>
            </p:cNvPr>
            <p:cNvCxnSpPr/>
            <p:nvPr/>
          </p:nvCxnSpPr>
          <p:spPr bwMode="auto">
            <a:xfrm>
              <a:off x="4704151" y="40930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7316BD3F-3270-B84E-B987-7F4719E072CD}"/>
                </a:ext>
              </a:extLst>
            </p:cNvPr>
            <p:cNvSpPr txBox="1"/>
            <p:nvPr/>
          </p:nvSpPr>
          <p:spPr>
            <a:xfrm>
              <a:off x="3453083" y="3468478"/>
              <a:ext cx="24114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Profiad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gwaith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257C30E3-E353-6D4C-8D72-2AE42D085D7B}"/>
              </a:ext>
            </a:extLst>
          </p:cNvPr>
          <p:cNvGrpSpPr/>
          <p:nvPr/>
        </p:nvGrpSpPr>
        <p:grpSpPr>
          <a:xfrm>
            <a:off x="3286654" y="4501159"/>
            <a:ext cx="3255889" cy="876132"/>
            <a:chOff x="3136164" y="4300469"/>
            <a:chExt cx="3255889" cy="876132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AC594F33-DB25-4442-8E8A-F126183D9ADF}"/>
                </a:ext>
              </a:extLst>
            </p:cNvPr>
            <p:cNvSpPr txBox="1"/>
            <p:nvPr/>
          </p:nvSpPr>
          <p:spPr>
            <a:xfrm>
              <a:off x="3136164" y="4300469"/>
              <a:ext cx="325588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Gradd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mewn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Ffotograffiaeth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y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brifysgol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9D5EE50B-8335-AA45-8AEF-73FEDE86F63A}"/>
                </a:ext>
              </a:extLst>
            </p:cNvPr>
            <p:cNvCxnSpPr/>
            <p:nvPr/>
          </p:nvCxnSpPr>
          <p:spPr bwMode="auto">
            <a:xfrm>
              <a:off x="4704151" y="49321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1F01750E-0033-D849-B468-BB40ED296C26}"/>
              </a:ext>
            </a:extLst>
          </p:cNvPr>
          <p:cNvGrpSpPr/>
          <p:nvPr/>
        </p:nvGrpSpPr>
        <p:grpSpPr>
          <a:xfrm>
            <a:off x="4119584" y="1902292"/>
            <a:ext cx="1440160" cy="1775506"/>
            <a:chOff x="9666821" y="1701602"/>
            <a:chExt cx="1440160" cy="177550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8783DFD7-8267-7549-8E16-110030CF04F3}"/>
                </a:ext>
              </a:extLst>
            </p:cNvPr>
            <p:cNvCxnSpPr/>
            <p:nvPr/>
          </p:nvCxnSpPr>
          <p:spPr bwMode="auto">
            <a:xfrm>
              <a:off x="10401878" y="323265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4D6CA17-624A-0740-9B62-5FF4B4540D03}"/>
                </a:ext>
              </a:extLst>
            </p:cNvPr>
            <p:cNvSpPr/>
            <p:nvPr/>
          </p:nvSpPr>
          <p:spPr bwMode="auto">
            <a:xfrm>
              <a:off x="9666821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Ffotograffydd</a:t>
              </a: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Llawrydd</a:t>
              </a:r>
              <a:endParaRPr lang="en-GB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0D48158-8EB1-1D49-ABF3-5EDE408730A7}"/>
              </a:ext>
            </a:extLst>
          </p:cNvPr>
          <p:cNvSpPr txBox="1"/>
          <p:nvPr/>
        </p:nvSpPr>
        <p:spPr>
          <a:xfrm>
            <a:off x="3127107" y="5939914"/>
            <a:ext cx="34719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TGAU a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Lefel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2B33A6C5-1591-F845-9D4C-78788FE52975}"/>
              </a:ext>
            </a:extLst>
          </p:cNvPr>
          <p:cNvGrpSpPr/>
          <p:nvPr/>
        </p:nvGrpSpPr>
        <p:grpSpPr>
          <a:xfrm>
            <a:off x="3526122" y="5342935"/>
            <a:ext cx="2592288" cy="630254"/>
            <a:chOff x="3375632" y="5142245"/>
            <a:chExt cx="2592288" cy="630254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8B21BD09-D088-D542-B758-D7E4DF0DA33E}"/>
                </a:ext>
              </a:extLst>
            </p:cNvPr>
            <p:cNvSpPr txBox="1"/>
            <p:nvPr/>
          </p:nvSpPr>
          <p:spPr>
            <a:xfrm>
              <a:off x="3375632" y="5142245"/>
              <a:ext cx="259228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Teithio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B4B7205E-2CC5-9941-BD15-5FB0CBA1E0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04151" y="5528047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0310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52" grpId="0"/>
      <p:bldP spid="53" grpId="0"/>
      <p:bldP spid="3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8663DB2-19C7-2C48-B8F1-28804A5815A8}"/>
              </a:ext>
            </a:extLst>
          </p:cNvPr>
          <p:cNvSpPr/>
          <p:nvPr/>
        </p:nvSpPr>
        <p:spPr bwMode="auto">
          <a:xfrm>
            <a:off x="6659396" y="1341562"/>
            <a:ext cx="5535778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6897096" y="1728216"/>
            <a:ext cx="56352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Technoleg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gwaith</a:t>
            </a:r>
            <a: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 Roger </a:t>
            </a:r>
            <a:r>
              <a:rPr lang="en-US" sz="2100" kern="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1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Addasydd</a:t>
            </a:r>
            <a:r>
              <a:rPr lang="en-US" sz="21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Ffôn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Hyfforddiant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mewn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ymwybyddiaeth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fyddardod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staff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ysgol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6897097" y="3305810"/>
            <a:ext cx="496996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Awgrymiadau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bobl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ifanc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byddar</a:t>
            </a:r>
            <a: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Cadwch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agwedd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gadarnhaol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pheidiwch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rhoi’r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ffidl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y to. Mae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yna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swydd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ddelfrydol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yna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bawb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. Mae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popeth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bosib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gyda’r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cymorth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a’r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agwedd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gywir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hollol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fyddar</a:t>
              </a:r>
              <a:endParaRPr lang="en-US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gymorth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clyw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E, </a:t>
              </a:r>
              <a:r>
                <a:rPr lang="en-GB" sz="21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Pont-y-</a:t>
              </a:r>
              <a:r>
                <a:rPr lang="en-GB" sz="21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pŵl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8216EEA-5C4C-5149-92F4-3E73DEF8BCC2}"/>
              </a:ext>
            </a:extLst>
          </p:cNvPr>
          <p:cNvGrpSpPr/>
          <p:nvPr/>
        </p:nvGrpSpPr>
        <p:grpSpPr>
          <a:xfrm>
            <a:off x="3739573" y="3490648"/>
            <a:ext cx="2411401" cy="921560"/>
            <a:chOff x="3471109" y="3490648"/>
            <a:chExt cx="2411401" cy="921560"/>
          </a:xfrm>
        </p:grpSpPr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4D1AC7A8-C56A-D747-8880-02FDD23F1B50}"/>
                </a:ext>
              </a:extLst>
            </p:cNvPr>
            <p:cNvSpPr txBox="1"/>
            <p:nvPr/>
          </p:nvSpPr>
          <p:spPr>
            <a:xfrm>
              <a:off x="3471109" y="3490648"/>
              <a:ext cx="24114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Addysg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oedolion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7708A454-E57B-574F-8FA5-799E77F5711A}"/>
                </a:ext>
              </a:extLst>
            </p:cNvPr>
            <p:cNvCxnSpPr/>
            <p:nvPr/>
          </p:nvCxnSpPr>
          <p:spPr bwMode="auto">
            <a:xfrm>
              <a:off x="4712775" y="416775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0E2D99D2-1980-B143-AD39-C8F1113F0311}"/>
              </a:ext>
            </a:extLst>
          </p:cNvPr>
          <p:cNvSpPr txBox="1">
            <a:spLocks/>
          </p:cNvSpPr>
          <p:nvPr/>
        </p:nvSpPr>
        <p:spPr bwMode="auto">
          <a:xfrm>
            <a:off x="751519" y="333450"/>
            <a:ext cx="585012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>
              <a:lnSpc>
                <a:spcPts val="3920"/>
              </a:lnSpc>
            </a:pPr>
            <a:r>
              <a:rPr lang="en-US" sz="4000" dirty="0" err="1">
                <a:solidFill>
                  <a:schemeClr val="accent4"/>
                </a:solidFill>
                <a:latin typeface="Calibri" panose="020F0502020204030204" pitchFamily="34" charset="0"/>
              </a:rPr>
              <a:t>Cynorthwyydd</a:t>
            </a:r>
            <a:r>
              <a:rPr lang="en-US" sz="4000" dirty="0">
                <a:solidFill>
                  <a:schemeClr val="accent4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Calibri" panose="020F0502020204030204" pitchFamily="34" charset="0"/>
              </a:rPr>
              <a:t>Dysgu</a:t>
            </a:r>
            <a:r>
              <a:rPr lang="en-US" sz="4000" dirty="0">
                <a:solidFill>
                  <a:schemeClr val="accent4"/>
                </a:solidFill>
                <a:latin typeface="Calibri" panose="020F0502020204030204" pitchFamily="34" charset="0"/>
              </a:rPr>
              <a:t> a </a:t>
            </a:r>
            <a:r>
              <a:rPr lang="en-US" sz="4000" dirty="0" err="1">
                <a:solidFill>
                  <a:schemeClr val="accent4"/>
                </a:solidFill>
                <a:latin typeface="Calibri" panose="020F0502020204030204" pitchFamily="34" charset="0"/>
              </a:rPr>
              <a:t>Gofalwr</a:t>
            </a:r>
            <a:r>
              <a:rPr lang="en-US" sz="4000" dirty="0">
                <a:solidFill>
                  <a:schemeClr val="accent4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Calibri" panose="020F0502020204030204" pitchFamily="34" charset="0"/>
              </a:rPr>
              <a:t>Maeth</a:t>
            </a:r>
            <a:endParaRPr lang="en-GB" sz="4000" kern="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5AB5C14-50EA-5045-9D32-D1224CF9ECFF}"/>
              </a:ext>
            </a:extLst>
          </p:cNvPr>
          <p:cNvGrpSpPr/>
          <p:nvPr/>
        </p:nvGrpSpPr>
        <p:grpSpPr>
          <a:xfrm>
            <a:off x="4237558" y="1701602"/>
            <a:ext cx="1440160" cy="1800200"/>
            <a:chOff x="3969094" y="1701602"/>
            <a:chExt cx="1440160" cy="18002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59A13112-2402-1546-82BB-F4DF53CCA251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7E905C01-50A9-664E-8C8F-D447F3A34641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Cynorthwyydd</a:t>
              </a: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Dysgu</a:t>
              </a: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Lefel</a:t>
              </a: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F778F0C-8C05-2144-A5AC-B365750FC772}"/>
              </a:ext>
            </a:extLst>
          </p:cNvPr>
          <p:cNvSpPr txBox="1"/>
          <p:nvPr/>
        </p:nvSpPr>
        <p:spPr>
          <a:xfrm>
            <a:off x="3472334" y="4377624"/>
            <a:ext cx="289371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methu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arholiadau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ysgol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heb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gael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diagnosis o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fyddardod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1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2" grpId="0"/>
      <p:bldP spid="53" grpId="0"/>
      <p:bldP spid="18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979" y="1701602"/>
            <a:ext cx="9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Dewiswch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Gêm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Rhifau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(13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16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oed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) (A 1.1)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Enwau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Swyddi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(13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oed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) (A 1.2)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Gêm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Post-its (13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oed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Bingo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Pobl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(13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oed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) (A 1.3)</a:t>
            </a:r>
          </a:p>
          <a:p>
            <a:pPr marL="349250" indent="-3492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hunain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6BB8C2E2-A20A-9342-A573-D26C5ECFA7D2}"/>
              </a:ext>
            </a:extLst>
          </p:cNvPr>
          <p:cNvSpPr txBox="1">
            <a:spLocks/>
          </p:cNvSpPr>
          <p:nvPr/>
        </p:nvSpPr>
        <p:spPr bwMode="auto">
          <a:xfrm>
            <a:off x="633177" y="320040"/>
            <a:ext cx="825609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FFE900"/>
                </a:solidFill>
                <a:latin typeface="Work Sans" pitchFamily="2" charset="77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610042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1220084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83012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244016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r>
              <a:rPr lang="en-GB" sz="4000" dirty="0" err="1">
                <a:latin typeface="Calibri" panose="020F0502020204030204" pitchFamily="34" charset="0"/>
              </a:rPr>
              <a:t>Torri’r</a:t>
            </a:r>
            <a:r>
              <a:rPr lang="en-GB" sz="4000" dirty="0">
                <a:latin typeface="Calibri" panose="020F0502020204030204" pitchFamily="34" charset="0"/>
              </a:rPr>
              <a:t> </a:t>
            </a:r>
            <a:r>
              <a:rPr lang="en-GB" sz="4000" dirty="0" err="1">
                <a:latin typeface="Calibri" panose="020F0502020204030204" pitchFamily="34" charset="0"/>
              </a:rPr>
              <a:t>Garw</a:t>
            </a:r>
            <a:r>
              <a:rPr lang="en-GB" sz="4000" dirty="0">
                <a:latin typeface="Calibri" panose="020F0502020204030204" pitchFamily="34" charset="0"/>
              </a:rPr>
              <a:t>! </a:t>
            </a:r>
            <a:r>
              <a:rPr lang="en-GB" sz="4000" dirty="0" err="1">
                <a:latin typeface="Calibri" panose="020F0502020204030204" pitchFamily="34" charset="0"/>
              </a:rPr>
              <a:t>Gweithgaredd</a:t>
            </a:r>
            <a:r>
              <a:rPr lang="en-GB" sz="4000" dirty="0">
                <a:latin typeface="Calibri" panose="020F0502020204030204" pitchFamily="34" charset="0"/>
              </a:rPr>
              <a:t> </a:t>
            </a:r>
            <a:r>
              <a:rPr lang="en-GB" sz="4000" dirty="0" err="1">
                <a:latin typeface="Calibri" panose="020F0502020204030204" pitchFamily="34" charset="0"/>
              </a:rPr>
              <a:t>grŵp</a:t>
            </a:r>
            <a:endParaRPr lang="en-GB" sz="4000" kern="0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03D01E-CC01-4848-9764-F719659F93A3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627" y="2565698"/>
            <a:ext cx="6167529" cy="6167529"/>
          </a:xfrm>
          <a:prstGeom prst="ellipse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21578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20DFF3E-2FEE-2746-B98B-75B6BBE97DCB}"/>
              </a:ext>
            </a:extLst>
          </p:cNvPr>
          <p:cNvGrpSpPr/>
          <p:nvPr/>
        </p:nvGrpSpPr>
        <p:grpSpPr>
          <a:xfrm>
            <a:off x="4577413" y="1701602"/>
            <a:ext cx="1440160" cy="1800200"/>
            <a:chOff x="3969094" y="1701602"/>
            <a:chExt cx="1440160" cy="18002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BDF779AA-E9DA-C043-BEFA-9F13CF95380B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2C517455-67FC-8242-B714-8100F73B89B5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Gwerthwr</a:t>
              </a:r>
              <a:endParaRPr lang="en-GB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CF5C930-0078-1E43-A8CF-FA9BE743B387}"/>
              </a:ext>
            </a:extLst>
          </p:cNvPr>
          <p:cNvSpPr/>
          <p:nvPr/>
        </p:nvSpPr>
        <p:spPr bwMode="auto">
          <a:xfrm>
            <a:off x="7545808" y="1341562"/>
            <a:ext cx="4649364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 err="1"/>
              <a:t>Gwerthwr</a:t>
            </a:r>
            <a:endParaRPr lang="en-GB" sz="40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7811127" y="1702720"/>
            <a:ext cx="38310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Technoleg</a:t>
            </a:r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gwaith</a:t>
            </a:r>
            <a:endParaRPr lang="en-GB" sz="21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Addasydd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ffôn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7811127" y="2612210"/>
            <a:ext cx="39750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Awgrymiadau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bobl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ifanc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byddar</a:t>
            </a:r>
            <a: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Cewch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sgyrsiau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onest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gyda’ch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cyflogwr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unrhyw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heriau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rydych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chi’n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hwynebu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Mae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pawb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wahanol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GB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hollol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fyddar</a:t>
              </a:r>
              <a:endParaRPr lang="en-US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cymorth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clyw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C, </a:t>
              </a:r>
              <a:r>
                <a:rPr lang="en-GB" sz="21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Manceinion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C496FEC-66F0-6B41-AAC2-DC7372AB05FE}"/>
              </a:ext>
            </a:extLst>
          </p:cNvPr>
          <p:cNvSpPr txBox="1"/>
          <p:nvPr/>
        </p:nvSpPr>
        <p:spPr>
          <a:xfrm>
            <a:off x="3537554" y="5786126"/>
            <a:ext cx="34719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Gadael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ysgol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16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oed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DE58447-6259-9042-8070-79B30A85B45C}"/>
              </a:ext>
            </a:extLst>
          </p:cNvPr>
          <p:cNvGrpSpPr/>
          <p:nvPr/>
        </p:nvGrpSpPr>
        <p:grpSpPr>
          <a:xfrm>
            <a:off x="4140945" y="4192846"/>
            <a:ext cx="2411401" cy="1037148"/>
            <a:chOff x="3532626" y="3657932"/>
            <a:chExt cx="2411401" cy="1037148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8F4449BB-6718-FB48-99BD-AB90D10F9B45}"/>
                </a:ext>
              </a:extLst>
            </p:cNvPr>
            <p:cNvSpPr txBox="1"/>
            <p:nvPr/>
          </p:nvSpPr>
          <p:spPr>
            <a:xfrm>
              <a:off x="3532626" y="3657932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Cais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am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Brentisiaeth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gyda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Channel 4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4713246" y="445062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A2E6E56-11AD-1C4E-B6D7-3D949EF604D8}"/>
              </a:ext>
            </a:extLst>
          </p:cNvPr>
          <p:cNvGrpSpPr/>
          <p:nvPr/>
        </p:nvGrpSpPr>
        <p:grpSpPr>
          <a:xfrm>
            <a:off x="3793331" y="5193923"/>
            <a:ext cx="3024335" cy="648699"/>
            <a:chOff x="3793331" y="5276809"/>
            <a:chExt cx="3024335" cy="648699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5321565" y="568105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793331" y="5276809"/>
              <a:ext cx="302433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Gweithio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mewn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siop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leol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61073E2-B166-0047-A7D2-6BFA9FC81A41}"/>
              </a:ext>
            </a:extLst>
          </p:cNvPr>
          <p:cNvGrpSpPr/>
          <p:nvPr/>
        </p:nvGrpSpPr>
        <p:grpSpPr>
          <a:xfrm>
            <a:off x="4001349" y="3448693"/>
            <a:ext cx="2592288" cy="629173"/>
            <a:chOff x="3369049" y="4724728"/>
            <a:chExt cx="2592288" cy="62917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0C14FAC0-1B8D-7B4C-ADC4-0AB873DBE497}"/>
                </a:ext>
              </a:extLst>
            </p:cNvPr>
            <p:cNvCxnSpPr/>
            <p:nvPr/>
          </p:nvCxnSpPr>
          <p:spPr bwMode="auto">
            <a:xfrm>
              <a:off x="4688794" y="510944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EA6CEDA-6B2F-BB44-B734-8B6A9B5091DA}"/>
                </a:ext>
              </a:extLst>
            </p:cNvPr>
            <p:cNvSpPr txBox="1"/>
            <p:nvPr/>
          </p:nvSpPr>
          <p:spPr>
            <a:xfrm>
              <a:off x="3369049" y="4724728"/>
              <a:ext cx="259228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Gweithio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fy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ffordd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fyny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69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  <p:bldP spid="52" grpId="0"/>
      <p:bldP spid="53" grpId="0"/>
      <p:bldP spid="6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B1658EA-005B-774E-A6A8-33FCE91803E2}"/>
              </a:ext>
            </a:extLst>
          </p:cNvPr>
          <p:cNvSpPr/>
          <p:nvPr/>
        </p:nvSpPr>
        <p:spPr bwMode="auto">
          <a:xfrm>
            <a:off x="7850888" y="1341562"/>
            <a:ext cx="4344287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 err="1"/>
              <a:t>Cyfarwyddydd</a:t>
            </a:r>
            <a:r>
              <a:rPr lang="en-US" sz="4000" b="1" dirty="0"/>
              <a:t> </a:t>
            </a:r>
            <a:r>
              <a:rPr lang="en-US" sz="4000" b="1" dirty="0" err="1"/>
              <a:t>ei</a:t>
            </a:r>
            <a:r>
              <a:rPr lang="en-US" sz="4000" b="1" dirty="0"/>
              <a:t> </a:t>
            </a:r>
            <a:r>
              <a:rPr lang="en-US" sz="4000" b="1" dirty="0" err="1"/>
              <a:t>chwmni</a:t>
            </a:r>
            <a:r>
              <a:rPr lang="en-US" sz="4000" b="1" dirty="0"/>
              <a:t> </a:t>
            </a:r>
            <a:r>
              <a:rPr lang="en-US" sz="4000" b="1" dirty="0" err="1"/>
              <a:t>ei</a:t>
            </a:r>
            <a:r>
              <a:rPr lang="en-US" sz="4000" b="1" dirty="0"/>
              <a:t> </a:t>
            </a:r>
            <a:r>
              <a:rPr lang="en-US" sz="4000" b="1" dirty="0" err="1"/>
              <a:t>hunan</a:t>
            </a:r>
            <a:endParaRPr lang="en-GB" sz="40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8224232" y="1728216"/>
            <a:ext cx="363399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Technoleg</a:t>
            </a:r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gwaith</a:t>
            </a:r>
            <a:endParaRPr lang="en-GB" sz="21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defnyddio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Mynediad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Waith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dalu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balanteipwyr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gwefus-siaradwyr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Dyfais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sy’n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dirgrynu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gyfer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larwm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tân</a:t>
            </a:r>
            <a:endParaRPr lang="en-GB" sz="19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C4C03DA-2330-6F46-A4C7-0622C2EB79D0}"/>
              </a:ext>
            </a:extLst>
          </p:cNvPr>
          <p:cNvSpPr/>
          <p:nvPr/>
        </p:nvSpPr>
        <p:spPr>
          <a:xfrm>
            <a:off x="8236616" y="3816083"/>
            <a:ext cx="363399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Awgrymiadau</a:t>
            </a:r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bobl</a:t>
            </a:r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ifanc</a:t>
            </a:r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byddar</a:t>
            </a:r>
            <a:r>
              <a:rPr lang="en-GB" sz="20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0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Meddyliwch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drwy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opsiynau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gyrfa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Sicrhewch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bod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chi’n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gwybod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adnoddai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a’r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dechnoleg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sydd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gael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gofynnwch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Fynediad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Waith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gefnogaeth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921474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hollol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fyddar</a:t>
              </a:r>
              <a:endParaRPr lang="en-US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fewnblaniad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y cochlear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T, </a:t>
              </a:r>
              <a:r>
                <a:rPr lang="en-GB" sz="21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Llundain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C496FEC-66F0-6B41-AAC2-DC7372AB05FE}"/>
              </a:ext>
            </a:extLst>
          </p:cNvPr>
          <p:cNvSpPr txBox="1"/>
          <p:nvPr/>
        </p:nvSpPr>
        <p:spPr>
          <a:xfrm>
            <a:off x="3223283" y="5881796"/>
            <a:ext cx="42424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Gradd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mewn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Busnes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Japanaeg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D83EA5E-022D-3B4D-979F-4702AD3545A1}"/>
              </a:ext>
            </a:extLst>
          </p:cNvPr>
          <p:cNvGrpSpPr/>
          <p:nvPr/>
        </p:nvGrpSpPr>
        <p:grpSpPr>
          <a:xfrm>
            <a:off x="3914121" y="4434165"/>
            <a:ext cx="2779569" cy="969496"/>
            <a:chOff x="3914121" y="4434165"/>
            <a:chExt cx="2779569" cy="969496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8F4449BB-6718-FB48-99BD-AB90D10F9B45}"/>
                </a:ext>
              </a:extLst>
            </p:cNvPr>
            <p:cNvSpPr txBox="1"/>
            <p:nvPr/>
          </p:nvSpPr>
          <p:spPr>
            <a:xfrm>
              <a:off x="3914121" y="4434165"/>
              <a:ext cx="2779569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Gradd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ôl-raddedig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mewn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Cyngor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Gyrfaoedd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5318883" y="508597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05BD2C2-B73A-F647-A121-19BD75E11D4A}"/>
              </a:ext>
            </a:extLst>
          </p:cNvPr>
          <p:cNvGrpSpPr/>
          <p:nvPr/>
        </p:nvGrpSpPr>
        <p:grpSpPr>
          <a:xfrm>
            <a:off x="3907786" y="3477529"/>
            <a:ext cx="2779569" cy="960377"/>
            <a:chOff x="3907786" y="3477529"/>
            <a:chExt cx="2779569" cy="96037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5318883" y="4193454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0BBE6E16-348B-8B45-8C65-E529F44BEFDC}"/>
                </a:ext>
              </a:extLst>
            </p:cNvPr>
            <p:cNvSpPr txBox="1"/>
            <p:nvPr/>
          </p:nvSpPr>
          <p:spPr>
            <a:xfrm>
              <a:off x="3907786" y="3477529"/>
              <a:ext cx="277956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Hyfforddiant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ddod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fentor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darllen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gwefusau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E7CDBD2-ED6E-CB4F-BC9C-E5B63606ACDC}"/>
              </a:ext>
            </a:extLst>
          </p:cNvPr>
          <p:cNvGrpSpPr/>
          <p:nvPr/>
        </p:nvGrpSpPr>
        <p:grpSpPr>
          <a:xfrm>
            <a:off x="2818673" y="5309881"/>
            <a:ext cx="5032794" cy="624067"/>
            <a:chOff x="2818673" y="5309881"/>
            <a:chExt cx="5032794" cy="624067"/>
          </a:xfrm>
        </p:grpSpPr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2818673" y="5309881"/>
              <a:ext cx="503279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Gradd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ôl-raddedig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Y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Gyfraith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CFC6FA7A-078F-AE42-9885-9941C0C1FBF6}"/>
                </a:ext>
              </a:extLst>
            </p:cNvPr>
            <p:cNvCxnSpPr/>
            <p:nvPr/>
          </p:nvCxnSpPr>
          <p:spPr bwMode="auto">
            <a:xfrm>
              <a:off x="5312548" y="568949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994B4735-A532-2F41-9342-0169EEC47B21}"/>
              </a:ext>
            </a:extLst>
          </p:cNvPr>
          <p:cNvGrpSpPr/>
          <p:nvPr/>
        </p:nvGrpSpPr>
        <p:grpSpPr>
          <a:xfrm>
            <a:off x="4583826" y="1701602"/>
            <a:ext cx="1440160" cy="1800200"/>
            <a:chOff x="3969094" y="1701602"/>
            <a:chExt cx="1440160" cy="18002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D1E3CFCF-49FE-0F4F-8A8C-666D1E547960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48D53C0E-90EB-E24F-A0F0-28F5533ECD96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Cyfarwyddydd</a:t>
              </a: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cwmni</a:t>
              </a: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capsiynu</a:t>
              </a:r>
              <a:endParaRPr lang="en-GB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18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/>
      <p:bldP spid="52" grpId="0"/>
      <p:bldP spid="53" grpId="0"/>
      <p:bldP spid="64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50BC563-A432-4346-ACB7-E2B2B13E4BF6}"/>
              </a:ext>
            </a:extLst>
          </p:cNvPr>
          <p:cNvGrpSpPr/>
          <p:nvPr/>
        </p:nvGrpSpPr>
        <p:grpSpPr>
          <a:xfrm>
            <a:off x="4921770" y="1701602"/>
            <a:ext cx="1440160" cy="1800200"/>
            <a:chOff x="3969094" y="1701602"/>
            <a:chExt cx="1440160" cy="18002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C325CC2C-7765-584A-A873-77487E112530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D431D481-EEF2-BA41-9E91-18F0ABEBC8D6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Swydd</a:t>
              </a: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y </a:t>
              </a:r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Weinyddiaeth</a:t>
              </a:r>
              <a:r>
                <a:rPr lang="en-GB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3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Amddiffyn</a:t>
              </a:r>
              <a:endParaRPr lang="en-GB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CFDA78D-0BCD-D14A-8439-414F4EC067DB}"/>
              </a:ext>
            </a:extLst>
          </p:cNvPr>
          <p:cNvSpPr/>
          <p:nvPr/>
        </p:nvSpPr>
        <p:spPr bwMode="auto">
          <a:xfrm>
            <a:off x="8341179" y="1341562"/>
            <a:ext cx="3853996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/>
              <a:t>TG </a:t>
            </a:r>
            <a:r>
              <a:rPr lang="en-US" sz="4000" b="1" dirty="0" err="1"/>
              <a:t>i’r</a:t>
            </a:r>
            <a:r>
              <a:rPr lang="en-US" sz="4000" b="1" dirty="0"/>
              <a:t> </a:t>
            </a:r>
            <a:r>
              <a:rPr lang="en-US" sz="4000" b="1" dirty="0" err="1">
                <a:cs typeface="Arial" panose="020B0604020202020204" pitchFamily="34" charset="0"/>
              </a:rPr>
              <a:t>Weinyddiaeth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Amddiffyn</a:t>
            </a:r>
            <a:endParaRPr lang="en-GB" sz="40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0290509-2AFC-DD46-8C2A-2C959953E269}"/>
              </a:ext>
            </a:extLst>
          </p:cNvPr>
          <p:cNvSpPr/>
          <p:nvPr/>
        </p:nvSpPr>
        <p:spPr>
          <a:xfrm>
            <a:off x="8736386" y="1728216"/>
            <a:ext cx="290581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9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Technoleg</a:t>
            </a:r>
            <a:r>
              <a:rPr lang="en-GB" sz="19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9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19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gwaith</a:t>
            </a:r>
            <a:r>
              <a:rPr lang="en-GB" sz="19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defnyddio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Mynediad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Waith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dalu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ddehonglwyr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BSL a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chymerwyr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nodiadau</a:t>
            </a:r>
            <a:endParaRPr lang="en-GB" sz="19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921472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hollol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fyddar</a:t>
              </a:r>
              <a:endParaRPr lang="en-US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Dim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dyfeisiau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clyw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Y, </a:t>
              </a:r>
              <a:r>
                <a:rPr lang="en-GB" sz="21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Llundain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C496FEC-66F0-6B41-AAC2-DC7372AB05FE}"/>
              </a:ext>
            </a:extLst>
          </p:cNvPr>
          <p:cNvSpPr txBox="1"/>
          <p:nvPr/>
        </p:nvSpPr>
        <p:spPr>
          <a:xfrm>
            <a:off x="3178715" y="5864322"/>
            <a:ext cx="503279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diddordeb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mewn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cyfrifiaduron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ers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13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oed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A074AAA-3C3E-6140-A53C-3F4E22A06D5D}"/>
              </a:ext>
            </a:extLst>
          </p:cNvPr>
          <p:cNvGrpSpPr/>
          <p:nvPr/>
        </p:nvGrpSpPr>
        <p:grpSpPr>
          <a:xfrm>
            <a:off x="4081364" y="4439197"/>
            <a:ext cx="3384375" cy="921560"/>
            <a:chOff x="4081364" y="4439197"/>
            <a:chExt cx="3384375" cy="921560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8F4449BB-6718-FB48-99BD-AB90D10F9B45}"/>
                </a:ext>
              </a:extLst>
            </p:cNvPr>
            <p:cNvSpPr txBox="1"/>
            <p:nvPr/>
          </p:nvSpPr>
          <p:spPr>
            <a:xfrm>
              <a:off x="4081364" y="4439197"/>
              <a:ext cx="33843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Profiad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gwaith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mewn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corfforaeth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fawr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Americanaidd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5678925" y="5116305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4349362-A844-A840-9B96-4C8CA4D4C769}"/>
              </a:ext>
            </a:extLst>
          </p:cNvPr>
          <p:cNvGrpSpPr/>
          <p:nvPr/>
        </p:nvGrpSpPr>
        <p:grpSpPr>
          <a:xfrm>
            <a:off x="4267828" y="3488240"/>
            <a:ext cx="2779569" cy="950957"/>
            <a:chOff x="4267828" y="3488240"/>
            <a:chExt cx="2779569" cy="95095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5678925" y="4194745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0BBE6E16-348B-8B45-8C65-E529F44BEFDC}"/>
                </a:ext>
              </a:extLst>
            </p:cNvPr>
            <p:cNvSpPr txBox="1"/>
            <p:nvPr/>
          </p:nvSpPr>
          <p:spPr>
            <a:xfrm>
              <a:off x="4267828" y="3488240"/>
              <a:ext cx="277956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ddi-waith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am</a:t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amser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hir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7880A40-57A2-0344-A5C0-50C1BA0591B9}"/>
              </a:ext>
            </a:extLst>
          </p:cNvPr>
          <p:cNvGrpSpPr/>
          <p:nvPr/>
        </p:nvGrpSpPr>
        <p:grpSpPr>
          <a:xfrm>
            <a:off x="3178715" y="5318033"/>
            <a:ext cx="5032794" cy="611991"/>
            <a:chOff x="3178715" y="5318033"/>
            <a:chExt cx="5032794" cy="611991"/>
          </a:xfrm>
        </p:grpSpPr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178715" y="5318033"/>
              <a:ext cx="503279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Gradd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mewn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TG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CFC6FA7A-078F-AE42-9885-9941C0C1FBF6}"/>
                </a:ext>
              </a:extLst>
            </p:cNvPr>
            <p:cNvCxnSpPr/>
            <p:nvPr/>
          </p:nvCxnSpPr>
          <p:spPr bwMode="auto">
            <a:xfrm>
              <a:off x="5672590" y="5685572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6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/>
      <p:bldP spid="52" grpId="0"/>
      <p:bldP spid="6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DBD7F5E-9254-CA44-A28B-8525D53046D5}"/>
              </a:ext>
            </a:extLst>
          </p:cNvPr>
          <p:cNvGrpSpPr/>
          <p:nvPr/>
        </p:nvGrpSpPr>
        <p:grpSpPr>
          <a:xfrm>
            <a:off x="4492834" y="1629594"/>
            <a:ext cx="1440160" cy="1800200"/>
            <a:chOff x="3969094" y="1701602"/>
            <a:chExt cx="1440160" cy="18002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CBADF688-831A-CA4B-B6C2-F6EC82D65A65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1B6AF6C-7DE6-9A49-BC19-1A6B3C92D1F5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Ystadegydd</a:t>
              </a:r>
              <a:endPara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US" sz="4000" b="1" dirty="0" err="1"/>
              <a:t>Ystadegydd</a:t>
            </a:r>
            <a:endParaRPr lang="en-GB" sz="4000" b="1" dirty="0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C496FEC-66F0-6B41-AAC2-DC7372AB05FE}"/>
              </a:ext>
            </a:extLst>
          </p:cNvPr>
          <p:cNvSpPr txBox="1"/>
          <p:nvPr/>
        </p:nvSpPr>
        <p:spPr>
          <a:xfrm>
            <a:off x="3489768" y="5806058"/>
            <a:ext cx="34719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Mathemateg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Gwyddoniaeth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Cyfrifiaduron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brifysgol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9059D6E-B431-CC41-AD9E-AAF4CA14F4D6}"/>
              </a:ext>
            </a:extLst>
          </p:cNvPr>
          <p:cNvGrpSpPr/>
          <p:nvPr/>
        </p:nvGrpSpPr>
        <p:grpSpPr>
          <a:xfrm>
            <a:off x="3721334" y="4293890"/>
            <a:ext cx="3245524" cy="676500"/>
            <a:chOff x="3721334" y="3441621"/>
            <a:chExt cx="3245524" cy="676500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8F4449BB-6718-FB48-99BD-AB90D10F9B45}"/>
                </a:ext>
              </a:extLst>
            </p:cNvPr>
            <p:cNvSpPr txBox="1"/>
            <p:nvPr/>
          </p:nvSpPr>
          <p:spPr>
            <a:xfrm>
              <a:off x="3721334" y="3441621"/>
              <a:ext cx="324552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Profiad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gwaith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fel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Ymchwilydd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5235674" y="387366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9194891-D816-7B48-B35A-3E03C70ED77A}"/>
              </a:ext>
            </a:extLst>
          </p:cNvPr>
          <p:cNvGrpSpPr/>
          <p:nvPr/>
        </p:nvGrpSpPr>
        <p:grpSpPr>
          <a:xfrm>
            <a:off x="3189124" y="4869954"/>
            <a:ext cx="4032834" cy="903201"/>
            <a:chOff x="3189124" y="4457430"/>
            <a:chExt cx="4032834" cy="903201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5232453" y="5116179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189124" y="4457430"/>
              <a:ext cx="403283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MA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mewn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Ymchwil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Gymunedol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Gymhwysol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hollol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fyddar</a:t>
              </a:r>
              <a:endParaRPr lang="en-US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Dau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gymorth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clyw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C, </a:t>
              </a:r>
              <a:r>
                <a:rPr lang="en-GB" sz="21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Caeredin</a:t>
              </a:r>
              <a:endParaRPr lang="en-GB" sz="21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8DB94CB-ECB9-1048-92AF-C194EC4F77E0}"/>
              </a:ext>
            </a:extLst>
          </p:cNvPr>
          <p:cNvSpPr/>
          <p:nvPr/>
        </p:nvSpPr>
        <p:spPr bwMode="auto">
          <a:xfrm>
            <a:off x="7221958" y="1341562"/>
            <a:ext cx="4973217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BF8C6E7-3B84-2D44-B8B0-8E95EDB55145}"/>
              </a:ext>
            </a:extLst>
          </p:cNvPr>
          <p:cNvSpPr/>
          <p:nvPr/>
        </p:nvSpPr>
        <p:spPr>
          <a:xfrm>
            <a:off x="7536331" y="1728216"/>
            <a:ext cx="41778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9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Technoleg</a:t>
            </a:r>
            <a:r>
              <a:rPr lang="en-GB" sz="19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9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19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gwaith</a:t>
            </a:r>
            <a:endParaRPr lang="en-GB" sz="19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defnyddio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Mynediad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Waith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dalu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 Ben Roger.</a:t>
            </a:r>
          </a:p>
          <a:p>
            <a:pPr lvl="0"/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Recordydd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llais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recordio</a:t>
            </a:r>
            <a:r>
              <a:rPr lang="en-GB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cyfarfodydd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5E8C549-07B3-D94C-8D44-1E847FE7C33E}"/>
              </a:ext>
            </a:extLst>
          </p:cNvPr>
          <p:cNvSpPr/>
          <p:nvPr/>
        </p:nvSpPr>
        <p:spPr>
          <a:xfrm>
            <a:off x="7536332" y="3154536"/>
            <a:ext cx="417787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9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Awgrymiadau</a:t>
            </a:r>
            <a:r>
              <a:rPr lang="en-GB" sz="19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bobl</a:t>
            </a:r>
            <a:r>
              <a:rPr lang="en-GB" sz="19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ifanc</a:t>
            </a:r>
            <a:r>
              <a:rPr lang="en-GB" sz="19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byddar</a:t>
            </a:r>
            <a:r>
              <a:rPr lang="en-GB" sz="19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19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Sicrhewch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bod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chi’n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gwybod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eich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hawliau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fel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gweithiwr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ag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anabledd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gwnewch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gais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Fynediad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Waith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cyn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gynted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phosib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oherwydd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gall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gymryd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amser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ddod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64896CE-3679-CC45-8FE8-365C9CFDB849}"/>
              </a:ext>
            </a:extLst>
          </p:cNvPr>
          <p:cNvGrpSpPr/>
          <p:nvPr/>
        </p:nvGrpSpPr>
        <p:grpSpPr>
          <a:xfrm>
            <a:off x="4055052" y="3429794"/>
            <a:ext cx="2411401" cy="892524"/>
            <a:chOff x="4055054" y="3415374"/>
            <a:chExt cx="2411401" cy="892524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C6AB391-799D-0645-98FB-BB3D937A2E02}"/>
                </a:ext>
              </a:extLst>
            </p:cNvPr>
            <p:cNvSpPr txBox="1"/>
            <p:nvPr/>
          </p:nvSpPr>
          <p:spPr>
            <a:xfrm>
              <a:off x="4055054" y="3415374"/>
              <a:ext cx="241140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Cais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am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swydd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barhaol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1F67909E-DDC9-CA48-B799-318436DD5450}"/>
                </a:ext>
              </a:extLst>
            </p:cNvPr>
            <p:cNvCxnSpPr/>
            <p:nvPr/>
          </p:nvCxnSpPr>
          <p:spPr bwMode="auto">
            <a:xfrm>
              <a:off x="5235674" y="4063446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3610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4" grpId="0"/>
      <p:bldP spid="25" grpId="0" animBg="1"/>
      <p:bldP spid="26" grpId="0"/>
      <p:bldP spid="2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9F3A236-1664-5A47-B116-EDDAC3A4550A}"/>
              </a:ext>
            </a:extLst>
          </p:cNvPr>
          <p:cNvGrpSpPr/>
          <p:nvPr/>
        </p:nvGrpSpPr>
        <p:grpSpPr>
          <a:xfrm>
            <a:off x="4521952" y="1701602"/>
            <a:ext cx="1440160" cy="1800200"/>
            <a:chOff x="3969094" y="1701602"/>
            <a:chExt cx="1440160" cy="180020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C3700B1C-CFFB-8844-A7A2-C279F0726812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053FA131-5096-9B42-B627-A78B1B743109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7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Rhedeg</a:t>
              </a:r>
              <a:r>
                <a:rPr lang="en-GB" sz="17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7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cwmni</a:t>
              </a:r>
              <a:r>
                <a:rPr lang="en-GB" sz="17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7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ei</a:t>
              </a:r>
              <a:r>
                <a:rPr lang="en-GB" sz="17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7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hunan</a:t>
              </a:r>
              <a:endParaRPr lang="en-GB" sz="1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GB" sz="4000" b="1" dirty="0" err="1"/>
              <a:t>Saer</a:t>
            </a:r>
            <a:r>
              <a:rPr lang="en-GB" sz="4000" b="1" dirty="0"/>
              <a:t> </a:t>
            </a:r>
            <a:r>
              <a:rPr lang="en-GB" sz="4000" b="1" dirty="0" err="1"/>
              <a:t>celfi</a:t>
            </a:r>
            <a:r>
              <a:rPr lang="en-GB" sz="4000" b="1" dirty="0"/>
              <a:t> a </a:t>
            </a:r>
            <a:r>
              <a:rPr lang="en-GB" sz="4000" b="1" dirty="0" err="1"/>
              <a:t>pherchennog</a:t>
            </a:r>
            <a:r>
              <a:rPr lang="en-GB" sz="4000" b="1" dirty="0"/>
              <a:t> </a:t>
            </a:r>
            <a:r>
              <a:rPr lang="en-GB" sz="4000" b="1" dirty="0" err="1"/>
              <a:t>busnes</a:t>
            </a:r>
            <a:endParaRPr lang="en-GB" sz="4000" b="1" dirty="0"/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3065490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hollol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fyddar</a:t>
              </a:r>
              <a:endParaRPr lang="en-US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mewnblaniad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y cochlear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41549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2100" b="1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F, </a:t>
              </a:r>
              <a:r>
                <a:rPr lang="en-GB" sz="2100" b="1" dirty="0" err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Gorllewin</a:t>
              </a:r>
              <a:r>
                <a:rPr lang="en-GB" sz="21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2100" b="1" dirty="0" err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Lleuddiniawn</a:t>
              </a:r>
              <a:endParaRPr lang="en-GB" sz="2100" b="1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8F4449BB-6718-FB48-99BD-AB90D10F9B45}"/>
              </a:ext>
            </a:extLst>
          </p:cNvPr>
          <p:cNvSpPr txBox="1"/>
          <p:nvPr/>
        </p:nvSpPr>
        <p:spPr>
          <a:xfrm>
            <a:off x="4086476" y="5244569"/>
            <a:ext cx="24114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mwynhau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gwaith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pren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ysgol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6D8A36F-D2BF-F44C-992F-06C520F849F3}"/>
              </a:ext>
            </a:extLst>
          </p:cNvPr>
          <p:cNvGrpSpPr/>
          <p:nvPr/>
        </p:nvGrpSpPr>
        <p:grpSpPr>
          <a:xfrm>
            <a:off x="3483085" y="3429794"/>
            <a:ext cx="3471915" cy="1000274"/>
            <a:chOff x="3483085" y="3429794"/>
            <a:chExt cx="3471915" cy="1000274"/>
          </a:xfrm>
        </p:grpSpPr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0C496FEC-66F0-6B41-AAC2-DC7372AB05FE}"/>
                </a:ext>
              </a:extLst>
            </p:cNvPr>
            <p:cNvSpPr txBox="1"/>
            <p:nvPr/>
          </p:nvSpPr>
          <p:spPr>
            <a:xfrm>
              <a:off x="3483085" y="3429794"/>
              <a:ext cx="3471915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Saer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Celfi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dan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brentisiaeth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(am 4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mlynedd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algn="ctr"/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5267096" y="4127397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43301F8-183B-9C40-A2C7-4D424E91719B}"/>
              </a:ext>
            </a:extLst>
          </p:cNvPr>
          <p:cNvGrpSpPr/>
          <p:nvPr/>
        </p:nvGrpSpPr>
        <p:grpSpPr>
          <a:xfrm>
            <a:off x="3922899" y="4354416"/>
            <a:ext cx="2592288" cy="949406"/>
            <a:chOff x="3922899" y="4354416"/>
            <a:chExt cx="2592288" cy="949406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5267096" y="505937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922899" y="4354416"/>
              <a:ext cx="25922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Cais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am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brentisiaeth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16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oed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448BFC6-A107-BA45-943C-0EB59A255290}"/>
              </a:ext>
            </a:extLst>
          </p:cNvPr>
          <p:cNvSpPr/>
          <p:nvPr/>
        </p:nvSpPr>
        <p:spPr bwMode="auto">
          <a:xfrm>
            <a:off x="7048182" y="1341562"/>
            <a:ext cx="5146993" cy="551802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807864A-5B61-4047-BEC7-DDE6196E4178}"/>
              </a:ext>
            </a:extLst>
          </p:cNvPr>
          <p:cNvSpPr/>
          <p:nvPr/>
        </p:nvSpPr>
        <p:spPr>
          <a:xfrm>
            <a:off x="7393731" y="1728216"/>
            <a:ext cx="465884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Technoleg</a:t>
            </a:r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gwaith</a:t>
            </a:r>
            <a:endParaRPr lang="en-GB" sz="21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Hyfforddiant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mewn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ymwybyddiaeth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fyddardod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gyd-weithwyr</a:t>
            </a:r>
            <a:r>
              <a:rPr lang="en-GB" sz="21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Dyfais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sy’n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dirgrynu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gyfer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b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larwm</a:t>
            </a:r>
            <a:r>
              <a:rPr lang="en-GB" sz="2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tân</a:t>
            </a:r>
            <a:endParaRPr lang="en-GB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D65C2E7-0687-0042-BDA7-71D0D262D08B}"/>
              </a:ext>
            </a:extLst>
          </p:cNvPr>
          <p:cNvSpPr/>
          <p:nvPr/>
        </p:nvSpPr>
        <p:spPr>
          <a:xfrm>
            <a:off x="7393731" y="3557125"/>
            <a:ext cx="43549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Awgrymiadau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bobl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ifanc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byddar</a:t>
            </a:r>
            <a: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Rydw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dysgu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lot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ystod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fy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mhrentisiaeth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byddwn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i’n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awgrymu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unrhyw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roi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cynnig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arni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160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6" grpId="0"/>
      <p:bldP spid="21" grpId="0" animBg="1"/>
      <p:bldP spid="24" grpId="0"/>
      <p:bldP spid="2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2664BDA-7275-5843-9516-81E91025FE1F}"/>
              </a:ext>
            </a:extLst>
          </p:cNvPr>
          <p:cNvGrpSpPr/>
          <p:nvPr/>
        </p:nvGrpSpPr>
        <p:grpSpPr>
          <a:xfrm>
            <a:off x="3978189" y="1701602"/>
            <a:ext cx="1440160" cy="1800200"/>
            <a:chOff x="3969094" y="1701602"/>
            <a:chExt cx="1440160" cy="18002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D58CAF50-C287-8B40-B959-B804B20DEBB1}"/>
                </a:ext>
              </a:extLst>
            </p:cNvPr>
            <p:cNvCxnSpPr/>
            <p:nvPr/>
          </p:nvCxnSpPr>
          <p:spPr bwMode="auto">
            <a:xfrm>
              <a:off x="4712775" y="3257350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01218232-AA5C-2843-A6A2-482BB7E515BF}"/>
                </a:ext>
              </a:extLst>
            </p:cNvPr>
            <p:cNvSpPr/>
            <p:nvPr/>
          </p:nvSpPr>
          <p:spPr bwMode="auto">
            <a:xfrm>
              <a:off x="3969094" y="1701602"/>
              <a:ext cx="1440160" cy="1440160"/>
            </a:xfrm>
            <a:prstGeom prst="ellipse">
              <a:avLst/>
            </a:prstGeom>
            <a:solidFill>
              <a:srgbClr val="AB4EA3"/>
            </a:solidFill>
            <a:ln w="3810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21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Gyrrwr</a:t>
              </a:r>
              <a:r>
                <a:rPr lang="en-GB" sz="2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Uber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1E0D265-676F-B947-818A-C1E7A2856906}"/>
              </a:ext>
            </a:extLst>
          </p:cNvPr>
          <p:cNvSpPr/>
          <p:nvPr/>
        </p:nvSpPr>
        <p:spPr bwMode="auto">
          <a:xfrm>
            <a:off x="6074495" y="1341562"/>
            <a:ext cx="6120680" cy="5522976"/>
          </a:xfrm>
          <a:prstGeom prst="rect">
            <a:avLst/>
          </a:prstGeom>
          <a:solidFill>
            <a:schemeClr val="accent4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252" y="320040"/>
            <a:ext cx="8258150" cy="720000"/>
          </a:xfrm>
        </p:spPr>
        <p:txBody>
          <a:bodyPr/>
          <a:lstStyle/>
          <a:p>
            <a:r>
              <a:rPr lang="en-GB" sz="4000" b="1" dirty="0" err="1"/>
              <a:t>Gyrrwr</a:t>
            </a:r>
            <a:r>
              <a:rPr lang="en-GB" sz="4000" b="1" dirty="0"/>
              <a:t> Uber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C496FEC-66F0-6B41-AAC2-DC7372AB05FE}"/>
              </a:ext>
            </a:extLst>
          </p:cNvPr>
          <p:cNvSpPr txBox="1"/>
          <p:nvPr/>
        </p:nvSpPr>
        <p:spPr>
          <a:xfrm>
            <a:off x="2929235" y="5237369"/>
            <a:ext cx="34719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BTEC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lefel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b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mewn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pensaernïaeth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5016DAA-A977-1742-ABA3-535C23B7C930}"/>
              </a:ext>
            </a:extLst>
          </p:cNvPr>
          <p:cNvGrpSpPr/>
          <p:nvPr/>
        </p:nvGrpSpPr>
        <p:grpSpPr>
          <a:xfrm>
            <a:off x="3532626" y="3442180"/>
            <a:ext cx="2411401" cy="921560"/>
            <a:chOff x="3532626" y="3586014"/>
            <a:chExt cx="2411401" cy="921560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8F4449BB-6718-FB48-99BD-AB90D10F9B45}"/>
                </a:ext>
              </a:extLst>
            </p:cNvPr>
            <p:cNvSpPr txBox="1"/>
            <p:nvPr/>
          </p:nvSpPr>
          <p:spPr>
            <a:xfrm>
              <a:off x="3532626" y="3586014"/>
              <a:ext cx="241140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Pasio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prawf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gyrru</a:t>
              </a:r>
              <a:endParaRPr lang="en-GB" sz="1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609F1FB6-F1A5-6842-90CA-59CB0B44450B}"/>
                </a:ext>
              </a:extLst>
            </p:cNvPr>
            <p:cNvCxnSpPr/>
            <p:nvPr/>
          </p:nvCxnSpPr>
          <p:spPr bwMode="auto">
            <a:xfrm>
              <a:off x="4713246" y="4263122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91CC9B3-36FA-F842-9D66-7F4647167089}"/>
              </a:ext>
            </a:extLst>
          </p:cNvPr>
          <p:cNvGrpSpPr/>
          <p:nvPr/>
        </p:nvGrpSpPr>
        <p:grpSpPr>
          <a:xfrm>
            <a:off x="3369049" y="4332567"/>
            <a:ext cx="2592288" cy="921560"/>
            <a:chOff x="3369049" y="4444380"/>
            <a:chExt cx="2592288" cy="92156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0526518B-A423-ED4F-944B-A80421C8B3F7}"/>
                </a:ext>
              </a:extLst>
            </p:cNvPr>
            <p:cNvCxnSpPr/>
            <p:nvPr/>
          </p:nvCxnSpPr>
          <p:spPr bwMode="auto">
            <a:xfrm>
              <a:off x="4713246" y="5121488"/>
              <a:ext cx="0" cy="2444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2044F72C-8F3B-3644-A68C-07A4EA61EB2F}"/>
                </a:ext>
              </a:extLst>
            </p:cNvPr>
            <p:cNvSpPr txBox="1"/>
            <p:nvPr/>
          </p:nvSpPr>
          <p:spPr>
            <a:xfrm>
              <a:off x="3369049" y="4444380"/>
              <a:ext cx="25922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Celf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9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Sylfaenol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Coleg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B7EE591-832E-344B-AFA0-6D54F74614DE}"/>
              </a:ext>
            </a:extLst>
          </p:cNvPr>
          <p:cNvSpPr/>
          <p:nvPr/>
        </p:nvSpPr>
        <p:spPr>
          <a:xfrm>
            <a:off x="6312195" y="1728216"/>
            <a:ext cx="5155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Technoleg</a:t>
            </a:r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sz="21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gwaith</a:t>
            </a:r>
            <a:endParaRPr lang="en-GB" sz="21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Ap Uber –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mae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ceisiadau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deithiau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newydd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fflachio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a gall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teithwyr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anfon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negeseuon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testun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ata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GB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560F238-CFA2-5B42-88E9-C1988163DA24}"/>
              </a:ext>
            </a:extLst>
          </p:cNvPr>
          <p:cNvSpPr/>
          <p:nvPr/>
        </p:nvSpPr>
        <p:spPr>
          <a:xfrm>
            <a:off x="6312195" y="3196927"/>
            <a:ext cx="515513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Awgrymiadau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bobl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ifanc</a:t>
            </a:r>
            <a:r>
              <a:rPr lang="en-GB" sz="2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byddar</a:t>
            </a:r>
            <a: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2100" b="1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Byddwch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hyderus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dangoswch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hyn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gallwch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wneud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. Mae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yna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lot o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dechnoleg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gael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fydd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gwneud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pethau’n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haws </a:t>
            </a:r>
            <a:r>
              <a:rPr lang="en-GB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 chi!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3DFF8AD-1794-B84D-A6DA-946AE6E89223}"/>
              </a:ext>
            </a:extLst>
          </p:cNvPr>
          <p:cNvGrpSpPr/>
          <p:nvPr/>
        </p:nvGrpSpPr>
        <p:grpSpPr>
          <a:xfrm>
            <a:off x="707465" y="1725072"/>
            <a:ext cx="3868551" cy="1028215"/>
            <a:chOff x="6686844" y="1697104"/>
            <a:chExt cx="3868551" cy="1028215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396DB3C1-9C52-CB42-BC3E-CC2378335AB8}"/>
                </a:ext>
              </a:extLst>
            </p:cNvPr>
            <p:cNvSpPr txBox="1"/>
            <p:nvPr/>
          </p:nvSpPr>
          <p:spPr>
            <a:xfrm>
              <a:off x="6707220" y="2048211"/>
              <a:ext cx="2476029" cy="6771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Yn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hollol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fyddar</a:t>
              </a:r>
              <a:endParaRPr lang="en-US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Dim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dyfeisiau</a:t>
              </a:r>
              <a:r>
                <a:rPr lang="en-US" sz="1900" kern="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900" kern="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clyw</a:t>
              </a:r>
              <a:endParaRPr lang="en-GB" sz="19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584D35F2-DFBE-C841-8B9B-F5AF53E46D53}"/>
                </a:ext>
              </a:extLst>
            </p:cNvPr>
            <p:cNvSpPr/>
            <p:nvPr/>
          </p:nvSpPr>
          <p:spPr>
            <a:xfrm>
              <a:off x="6686844" y="1697104"/>
              <a:ext cx="3868551" cy="38472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GB" sz="1900" b="1" dirty="0" smtClean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O, </a:t>
              </a:r>
              <a:r>
                <a:rPr lang="en-GB" sz="1900" b="1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Llundain</a:t>
              </a:r>
              <a:endParaRPr lang="en-GB" sz="19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5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/>
      <p:bldP spid="64" grpId="0"/>
      <p:bldP spid="22" grpId="0"/>
      <p:bldP spid="2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E99FD0B-3579-E74F-9AE1-229486335C0E}"/>
              </a:ext>
            </a:extLst>
          </p:cNvPr>
          <p:cNvGrpSpPr/>
          <p:nvPr/>
        </p:nvGrpSpPr>
        <p:grpSpPr>
          <a:xfrm>
            <a:off x="1370396" y="2408968"/>
            <a:ext cx="9903580" cy="2795334"/>
            <a:chOff x="1370396" y="2408968"/>
            <a:chExt cx="9903580" cy="2795334"/>
          </a:xfrm>
        </p:grpSpPr>
        <p:pic>
          <p:nvPicPr>
            <p:cNvPr id="13" name="Picture 12" descr="A person looking at the camera&#10;&#10;Description automatically generated">
              <a:extLst>
                <a:ext uri="{FF2B5EF4-FFF2-40B4-BE49-F238E27FC236}">
                  <a16:creationId xmlns="" xmlns:a16="http://schemas.microsoft.com/office/drawing/2014/main" id="{7B1F3328-F590-0B49-9662-66B2286652D1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0396" y="2410873"/>
              <a:ext cx="2788920" cy="2788920"/>
            </a:xfrm>
            <a:prstGeom prst="ellips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E4B0B53C-BC68-5347-BD76-2B7CA1DDE673}"/>
                </a:ext>
              </a:extLst>
            </p:cNvPr>
            <p:cNvSpPr/>
            <p:nvPr/>
          </p:nvSpPr>
          <p:spPr>
            <a:xfrm>
              <a:off x="6089615" y="2410873"/>
              <a:ext cx="2785110" cy="2785110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2"/>
              </a:stretch>
            </a:blipFill>
            <a:ln w="38100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GB" sz="12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18" name="Picture 17" descr="A group of people posing for the camera&#10;&#10;Description automatically generated">
              <a:extLst>
                <a:ext uri="{FF2B5EF4-FFF2-40B4-BE49-F238E27FC236}">
                  <a16:creationId xmlns="" xmlns:a16="http://schemas.microsoft.com/office/drawing/2014/main" id="{852ADBE2-12A4-564A-B866-F8D23F22DFC7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3127" y="2408968"/>
              <a:ext cx="2788920" cy="2788920"/>
            </a:xfrm>
            <a:prstGeom prst="ellips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E86EC9C-9AA6-204F-A147-9B4E916A754C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85056" y="2411352"/>
              <a:ext cx="2788920" cy="2792950"/>
            </a:xfrm>
            <a:prstGeom prst="ellips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</p:pic>
      </p:grp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8B86024F-E5C3-2148-930E-2C571A741883}"/>
              </a:ext>
            </a:extLst>
          </p:cNvPr>
          <p:cNvSpPr>
            <a:spLocks noChangeAspect="1"/>
          </p:cNvSpPr>
          <p:nvPr/>
        </p:nvSpPr>
        <p:spPr bwMode="auto">
          <a:xfrm>
            <a:off x="3597751" y="1125538"/>
            <a:ext cx="5355780" cy="535578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GB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right support, deaf people can do loads of jobs!</a:t>
            </a:r>
            <a:endParaRPr lang="en-GB" sz="4000" dirty="0">
              <a:solidFill>
                <a:schemeClr val="bg2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D483AA0-E286-0049-91E8-A98F203C7491}"/>
              </a:ext>
            </a:extLst>
          </p:cNvPr>
          <p:cNvSpPr>
            <a:spLocks noChangeAspect="1"/>
          </p:cNvSpPr>
          <p:nvPr/>
        </p:nvSpPr>
        <p:spPr bwMode="auto">
          <a:xfrm>
            <a:off x="3597751" y="1125538"/>
            <a:ext cx="5355780" cy="5355780"/>
          </a:xfrm>
          <a:prstGeom prst="ellipse">
            <a:avLst/>
          </a:prstGeom>
          <a:solidFill>
            <a:schemeClr val="accent4"/>
          </a:solidFill>
          <a:ln w="381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5880"/>
              </a:lnSpc>
              <a:spcAft>
                <a:spcPts val="1200"/>
              </a:spcAft>
            </a:pPr>
            <a:r>
              <a:rPr lang="en-GB" sz="5400" b="1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Eich</a:t>
            </a:r>
            <a:r>
              <a:rPr lang="en-GB" sz="5400" b="1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dyfodol</a:t>
            </a:r>
            <a:r>
              <a:rPr lang="en-GB" sz="5400" b="1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GB" sz="5400" b="1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yw</a:t>
            </a:r>
            <a:r>
              <a:rPr lang="en-GB" sz="5400" b="1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e!</a:t>
            </a:r>
          </a:p>
        </p:txBody>
      </p:sp>
    </p:spTree>
    <p:extLst>
      <p:ext uri="{BB962C8B-B14F-4D97-AF65-F5344CB8AC3E}">
        <p14:creationId xmlns:p14="http://schemas.microsoft.com/office/powerpoint/2010/main" val="94873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5" grpId="2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215CBE4B-7E9B-7E4D-9370-671D4B0E3F43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7200" kern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7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Cynllun</a:t>
            </a:r>
            <a:r>
              <a:rPr lang="en-US" sz="7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Gweithredu</a:t>
            </a:r>
            <a:r>
              <a:rPr lang="en-US" sz="7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Gyrfa</a:t>
            </a:r>
            <a:endParaRPr lang="en-US" sz="7200" kern="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553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/>
              <a:t>Beth </a:t>
            </a:r>
            <a:r>
              <a:rPr lang="en-GB" sz="4000" b="1" dirty="0" err="1"/>
              <a:t>yw</a:t>
            </a:r>
            <a:r>
              <a:rPr lang="en-GB" sz="4000" b="1" dirty="0"/>
              <a:t> </a:t>
            </a:r>
            <a:r>
              <a:rPr lang="en-GB" sz="4000" b="1" dirty="0" err="1"/>
              <a:t>cynllunio</a:t>
            </a:r>
            <a:r>
              <a:rPr lang="en-GB" sz="4000" b="1" dirty="0"/>
              <a:t> </a:t>
            </a:r>
            <a:r>
              <a:rPr lang="en-GB" sz="4000" b="1" dirty="0" err="1"/>
              <a:t>gweithredu</a:t>
            </a:r>
            <a:r>
              <a:rPr lang="en-GB" sz="4000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618" y="1701602"/>
            <a:ext cx="8249452" cy="2952328"/>
          </a:xfrm>
        </p:spPr>
        <p:txBody>
          <a:bodyPr/>
          <a:lstStyle/>
          <a:p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helpu</a:t>
            </a:r>
            <a:r>
              <a:rPr lang="en-GB" sz="2800" dirty="0"/>
              <a:t> chi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ganolbwyntio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meddyliau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/>
              <a:t>a </a:t>
            </a:r>
            <a:r>
              <a:rPr lang="en-GB" sz="2800" dirty="0" err="1"/>
              <a:t>syniadau</a:t>
            </a:r>
            <a:r>
              <a:rPr lang="en-GB" sz="2800" dirty="0"/>
              <a:t> </a:t>
            </a:r>
            <a:r>
              <a:rPr lang="en-GB" sz="2800" dirty="0" err="1"/>
              <a:t>mewn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gyfres</a:t>
            </a:r>
            <a:r>
              <a:rPr lang="en-GB" sz="2800" dirty="0"/>
              <a:t> o </a:t>
            </a:r>
            <a:r>
              <a:rPr lang="en-GB" sz="2800" dirty="0" err="1"/>
              <a:t>gamau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gyflawni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amcanion</a:t>
            </a:r>
            <a:r>
              <a:rPr lang="en-GB" sz="2800" dirty="0"/>
              <a:t> </a:t>
            </a:r>
            <a:r>
              <a:rPr lang="en-GB" sz="2800" dirty="0" err="1"/>
              <a:t>gyrfa</a:t>
            </a:r>
            <a:r>
              <a:rPr lang="en-GB" sz="2800" dirty="0"/>
              <a:t> o </a:t>
            </a:r>
            <a:r>
              <a:rPr lang="en-GB" sz="2800" dirty="0" err="1"/>
              <a:t>fewn</a:t>
            </a:r>
            <a:r>
              <a:rPr lang="en-GB" sz="2800" dirty="0"/>
              <a:t> </a:t>
            </a:r>
            <a:r>
              <a:rPr lang="en-GB" sz="2800" dirty="0" err="1"/>
              <a:t>amserlen</a:t>
            </a:r>
            <a:r>
              <a:rPr lang="en-GB" sz="2800" dirty="0"/>
              <a:t> </a:t>
            </a:r>
            <a:r>
              <a:rPr lang="en-GB" sz="2800" dirty="0" err="1"/>
              <a:t>benodol</a:t>
            </a:r>
            <a:endParaRPr lang="en-GB" sz="2800" dirty="0"/>
          </a:p>
          <a:p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gallu</a:t>
            </a:r>
            <a:r>
              <a:rPr lang="en-GB" sz="2800" dirty="0"/>
              <a:t> </a:t>
            </a:r>
            <a:r>
              <a:rPr lang="en-GB" sz="2800" dirty="0" err="1"/>
              <a:t>newid</a:t>
            </a:r>
            <a:r>
              <a:rPr lang="en-GB" sz="2800" dirty="0"/>
              <a:t> </a:t>
            </a:r>
            <a:r>
              <a:rPr lang="en-GB" sz="2800" dirty="0" err="1"/>
              <a:t>wrth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chi </a:t>
            </a:r>
            <a:r>
              <a:rPr lang="en-GB" sz="2800" dirty="0" err="1"/>
              <a:t>ymchwilio</a:t>
            </a:r>
            <a:r>
              <a:rPr lang="en-GB" sz="2800" dirty="0"/>
              <a:t> a </a:t>
            </a:r>
            <a:r>
              <a:rPr lang="en-GB" sz="2800" dirty="0" err="1"/>
              <a:t>chael</a:t>
            </a:r>
            <a:r>
              <a:rPr lang="en-GB" sz="2800" dirty="0"/>
              <a:t> </a:t>
            </a:r>
            <a:r>
              <a:rPr lang="en-GB" sz="2800" dirty="0" err="1"/>
              <a:t>mwy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/>
              <a:t>o </a:t>
            </a:r>
            <a:r>
              <a:rPr lang="en-GB" sz="2800" dirty="0" err="1"/>
              <a:t>syniadau</a:t>
            </a:r>
            <a:endParaRPr lang="en-GB" sz="2800" dirty="0"/>
          </a:p>
          <a:p>
            <a:r>
              <a:rPr lang="en-GB" sz="2800" dirty="0" err="1"/>
              <a:t>Gallwch</a:t>
            </a:r>
            <a:r>
              <a:rPr lang="en-GB" sz="2800" dirty="0"/>
              <a:t> chi </a:t>
            </a:r>
            <a:r>
              <a:rPr lang="en-GB" sz="2800" dirty="0" err="1"/>
              <a:t>newid</a:t>
            </a:r>
            <a:r>
              <a:rPr lang="en-GB" sz="2800" dirty="0"/>
              <a:t> </a:t>
            </a:r>
            <a:r>
              <a:rPr lang="en-GB" sz="2800" dirty="0" err="1"/>
              <a:t>hyn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unrhyw</a:t>
            </a:r>
            <a:r>
              <a:rPr lang="en-GB" sz="2800" dirty="0"/>
              <a:t> </a:t>
            </a:r>
            <a:r>
              <a:rPr lang="en-GB" sz="2800" dirty="0" err="1"/>
              <a:t>bryd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ôl</a:t>
            </a:r>
            <a:r>
              <a:rPr lang="en-GB" sz="2800" dirty="0"/>
              <a:t> </a:t>
            </a:r>
            <a:r>
              <a:rPr lang="en-GB" sz="2800" dirty="0" err="1"/>
              <a:t>heddiw</a:t>
            </a:r>
            <a:r>
              <a:rPr lang="en-GB" sz="2800" dirty="0"/>
              <a:t>, </a:t>
            </a:r>
            <a:r>
              <a:rPr lang="en-GB" sz="2800" dirty="0" err="1"/>
              <a:t>ond</a:t>
            </a:r>
            <a:r>
              <a:rPr lang="en-GB" sz="2800" dirty="0"/>
              <a:t> </a:t>
            </a:r>
            <a:r>
              <a:rPr lang="en-GB" sz="2800" dirty="0" err="1"/>
              <a:t>bydd</a:t>
            </a:r>
            <a:r>
              <a:rPr lang="en-GB" sz="2800" dirty="0"/>
              <a:t> </a:t>
            </a:r>
            <a:r>
              <a:rPr lang="en-GB" sz="2800" dirty="0" err="1"/>
              <a:t>defnyddio</a:t>
            </a:r>
            <a:r>
              <a:rPr lang="en-GB" sz="2800" dirty="0"/>
              <a:t> </a:t>
            </a:r>
            <a:r>
              <a:rPr lang="en-GB" sz="2800" dirty="0" err="1"/>
              <a:t>cynllun</a:t>
            </a:r>
            <a:r>
              <a:rPr lang="en-GB" sz="2800" dirty="0"/>
              <a:t> </a:t>
            </a:r>
            <a:r>
              <a:rPr lang="en-GB" sz="2800" dirty="0" err="1"/>
              <a:t>gweithredu</a:t>
            </a:r>
            <a:r>
              <a:rPr lang="en-GB" sz="2800" dirty="0"/>
              <a:t> </a:t>
            </a:r>
            <a:r>
              <a:rPr lang="en-GB" sz="2800" dirty="0" err="1"/>
              <a:t>yn</a:t>
            </a:r>
            <a:r>
              <a:rPr lang="en-GB" sz="2800" dirty="0"/>
              <a:t> </a:t>
            </a:r>
            <a:r>
              <a:rPr lang="en-GB" sz="2800" dirty="0" err="1"/>
              <a:t>eich</a:t>
            </a:r>
            <a:r>
              <a:rPr lang="en-GB" sz="2800" dirty="0"/>
              <a:t> </a:t>
            </a:r>
            <a:r>
              <a:rPr lang="en-GB" sz="2800" dirty="0" err="1"/>
              <a:t>helpu</a:t>
            </a:r>
            <a:r>
              <a:rPr lang="en-GB" sz="2800" dirty="0"/>
              <a:t> chi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wybod</a:t>
            </a:r>
            <a:r>
              <a:rPr lang="en-GB" sz="2800" dirty="0"/>
              <a:t> </a:t>
            </a:r>
            <a:r>
              <a:rPr lang="en-GB" sz="2800" dirty="0" err="1"/>
              <a:t>beth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ganolbwyntio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nesaf</a:t>
            </a:r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69998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Creu</a:t>
            </a:r>
            <a:r>
              <a:rPr lang="en-GB" sz="4000" b="1" dirty="0"/>
              <a:t> </a:t>
            </a:r>
            <a:r>
              <a:rPr lang="en-GB" sz="4000" b="1" dirty="0" err="1"/>
              <a:t>eich</a:t>
            </a:r>
            <a:r>
              <a:rPr lang="en-GB" sz="4000" b="1" dirty="0"/>
              <a:t> </a:t>
            </a:r>
            <a:r>
              <a:rPr lang="en-GB" sz="4000" b="1" dirty="0" err="1"/>
              <a:t>cynllun</a:t>
            </a:r>
            <a:r>
              <a:rPr lang="en-GB" sz="4000" b="1" dirty="0"/>
              <a:t> </a:t>
            </a:r>
            <a:r>
              <a:rPr lang="en-GB" sz="4000" b="1" dirty="0" err="1"/>
              <a:t>gweithredu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n-GB" sz="4000" b="1" dirty="0" err="1"/>
              <a:t>eich</a:t>
            </a:r>
            <a:r>
              <a:rPr lang="en-GB" sz="4000" b="1" dirty="0"/>
              <a:t> </a:t>
            </a:r>
            <a:r>
              <a:rPr lang="en-GB" sz="4000" b="1" dirty="0" err="1"/>
              <a:t>hunan</a:t>
            </a:r>
            <a:endParaRPr lang="en-GB" sz="4000" b="1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8DD73B9-CB6F-D045-9742-98936A671367}"/>
              </a:ext>
            </a:extLst>
          </p:cNvPr>
          <p:cNvSpPr>
            <a:spLocks noChangeAspect="1"/>
          </p:cNvSpPr>
          <p:nvPr/>
        </p:nvSpPr>
        <p:spPr bwMode="auto">
          <a:xfrm>
            <a:off x="1278288" y="2277666"/>
            <a:ext cx="2976596" cy="2976596"/>
          </a:xfrm>
          <a:prstGeom prst="ellipse">
            <a:avLst/>
          </a:prstGeom>
          <a:solidFill>
            <a:srgbClr val="FF4800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err="1">
                <a:solidFill>
                  <a:schemeClr val="bg1"/>
                </a:solidFill>
                <a:latin typeface="+mn-lt"/>
              </a:rPr>
              <a:t>Barod</a:t>
            </a:r>
            <a:endParaRPr kumimoji="0" lang="en-GB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B980B1A-BC4D-C242-AB37-06327F17D43E}"/>
              </a:ext>
            </a:extLst>
          </p:cNvPr>
          <p:cNvSpPr>
            <a:spLocks noChangeAspect="1"/>
          </p:cNvSpPr>
          <p:nvPr/>
        </p:nvSpPr>
        <p:spPr bwMode="auto">
          <a:xfrm>
            <a:off x="8401843" y="2277666"/>
            <a:ext cx="2976596" cy="2976596"/>
          </a:xfrm>
          <a:prstGeom prst="ellipse">
            <a:avLst/>
          </a:prstGeom>
          <a:solidFill>
            <a:srgbClr val="00B050">
              <a:alpha val="70000"/>
            </a:srgbClr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err="1">
                <a:solidFill>
                  <a:schemeClr val="bg1"/>
                </a:solidFill>
                <a:latin typeface="+mn-lt"/>
              </a:rPr>
              <a:t>Ewch</a:t>
            </a:r>
            <a:endParaRPr kumimoji="0" lang="en-GB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60EA696-77FA-B447-BEE7-5C7804E576F8}"/>
              </a:ext>
            </a:extLst>
          </p:cNvPr>
          <p:cNvSpPr>
            <a:spLocks noChangeAspect="1"/>
          </p:cNvSpPr>
          <p:nvPr/>
        </p:nvSpPr>
        <p:spPr bwMode="auto">
          <a:xfrm>
            <a:off x="4840065" y="2277666"/>
            <a:ext cx="2976596" cy="2976596"/>
          </a:xfrm>
          <a:prstGeom prst="ellipse">
            <a:avLst/>
          </a:prstGeom>
          <a:solidFill>
            <a:schemeClr val="accent5">
              <a:alpha val="80000"/>
            </a:schemeClr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>
                <a:latin typeface="+mn-lt"/>
              </a:rPr>
              <a:t>Set</a:t>
            </a:r>
            <a:endParaRPr kumimoji="0" lang="en-GB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98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9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Cyn</a:t>
            </a:r>
            <a:r>
              <a:rPr lang="en-GB" sz="4000" b="1" dirty="0"/>
              <a:t> </a:t>
            </a:r>
            <a:r>
              <a:rPr lang="en-GB" sz="4000" b="1" dirty="0" err="1"/>
              <a:t>inni</a:t>
            </a:r>
            <a:r>
              <a:rPr lang="en-GB" sz="4000" b="1" dirty="0"/>
              <a:t> </a:t>
            </a:r>
            <a:r>
              <a:rPr lang="en-GB" sz="4000" b="1" dirty="0" err="1"/>
              <a:t>ddechrau</a:t>
            </a:r>
            <a:r>
              <a:rPr lang="en-GB" sz="4000" b="1" dirty="0"/>
              <a:t> – </a:t>
            </a:r>
            <a:r>
              <a:rPr lang="en-GB" sz="4000" b="1" dirty="0" err="1"/>
              <a:t>Eich</a:t>
            </a:r>
            <a:r>
              <a:rPr lang="en-GB" sz="4000" b="1" dirty="0"/>
              <a:t> barn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799" y="1712121"/>
            <a:ext cx="8916056" cy="720000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/>
              <a:t>Beth </a:t>
            </a:r>
            <a:r>
              <a:rPr lang="en-GB" sz="2800" b="1" dirty="0" err="1"/>
              <a:t>ydych</a:t>
            </a:r>
            <a:r>
              <a:rPr lang="en-GB" sz="2800" b="1" dirty="0"/>
              <a:t> </a:t>
            </a:r>
            <a:r>
              <a:rPr lang="en-GB" sz="2800" b="1" dirty="0" err="1"/>
              <a:t>chi’n</a:t>
            </a:r>
            <a:r>
              <a:rPr lang="en-GB" sz="2800" b="1" dirty="0"/>
              <a:t> </a:t>
            </a:r>
            <a:r>
              <a:rPr lang="en-GB" sz="2800" b="1" dirty="0" err="1"/>
              <a:t>meddwl</a:t>
            </a:r>
            <a:r>
              <a:rPr lang="en-GB" sz="2800" b="1" dirty="0"/>
              <a:t> am </a:t>
            </a:r>
            <a:r>
              <a:rPr lang="en-GB" sz="2800" b="1" dirty="0" err="1"/>
              <a:t>eich</a:t>
            </a:r>
            <a:r>
              <a:rPr lang="en-GB" sz="2800" b="1" dirty="0"/>
              <a:t> </a:t>
            </a:r>
            <a:r>
              <a:rPr lang="en-GB" sz="2800" b="1" dirty="0" err="1"/>
              <a:t>opsiynau</a:t>
            </a:r>
            <a:r>
              <a:rPr lang="en-GB" sz="2800" b="1" dirty="0"/>
              <a:t> </a:t>
            </a:r>
            <a:r>
              <a:rPr lang="en-GB" sz="2800" b="1" dirty="0" err="1"/>
              <a:t>gyrfa</a:t>
            </a:r>
            <a:r>
              <a:rPr lang="en-GB" sz="2800" b="1" dirty="0"/>
              <a:t>?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="" xmlns:a16="http://schemas.microsoft.com/office/drawing/2014/main" id="{93FC8846-71E0-4446-BD80-F6ACBCF7C44B}"/>
              </a:ext>
            </a:extLst>
          </p:cNvPr>
          <p:cNvSpPr txBox="1">
            <a:spLocks/>
          </p:cNvSpPr>
          <p:nvPr/>
        </p:nvSpPr>
        <p:spPr bwMode="auto">
          <a:xfrm>
            <a:off x="408955" y="5374010"/>
            <a:ext cx="2880320" cy="84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Dim </a:t>
            </a:r>
            <a:r>
              <a:rPr lang="en-GB" sz="1800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ond</a:t>
            </a: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en-GB" sz="1800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nifer</a:t>
            </a: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en-GB" sz="1800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fach</a:t>
            </a: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 o </a:t>
            </a:r>
            <a:r>
              <a:rPr lang="en-GB" sz="1800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swyddi</a:t>
            </a:r>
            <a:endParaRPr lang="en-GB" sz="1800" kern="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1800" kern="0" dirty="0" err="1">
                <a:latin typeface="Calibri" panose="020F0502020204030204" pitchFamily="34" charset="0"/>
              </a:rPr>
              <a:t>sy’n</a:t>
            </a:r>
            <a:r>
              <a:rPr lang="en-GB" sz="1800" kern="0" dirty="0">
                <a:latin typeface="Calibri" panose="020F0502020204030204" pitchFamily="34" charset="0"/>
              </a:rPr>
              <a:t> addas </a:t>
            </a:r>
            <a:r>
              <a:rPr lang="en-GB" sz="1800" kern="0" dirty="0" err="1">
                <a:latin typeface="Calibri" panose="020F0502020204030204" pitchFamily="34" charset="0"/>
              </a:rPr>
              <a:t>i</a:t>
            </a:r>
            <a:r>
              <a:rPr lang="en-GB" sz="1800" kern="0" dirty="0">
                <a:latin typeface="Calibri" panose="020F0502020204030204" pitchFamily="34" charset="0"/>
              </a:rPr>
              <a:t> mi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D7D61C6-B753-DE44-AD00-0A6FD2D856B2}"/>
              </a:ext>
            </a:extLst>
          </p:cNvPr>
          <p:cNvSpPr/>
          <p:nvPr/>
        </p:nvSpPr>
        <p:spPr bwMode="auto">
          <a:xfrm>
            <a:off x="9697987" y="5147467"/>
            <a:ext cx="2497188" cy="17121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="" xmlns:a16="http://schemas.microsoft.com/office/drawing/2014/main" id="{AFD9DFD4-6CBE-DB45-AB6F-83F66205F0FB}"/>
              </a:ext>
            </a:extLst>
          </p:cNvPr>
          <p:cNvSpPr txBox="1">
            <a:spLocks/>
          </p:cNvSpPr>
          <p:nvPr/>
        </p:nvSpPr>
        <p:spPr bwMode="auto">
          <a:xfrm>
            <a:off x="6260457" y="5374010"/>
            <a:ext cx="2618085" cy="94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1800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Mae’r</a:t>
            </a: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en-GB" sz="1800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mwyafrif</a:t>
            </a: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 o </a:t>
            </a:r>
            <a:r>
              <a:rPr lang="en-GB" sz="1800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swyddi</a:t>
            </a:r>
            <a: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GB" sz="1800" kern="0" dirty="0" err="1">
                <a:latin typeface="Calibri" panose="020F0502020204030204" pitchFamily="34" charset="0"/>
              </a:rPr>
              <a:t>yn</a:t>
            </a:r>
            <a:r>
              <a:rPr lang="en-GB" sz="1800" kern="0" dirty="0">
                <a:latin typeface="Calibri" panose="020F0502020204030204" pitchFamily="34" charset="0"/>
              </a:rPr>
              <a:t> addas </a:t>
            </a:r>
            <a:r>
              <a:rPr lang="en-GB" sz="1800" kern="0" dirty="0" err="1">
                <a:latin typeface="Calibri" panose="020F0502020204030204" pitchFamily="34" charset="0"/>
              </a:rPr>
              <a:t>i</a:t>
            </a:r>
            <a:r>
              <a:rPr lang="en-GB" sz="1800" kern="0" dirty="0">
                <a:latin typeface="Calibri" panose="020F0502020204030204" pitchFamily="34" charset="0"/>
              </a:rPr>
              <a:t> mi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="" xmlns:a16="http://schemas.microsoft.com/office/drawing/2014/main" id="{48D7E6AC-E5E3-9C4A-ACC8-B5AFB1B6B1A2}"/>
              </a:ext>
            </a:extLst>
          </p:cNvPr>
          <p:cNvSpPr txBox="1">
            <a:spLocks/>
          </p:cNvSpPr>
          <p:nvPr/>
        </p:nvSpPr>
        <p:spPr bwMode="auto">
          <a:xfrm>
            <a:off x="9152463" y="5374010"/>
            <a:ext cx="2424453" cy="90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Mae </a:t>
            </a:r>
            <a:r>
              <a:rPr lang="en-GB" sz="1800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pob</a:t>
            </a: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en-GB" sz="1800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swydd</a:t>
            </a: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/>
            </a:r>
            <a:b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GB" sz="1800" kern="0" dirty="0" err="1">
                <a:latin typeface="Calibri" panose="020F0502020204030204" pitchFamily="34" charset="0"/>
              </a:rPr>
              <a:t>yn</a:t>
            </a:r>
            <a:r>
              <a:rPr lang="en-GB" sz="1800" kern="0" dirty="0">
                <a:latin typeface="Calibri" panose="020F0502020204030204" pitchFamily="34" charset="0"/>
              </a:rPr>
              <a:t> addas </a:t>
            </a:r>
            <a:r>
              <a:rPr lang="en-GB" sz="1800" kern="0" dirty="0" err="1">
                <a:latin typeface="Calibri" panose="020F0502020204030204" pitchFamily="34" charset="0"/>
              </a:rPr>
              <a:t>i</a:t>
            </a:r>
            <a:r>
              <a:rPr lang="en-GB" sz="1800" kern="0" dirty="0">
                <a:latin typeface="Calibri" panose="020F0502020204030204" pitchFamily="34" charset="0"/>
              </a:rPr>
              <a:t> mi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="" xmlns:a16="http://schemas.microsoft.com/office/drawing/2014/main" id="{4FE394F4-DC28-5041-84B2-531F5F9FA588}"/>
              </a:ext>
            </a:extLst>
          </p:cNvPr>
          <p:cNvSpPr txBox="1">
            <a:spLocks/>
          </p:cNvSpPr>
          <p:nvPr/>
        </p:nvSpPr>
        <p:spPr bwMode="auto">
          <a:xfrm>
            <a:off x="3446192" y="5374011"/>
            <a:ext cx="2526233" cy="84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Mae </a:t>
            </a:r>
            <a:r>
              <a:rPr lang="en-GB" sz="1800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rhai</a:t>
            </a:r>
            <a:r>
              <a:rPr lang="en-GB" sz="1800" kern="0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en-GB" sz="1800" kern="0" dirty="0" err="1">
                <a:solidFill>
                  <a:schemeClr val="bg2"/>
                </a:solidFill>
                <a:latin typeface="Calibri" panose="020F0502020204030204" pitchFamily="34" charset="0"/>
              </a:rPr>
              <a:t>swyddi</a:t>
            </a:r>
            <a: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GB" sz="18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GB" sz="1800" kern="0" dirty="0" err="1">
                <a:latin typeface="Calibri" panose="020F0502020204030204" pitchFamily="34" charset="0"/>
              </a:rPr>
              <a:t>yn</a:t>
            </a:r>
            <a:r>
              <a:rPr lang="en-GB" sz="1800" kern="0" dirty="0">
                <a:latin typeface="Calibri" panose="020F0502020204030204" pitchFamily="34" charset="0"/>
              </a:rPr>
              <a:t> addas </a:t>
            </a:r>
            <a:r>
              <a:rPr lang="en-GB" sz="1800" kern="0" dirty="0" err="1">
                <a:latin typeface="Calibri" panose="020F0502020204030204" pitchFamily="34" charset="0"/>
              </a:rPr>
              <a:t>i</a:t>
            </a:r>
            <a:r>
              <a:rPr lang="en-GB" sz="1800" kern="0" dirty="0">
                <a:latin typeface="Calibri" panose="020F0502020204030204" pitchFamily="34" charset="0"/>
              </a:rPr>
              <a:t> mi</a:t>
            </a:r>
          </a:p>
        </p:txBody>
      </p:sp>
      <p:pic>
        <p:nvPicPr>
          <p:cNvPr id="47" name="Picture 46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FF6BE05F-CFCA-254C-B68A-ED2FBBD32D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955" y="2476149"/>
            <a:ext cx="1909468" cy="2681837"/>
          </a:xfrm>
          <a:prstGeom prst="rect">
            <a:avLst/>
          </a:prstGeom>
        </p:spPr>
      </p:pic>
      <p:pic>
        <p:nvPicPr>
          <p:cNvPr id="49" name="Picture 48" descr="A picture containing clock, computer&#10;&#10;Description automatically generated">
            <a:extLst>
              <a:ext uri="{FF2B5EF4-FFF2-40B4-BE49-F238E27FC236}">
                <a16:creationId xmlns="" xmlns:a16="http://schemas.microsoft.com/office/drawing/2014/main" id="{F693942A-D563-6E49-8278-5D32B70B3A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574" y="2476149"/>
            <a:ext cx="1909468" cy="2681837"/>
          </a:xfrm>
          <a:prstGeom prst="rect">
            <a:avLst/>
          </a:prstGeom>
        </p:spPr>
      </p:pic>
      <p:pic>
        <p:nvPicPr>
          <p:cNvPr id="51" name="Picture 50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97323FF4-C744-8846-B815-871DFAAA1D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846" y="2476149"/>
            <a:ext cx="1909468" cy="2681837"/>
          </a:xfrm>
          <a:prstGeom prst="rect">
            <a:avLst/>
          </a:prstGeom>
        </p:spPr>
      </p:pic>
      <p:pic>
        <p:nvPicPr>
          <p:cNvPr id="53" name="Picture 52" descr="A picture containing light, clock, drawing&#10;&#10;Description automatically generated">
            <a:extLst>
              <a:ext uri="{FF2B5EF4-FFF2-40B4-BE49-F238E27FC236}">
                <a16:creationId xmlns="" xmlns:a16="http://schemas.microsoft.com/office/drawing/2014/main" id="{C5984585-953E-974F-9FA4-B054216DAC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23" y="2476149"/>
            <a:ext cx="1909468" cy="26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109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1FB60BB6-E86D-1447-BA1A-F79C2C6D829A}"/>
              </a:ext>
            </a:extLst>
          </p:cNvPr>
          <p:cNvSpPr txBox="1">
            <a:spLocks/>
          </p:cNvSpPr>
          <p:nvPr/>
        </p:nvSpPr>
        <p:spPr bwMode="auto">
          <a:xfrm>
            <a:off x="1129035" y="2560320"/>
            <a:ext cx="9937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2008" tIns="61004" rIns="122008" bIns="61004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6940"/>
              </a:lnSpc>
            </a:pP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Ystyried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/>
            </a:r>
            <a:b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</a:b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a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Mynd</a:t>
            </a:r>
            <a:r>
              <a:rPr lang="en-US" sz="7200" kern="0" dirty="0">
                <a:solidFill>
                  <a:srgbClr val="FFE900"/>
                </a:solidFill>
                <a:latin typeface="Calibri" panose="020F0502020204030204" pitchFamily="34" charset="0"/>
              </a:rPr>
              <a:t> </a:t>
            </a:r>
            <a:r>
              <a:rPr lang="en-US" sz="7200" kern="0" dirty="0" err="1">
                <a:solidFill>
                  <a:srgbClr val="FFE900"/>
                </a:solidFill>
                <a:latin typeface="Calibri" panose="020F0502020204030204" pitchFamily="34" charset="0"/>
              </a:rPr>
              <a:t>amdani</a:t>
            </a:r>
            <a:endParaRPr lang="en-US" sz="7200" kern="0" dirty="0">
              <a:solidFill>
                <a:srgbClr val="FFE9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7311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979" y="320040"/>
            <a:ext cx="8258150" cy="720000"/>
          </a:xfrm>
        </p:spPr>
        <p:txBody>
          <a:bodyPr/>
          <a:lstStyle/>
          <a:p>
            <a:r>
              <a:rPr lang="en-GB" sz="4000" b="1" dirty="0"/>
              <a:t>Da </a:t>
            </a:r>
            <a:r>
              <a:rPr lang="en-GB" sz="4000" b="1" dirty="0" err="1"/>
              <a:t>iawn</a:t>
            </a:r>
            <a:r>
              <a:rPr lang="en-GB" sz="4000" b="1" dirty="0"/>
              <a:t> chi!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4979" y="1701602"/>
            <a:ext cx="11560067" cy="2736304"/>
          </a:xfrm>
          <a:prstGeom prst="rect">
            <a:avLst/>
          </a:prstGeom>
        </p:spPr>
        <p:txBody>
          <a:bodyPr/>
          <a:lstStyle>
            <a:lvl1pPr marL="357188" indent="-3571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</a:defRPr>
            </a:lvl5pPr>
            <a:lvl6pPr marL="3355231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6pPr>
            <a:lvl7pPr marL="3965273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7pPr>
            <a:lvl8pPr marL="4575315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8pPr>
            <a:lvl9pPr marL="5185357" indent="-305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4020"/>
              </a:lnSpc>
            </a:pPr>
            <a:r>
              <a:rPr lang="en-GB" kern="0" dirty="0"/>
              <a:t>Da </a:t>
            </a:r>
            <a:r>
              <a:rPr lang="en-GB" kern="0" dirty="0" err="1"/>
              <a:t>iawn</a:t>
            </a:r>
            <a:r>
              <a:rPr lang="en-GB" kern="0" dirty="0"/>
              <a:t>! </a:t>
            </a:r>
            <a:r>
              <a:rPr lang="en-GB" kern="0" dirty="0" err="1"/>
              <a:t>Rydych</a:t>
            </a:r>
            <a:r>
              <a:rPr lang="en-GB" kern="0" dirty="0"/>
              <a:t> chi </a:t>
            </a:r>
            <a:r>
              <a:rPr lang="en-GB" kern="0" dirty="0" err="1"/>
              <a:t>wedi</a:t>
            </a:r>
            <a:r>
              <a:rPr lang="en-GB" kern="0" dirty="0"/>
              <a:t> </a:t>
            </a:r>
            <a:r>
              <a:rPr lang="en-GB" kern="0" dirty="0" err="1"/>
              <a:t>cymryd</a:t>
            </a:r>
            <a:r>
              <a:rPr lang="en-GB" kern="0" dirty="0"/>
              <a:t> </a:t>
            </a:r>
            <a:r>
              <a:rPr lang="en-GB" kern="0" dirty="0" err="1"/>
              <a:t>rhan</a:t>
            </a:r>
            <a:r>
              <a:rPr lang="en-GB" kern="0" dirty="0"/>
              <a:t> </a:t>
            </a:r>
            <a:r>
              <a:rPr lang="en-GB" kern="0" dirty="0" err="1"/>
              <a:t>yn</a:t>
            </a:r>
            <a:r>
              <a:rPr lang="en-GB" kern="0" dirty="0"/>
              <a:t> </a:t>
            </a:r>
            <a:r>
              <a:rPr lang="en-GB" kern="0" dirty="0" err="1"/>
              <a:t>ein</a:t>
            </a:r>
            <a:r>
              <a:rPr lang="en-GB" kern="0" dirty="0"/>
              <a:t> </a:t>
            </a:r>
            <a:r>
              <a:rPr lang="en-GB" kern="0" dirty="0" err="1"/>
              <a:t>gweithdy</a:t>
            </a:r>
            <a:r>
              <a:rPr lang="en-GB" kern="0" dirty="0"/>
              <a:t>!</a:t>
            </a:r>
          </a:p>
          <a:p>
            <a:pPr>
              <a:lnSpc>
                <a:spcPts val="4020"/>
              </a:lnSpc>
            </a:pPr>
            <a:r>
              <a:rPr lang="en-GB" kern="0" dirty="0" err="1"/>
              <a:t>Rhowch</a:t>
            </a:r>
            <a:r>
              <a:rPr lang="en-GB" kern="0" dirty="0"/>
              <a:t> bump </a:t>
            </a:r>
            <a:r>
              <a:rPr lang="en-GB" kern="0" dirty="0" err="1"/>
              <a:t>i’r</a:t>
            </a:r>
            <a:r>
              <a:rPr lang="en-GB" kern="0" dirty="0"/>
              <a:t> person </a:t>
            </a:r>
            <a:r>
              <a:rPr lang="en-GB" kern="0" dirty="0" err="1"/>
              <a:t>nesaf</a:t>
            </a:r>
            <a:r>
              <a:rPr lang="en-GB" kern="0" dirty="0"/>
              <a:t> </a:t>
            </a:r>
            <a:r>
              <a:rPr lang="en-GB" kern="0" dirty="0" err="1"/>
              <a:t>i</a:t>
            </a:r>
            <a:r>
              <a:rPr lang="en-GB" kern="0" dirty="0"/>
              <a:t> chi!</a:t>
            </a:r>
          </a:p>
          <a:p>
            <a:pPr>
              <a:lnSpc>
                <a:spcPts val="4020"/>
              </a:lnSpc>
            </a:pPr>
            <a:r>
              <a:rPr lang="en-GB" kern="0" dirty="0" err="1"/>
              <a:t>Unrhyw</a:t>
            </a:r>
            <a:r>
              <a:rPr lang="en-GB" kern="0" dirty="0"/>
              <a:t> </a:t>
            </a:r>
            <a:r>
              <a:rPr lang="en-GB" kern="0" dirty="0" err="1"/>
              <a:t>gwestiynau</a:t>
            </a:r>
            <a:r>
              <a:rPr lang="en-GB" kern="0" dirty="0"/>
              <a:t>?</a:t>
            </a:r>
          </a:p>
          <a:p>
            <a:pPr>
              <a:lnSpc>
                <a:spcPts val="4020"/>
              </a:lnSpc>
            </a:pPr>
            <a:r>
              <a:rPr lang="en-GB" kern="0" dirty="0" err="1"/>
              <a:t>Arfarniad</a:t>
            </a:r>
            <a:endParaRPr lang="en-GB" kern="0" dirty="0"/>
          </a:p>
          <a:p>
            <a:endParaRPr lang="en-GB" kern="0" dirty="0">
              <a:latin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kern="0" dirty="0">
              <a:latin typeface="Calibri" panose="020F0502020204030204" pitchFamily="34" charset="0"/>
            </a:endParaRPr>
          </a:p>
          <a:p>
            <a:endParaRPr lang="en-GB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5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79" y="1701603"/>
            <a:ext cx="5467973" cy="2984078"/>
          </a:xfrm>
        </p:spPr>
        <p:txBody>
          <a:bodyPr/>
          <a:lstStyle/>
          <a:p>
            <a:pPr marL="407988" indent="-407988">
              <a:buAutoNum type="arabicPeriod"/>
            </a:pPr>
            <a:r>
              <a:rPr lang="en-GB" sz="2600" dirty="0"/>
              <a:t>A </a:t>
            </a:r>
            <a:r>
              <a:rPr lang="en-GB" sz="2600" dirty="0" err="1"/>
              <a:t>ydych</a:t>
            </a:r>
            <a:r>
              <a:rPr lang="en-GB" sz="2600" dirty="0"/>
              <a:t> </a:t>
            </a:r>
            <a:r>
              <a:rPr lang="en-GB" sz="2600" dirty="0" err="1"/>
              <a:t>chi’n</a:t>
            </a:r>
            <a:r>
              <a:rPr lang="en-GB" sz="2600" dirty="0"/>
              <a:t> </a:t>
            </a:r>
            <a:r>
              <a:rPr lang="en-GB" sz="2600" dirty="0" err="1"/>
              <a:t>gwybod</a:t>
            </a:r>
            <a:r>
              <a:rPr lang="en-GB" sz="2600" dirty="0"/>
              <a:t> am </a:t>
            </a:r>
            <a:r>
              <a:rPr lang="en-GB" sz="2600" dirty="0" err="1"/>
              <a:t>gynllun</a:t>
            </a:r>
            <a:r>
              <a:rPr lang="en-GB" sz="2600" dirty="0"/>
              <a:t> </a:t>
            </a:r>
            <a:r>
              <a:rPr lang="en-GB" sz="2600" dirty="0" err="1"/>
              <a:t>Mynediad</a:t>
            </a:r>
            <a:r>
              <a:rPr lang="en-GB" sz="2600" dirty="0"/>
              <a:t> at </a:t>
            </a:r>
            <a:r>
              <a:rPr lang="en-GB" sz="2600" dirty="0" err="1"/>
              <a:t>Waith</a:t>
            </a:r>
            <a:r>
              <a:rPr lang="en-GB" sz="2600" dirty="0"/>
              <a:t>?</a:t>
            </a:r>
          </a:p>
          <a:p>
            <a:pPr marL="407988" indent="-407988">
              <a:buAutoNum type="arabicPeriod"/>
            </a:pPr>
            <a:r>
              <a:rPr lang="en-GB" sz="2600" dirty="0"/>
              <a:t>A </a:t>
            </a:r>
            <a:r>
              <a:rPr lang="en-GB" sz="2600" dirty="0" err="1"/>
              <a:t>ydych</a:t>
            </a:r>
            <a:r>
              <a:rPr lang="en-GB" sz="2600" dirty="0"/>
              <a:t> </a:t>
            </a:r>
            <a:r>
              <a:rPr lang="en-GB" sz="2600" dirty="0" err="1"/>
              <a:t>chi’n</a:t>
            </a:r>
            <a:r>
              <a:rPr lang="en-GB" sz="2600" dirty="0"/>
              <a:t> </a:t>
            </a:r>
            <a:r>
              <a:rPr lang="en-GB" sz="2600" dirty="0" err="1"/>
              <a:t>gwybod</a:t>
            </a:r>
            <a:r>
              <a:rPr lang="en-GB" sz="2600" dirty="0"/>
              <a:t> am </a:t>
            </a:r>
            <a:r>
              <a:rPr lang="en-GB" sz="2600" dirty="0" err="1"/>
              <a:t>Lwfans</a:t>
            </a:r>
            <a:r>
              <a:rPr lang="en-GB" sz="2600" dirty="0"/>
              <a:t> </a:t>
            </a:r>
            <a:r>
              <a:rPr lang="en-GB" sz="2600" dirty="0" err="1"/>
              <a:t>Myfyrwyr</a:t>
            </a:r>
            <a:r>
              <a:rPr lang="en-GB" sz="2600" dirty="0"/>
              <a:t> </a:t>
            </a:r>
            <a:r>
              <a:rPr lang="en-GB" sz="2600" dirty="0" err="1"/>
              <a:t>Anabl</a:t>
            </a:r>
            <a:r>
              <a:rPr lang="en-GB" sz="2600" dirty="0"/>
              <a:t>?</a:t>
            </a:r>
          </a:p>
          <a:p>
            <a:pPr marL="407988" indent="-407988">
              <a:buAutoNum type="arabicPeriod"/>
            </a:pPr>
            <a:r>
              <a:rPr lang="en-GB" sz="2600" dirty="0"/>
              <a:t>A </a:t>
            </a:r>
            <a:r>
              <a:rPr lang="en-GB" sz="2600" dirty="0" err="1"/>
              <a:t>ydych</a:t>
            </a:r>
            <a:r>
              <a:rPr lang="en-GB" sz="2600" dirty="0"/>
              <a:t> </a:t>
            </a:r>
            <a:r>
              <a:rPr lang="en-GB" sz="2600" dirty="0" err="1"/>
              <a:t>chi’n</a:t>
            </a:r>
            <a:r>
              <a:rPr lang="en-GB" sz="2600" dirty="0"/>
              <a:t> </a:t>
            </a:r>
            <a:r>
              <a:rPr lang="en-GB" sz="2600" dirty="0" err="1"/>
              <a:t>gwybod</a:t>
            </a:r>
            <a:r>
              <a:rPr lang="en-GB" sz="2600" dirty="0"/>
              <a:t> am </a:t>
            </a:r>
            <a:r>
              <a:rPr lang="en-GB" sz="2600" dirty="0" err="1"/>
              <a:t>eich</a:t>
            </a:r>
            <a:r>
              <a:rPr lang="en-GB" sz="2600" dirty="0"/>
              <a:t> </a:t>
            </a:r>
            <a:r>
              <a:rPr lang="en-GB" sz="2600" dirty="0" err="1"/>
              <a:t>hawliau</a:t>
            </a:r>
            <a:r>
              <a:rPr lang="en-GB" sz="2600" dirty="0"/>
              <a:t> </a:t>
            </a:r>
            <a:r>
              <a:rPr lang="en-GB" sz="2600" dirty="0" err="1"/>
              <a:t>fel</a:t>
            </a:r>
            <a:r>
              <a:rPr lang="en-GB" sz="2600" dirty="0"/>
              <a:t> person </a:t>
            </a:r>
            <a:r>
              <a:rPr lang="en-GB" sz="2600" dirty="0" err="1"/>
              <a:t>ifanc</a:t>
            </a:r>
            <a:r>
              <a:rPr lang="en-GB" sz="2600" dirty="0"/>
              <a:t> </a:t>
            </a:r>
            <a:r>
              <a:rPr lang="en-GB" sz="2600" dirty="0" err="1"/>
              <a:t>byddar</a:t>
            </a:r>
            <a:r>
              <a:rPr lang="en-GB" sz="2600" dirty="0"/>
              <a:t> o dan y </a:t>
            </a:r>
            <a:r>
              <a:rPr lang="en-GB" sz="2600" dirty="0" err="1"/>
              <a:t>Ddeddf</a:t>
            </a:r>
            <a:r>
              <a:rPr lang="en-GB" sz="2600" dirty="0"/>
              <a:t> </a:t>
            </a:r>
            <a:r>
              <a:rPr lang="en-GB" sz="2600" dirty="0" err="1"/>
              <a:t>Cydraddoldeb</a:t>
            </a:r>
            <a:r>
              <a:rPr lang="en-GB" sz="2600" dirty="0"/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9916" y="1825536"/>
            <a:ext cx="3275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Rydw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i’n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gwybod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amdano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 am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gefnogaeth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sydd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gael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</a:t>
            </a:r>
          </a:p>
          <a:p>
            <a:endParaRPr lang="en-GB" sz="18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Content Placeholder 3">
            <a:extLst>
              <a:ext uri="{FF2B5EF4-FFF2-40B4-BE49-F238E27FC236}">
                <a16:creationId xmlns="" xmlns:a16="http://schemas.microsoft.com/office/drawing/2014/main" id="{ACD998FD-1CD3-8442-8F3D-2630104BD9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2415" y="1629594"/>
            <a:ext cx="948873" cy="9488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103995" y="4119784"/>
            <a:ext cx="3055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Dydw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ddim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gwybod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unrhyw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beth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4D0E59E-2F6B-C04B-89D9-ACA917F7F2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2415" y="3839035"/>
            <a:ext cx="948874" cy="957421"/>
          </a:xfrm>
          <a:prstGeom prst="ellipse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74801" y="2925989"/>
            <a:ext cx="3495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Rydw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clywed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amdano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ond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dydw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ddim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gwybod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beth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sydd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gael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800" dirty="0">
                <a:solidFill>
                  <a:srgbClr val="8702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92FAC9B-CE09-654A-9BDE-9C312F85A0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3869" y="2755600"/>
            <a:ext cx="974518" cy="940325"/>
          </a:xfrm>
          <a:prstGeom prst="ellipse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F8259C78-D521-3D43-A519-C7FD4E3A5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99" y="320040"/>
            <a:ext cx="8256091" cy="720000"/>
          </a:xfrm>
        </p:spPr>
        <p:txBody>
          <a:bodyPr/>
          <a:lstStyle/>
          <a:p>
            <a:r>
              <a:rPr lang="en-GB" sz="4000" b="1" dirty="0" err="1"/>
              <a:t>Cyn</a:t>
            </a:r>
            <a:r>
              <a:rPr lang="en-GB" sz="4000" b="1" dirty="0"/>
              <a:t> </a:t>
            </a:r>
            <a:r>
              <a:rPr lang="en-GB" sz="4000" b="1" dirty="0" err="1"/>
              <a:t>inni</a:t>
            </a:r>
            <a:r>
              <a:rPr lang="en-GB" sz="4000" b="1" dirty="0"/>
              <a:t> </a:t>
            </a:r>
            <a:r>
              <a:rPr lang="en-GB" sz="4000" b="1" dirty="0" err="1"/>
              <a:t>dechrau</a:t>
            </a:r>
            <a:r>
              <a:rPr lang="en-GB" sz="4000" b="1" dirty="0"/>
              <a:t> – </a:t>
            </a:r>
            <a:r>
              <a:rPr lang="en-GB" sz="4000" b="1" dirty="0" err="1"/>
              <a:t>Eich</a:t>
            </a:r>
            <a:r>
              <a:rPr lang="en-GB" sz="4000" b="1" dirty="0"/>
              <a:t> barn</a:t>
            </a:r>
          </a:p>
        </p:txBody>
      </p:sp>
    </p:spTree>
    <p:extLst>
      <p:ext uri="{BB962C8B-B14F-4D97-AF65-F5344CB8AC3E}">
        <p14:creationId xmlns:p14="http://schemas.microsoft.com/office/powerpoint/2010/main" val="9894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eme2 DWE">
  <a:themeElements>
    <a:clrScheme name="Deaf Works Everywhere">
      <a:dk1>
        <a:srgbClr val="000000"/>
      </a:dk1>
      <a:lt1>
        <a:srgbClr val="FFFFFF"/>
      </a:lt1>
      <a:dk2>
        <a:srgbClr val="720062"/>
      </a:dk2>
      <a:lt2>
        <a:srgbClr val="87027B"/>
      </a:lt2>
      <a:accent1>
        <a:srgbClr val="720062"/>
      </a:accent1>
      <a:accent2>
        <a:srgbClr val="C6007E"/>
      </a:accent2>
      <a:accent3>
        <a:srgbClr val="0092BC"/>
      </a:accent3>
      <a:accent4>
        <a:srgbClr val="FFE900"/>
      </a:accent4>
      <a:accent5>
        <a:srgbClr val="F2A900"/>
      </a:accent5>
      <a:accent6>
        <a:srgbClr val="C4D600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2 DWE" id="{DA738837-0472-48E3-B29D-4EE7239F7A9C}" vid="{6AF1E63E-DAE8-4C38-AFF3-0C02AF7582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4442</Words>
  <Application>Microsoft Office PowerPoint</Application>
  <PresentationFormat>Custom</PresentationFormat>
  <Paragraphs>887</Paragraphs>
  <Slides>81</Slides>
  <Notes>47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ＭＳ Ｐゴシック</vt:lpstr>
      <vt:lpstr>Arial</vt:lpstr>
      <vt:lpstr>Calibri</vt:lpstr>
      <vt:lpstr>Times New Roman</vt:lpstr>
      <vt:lpstr>Theme2 DWE</vt:lpstr>
      <vt:lpstr>Acrobat Document</vt:lpstr>
      <vt:lpstr>Fy Nyfodol</vt:lpstr>
      <vt:lpstr>PowerPoint Presentation</vt:lpstr>
      <vt:lpstr>Pwy sydd yma heddiw?</vt:lpstr>
      <vt:lpstr>PowerPoint Presentation</vt:lpstr>
      <vt:lpstr>PowerPoint Presentation</vt:lpstr>
      <vt:lpstr>PowerPoint Presentation</vt:lpstr>
      <vt:lpstr>PowerPoint Presentation</vt:lpstr>
      <vt:lpstr>Cyn inni ddechrau – Eich barn</vt:lpstr>
      <vt:lpstr>Cyn inni dechrau – Eich barn</vt:lpstr>
      <vt:lpstr>PowerPoint Presentation</vt:lpstr>
      <vt:lpstr>Byddardod yn Gweithio ym Mhobman</vt:lpstr>
      <vt:lpstr>PowerPoint Presentation</vt:lpstr>
      <vt:lpstr>Meddu ar eich byddardod</vt:lpstr>
      <vt:lpstr>Pam ddylech chi feddu ar eich byddardod? </vt:lpstr>
      <vt:lpstr>PowerPoint Presentation</vt:lpstr>
      <vt:lpstr>PowerPoint Presentation</vt:lpstr>
      <vt:lpstr>Y Ddeddf Cydraddoldeb 2010 </vt:lpstr>
      <vt:lpstr>Eich hawliau yng Nghymru</vt:lpstr>
      <vt:lpstr>PowerPoint Presentation</vt:lpstr>
      <vt:lpstr>A yw’r dilynol yn Wir neu’n Anwir?</vt:lpstr>
      <vt:lpstr>PowerPoint Presentation</vt:lpstr>
      <vt:lpstr>PowerPoint Presentation</vt:lpstr>
      <vt:lpstr>PowerPoint Presentation</vt:lpstr>
      <vt:lpstr>Beth yw’r gwahaniaeth?</vt:lpstr>
      <vt:lpstr>Gweithgaredd</vt:lpstr>
      <vt:lpstr>PowerPoint Presentation</vt:lpstr>
      <vt:lpstr>PowerPoint Presentation</vt:lpstr>
      <vt:lpstr>PowerPoint Presentation</vt:lpstr>
      <vt:lpstr>PowerPoint Presentation</vt:lpstr>
      <vt:lpstr>Yn Fyddar neu’n Clywed?</vt:lpstr>
      <vt:lpstr>Which person is Hearing?</vt:lpstr>
      <vt:lpstr>Y rownd olaf… Yn Clywed neu’n Fyddar?</vt:lpstr>
      <vt:lpstr>PowerPoint Presentation</vt:lpstr>
      <vt:lpstr>Gweithgaredd</vt:lpstr>
      <vt:lpstr>Set Sgiliau</vt:lpstr>
      <vt:lpstr>Beth mae cyflogwyr ei eisiau?</vt:lpstr>
      <vt:lpstr>PowerPoint Presentation</vt:lpstr>
      <vt:lpstr>PowerPoint Presentation</vt:lpstr>
      <vt:lpstr>PowerPoint Presentation</vt:lpstr>
      <vt:lpstr>PowerPoint Presentation</vt:lpstr>
      <vt:lpstr>Eich Taith Gyrfa</vt:lpstr>
      <vt:lpstr>PowerPoint Presentation</vt:lpstr>
      <vt:lpstr>Chweched dosbarth – aros yn yr ysgol</vt:lpstr>
      <vt:lpstr>Coleg</vt:lpstr>
      <vt:lpstr>Profiad gwaith</vt:lpstr>
      <vt:lpstr>Prentisiaethau</vt:lpstr>
      <vt:lpstr>Hyfforddeiaethau</vt:lpstr>
      <vt:lpstr>Interniaethau</vt:lpstr>
      <vt:lpstr>Prifysgol</vt:lpstr>
      <vt:lpstr>Cyflogaeth</vt:lpstr>
      <vt:lpstr>Gwirfoddoli</vt:lpstr>
      <vt:lpstr>Gweithgaredd</vt:lpstr>
      <vt:lpstr>Opsiwn arall yw…</vt:lpstr>
      <vt:lpstr>PowerPoint Presentation</vt:lpstr>
      <vt:lpstr>PowerPoint Presentation</vt:lpstr>
      <vt:lpstr>PowerPoint Presentation</vt:lpstr>
      <vt:lpstr>Cwis gyrfaoedd!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ATW ( Mynediad At Waith)</vt:lpstr>
      <vt:lpstr>Cwis technoleg!</vt:lpstr>
      <vt:lpstr>Gweithgaredd Sefyllfaoedd</vt:lpstr>
      <vt:lpstr>PowerPoint Presentation</vt:lpstr>
      <vt:lpstr>Doctor Damweiniau ac Achosion Brys</vt:lpstr>
      <vt:lpstr>Ffotograffydd</vt:lpstr>
      <vt:lpstr>PowerPoint Presentation</vt:lpstr>
      <vt:lpstr>Gwerthwr</vt:lpstr>
      <vt:lpstr>Cyfarwyddydd ei chwmni ei hunan</vt:lpstr>
      <vt:lpstr>TG i’r Weinyddiaeth Amddiffyn</vt:lpstr>
      <vt:lpstr>Ystadegydd</vt:lpstr>
      <vt:lpstr>Saer celfi a pherchennog busnes</vt:lpstr>
      <vt:lpstr>Gyrrwr Uber</vt:lpstr>
      <vt:lpstr>PowerPoint Presentation</vt:lpstr>
      <vt:lpstr>PowerPoint Presentation</vt:lpstr>
      <vt:lpstr>Beth yw cynllunio gweithredu?</vt:lpstr>
      <vt:lpstr>Creu eich cynllun gweithredu eich hunan</vt:lpstr>
      <vt:lpstr>PowerPoint Presentation</vt:lpstr>
      <vt:lpstr>Da iawn chi!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Nyfodol</dc:title>
  <cp:lastModifiedBy>Courtney Sherwell</cp:lastModifiedBy>
  <cp:revision>40</cp:revision>
  <dcterms:modified xsi:type="dcterms:W3CDTF">2021-04-07T10:30:44Z</dcterms:modified>
</cp:coreProperties>
</file>